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4"/>
  </p:notesMasterIdLst>
  <p:sldIdLst>
    <p:sldId id="257" r:id="rId2"/>
    <p:sldId id="261" r:id="rId3"/>
    <p:sldId id="401" r:id="rId4"/>
    <p:sldId id="317" r:id="rId5"/>
    <p:sldId id="265" r:id="rId6"/>
    <p:sldId id="276" r:id="rId7"/>
    <p:sldId id="275" r:id="rId8"/>
    <p:sldId id="274" r:id="rId9"/>
    <p:sldId id="273" r:id="rId10"/>
    <p:sldId id="272" r:id="rId11"/>
    <p:sldId id="271" r:id="rId12"/>
    <p:sldId id="270" r:id="rId13"/>
    <p:sldId id="269" r:id="rId14"/>
    <p:sldId id="280" r:id="rId15"/>
    <p:sldId id="279" r:id="rId16"/>
    <p:sldId id="278" r:id="rId17"/>
    <p:sldId id="284" r:id="rId18"/>
    <p:sldId id="283" r:id="rId19"/>
    <p:sldId id="281" r:id="rId20"/>
    <p:sldId id="277" r:id="rId21"/>
    <p:sldId id="268" r:id="rId22"/>
    <p:sldId id="267" r:id="rId23"/>
    <p:sldId id="266" r:id="rId24"/>
    <p:sldId id="312" r:id="rId25"/>
    <p:sldId id="316" r:id="rId26"/>
    <p:sldId id="315" r:id="rId27"/>
    <p:sldId id="314" r:id="rId28"/>
    <p:sldId id="293" r:id="rId29"/>
    <p:sldId id="306" r:id="rId30"/>
    <p:sldId id="308" r:id="rId31"/>
    <p:sldId id="307" r:id="rId32"/>
    <p:sldId id="303" r:id="rId33"/>
    <p:sldId id="304" r:id="rId34"/>
    <p:sldId id="310" r:id="rId35"/>
    <p:sldId id="262" r:id="rId36"/>
    <p:sldId id="309" r:id="rId37"/>
    <p:sldId id="285" r:id="rId38"/>
    <p:sldId id="258" r:id="rId39"/>
    <p:sldId id="286" r:id="rId40"/>
    <p:sldId id="318" r:id="rId41"/>
    <p:sldId id="319" r:id="rId42"/>
    <p:sldId id="355" r:id="rId43"/>
    <p:sldId id="361" r:id="rId44"/>
    <p:sldId id="363" r:id="rId45"/>
    <p:sldId id="365" r:id="rId46"/>
    <p:sldId id="366" r:id="rId47"/>
    <p:sldId id="368" r:id="rId48"/>
    <p:sldId id="369" r:id="rId49"/>
    <p:sldId id="370" r:id="rId50"/>
    <p:sldId id="372" r:id="rId51"/>
    <p:sldId id="402" r:id="rId52"/>
    <p:sldId id="373" r:id="rId53"/>
    <p:sldId id="375" r:id="rId54"/>
    <p:sldId id="358" r:id="rId55"/>
    <p:sldId id="379" r:id="rId56"/>
    <p:sldId id="387" r:id="rId57"/>
    <p:sldId id="383" r:id="rId58"/>
    <p:sldId id="391" r:id="rId59"/>
    <p:sldId id="394" r:id="rId60"/>
    <p:sldId id="393" r:id="rId61"/>
    <p:sldId id="320" r:id="rId62"/>
    <p:sldId id="353" r:id="rId63"/>
    <p:sldId id="395" r:id="rId64"/>
    <p:sldId id="350" r:id="rId65"/>
    <p:sldId id="396" r:id="rId66"/>
    <p:sldId id="349" r:id="rId67"/>
    <p:sldId id="398" r:id="rId68"/>
    <p:sldId id="352" r:id="rId69"/>
    <p:sldId id="397" r:id="rId70"/>
    <p:sldId id="354" r:id="rId71"/>
    <p:sldId id="323" r:id="rId72"/>
    <p:sldId id="407" r:id="rId73"/>
    <p:sldId id="406" r:id="rId74"/>
    <p:sldId id="405" r:id="rId75"/>
    <p:sldId id="404" r:id="rId76"/>
    <p:sldId id="403" r:id="rId77"/>
    <p:sldId id="408" r:id="rId78"/>
    <p:sldId id="409" r:id="rId79"/>
    <p:sldId id="322" r:id="rId80"/>
    <p:sldId id="288" r:id="rId81"/>
    <p:sldId id="289" r:id="rId82"/>
    <p:sldId id="290"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C2FF"/>
    <a:srgbClr val="FF33CC"/>
    <a:srgbClr val="FF99FF"/>
    <a:srgbClr val="57ABFF"/>
    <a:srgbClr val="3794FB"/>
    <a:srgbClr val="66FFFF"/>
    <a:srgbClr val="00FF99"/>
    <a:srgbClr val="66FF99"/>
    <a:srgbClr val="DDDDDD"/>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106" autoAdjust="0"/>
    <p:restoredTop sz="93750" autoAdjust="0"/>
  </p:normalViewPr>
  <p:slideViewPr>
    <p:cSldViewPr snapToGrid="0">
      <p:cViewPr varScale="1">
        <p:scale>
          <a:sx n="65" d="100"/>
          <a:sy n="65" d="100"/>
        </p:scale>
        <p:origin x="102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D:\Users\Keerthana\Downloads\JAN%2027%20PERFORMACE%20METRICS.csv"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Book13"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Book13"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Book13"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320" b="1" i="0" u="none" strike="noStrike" kern="1200" cap="all" spc="150" baseline="0">
                <a:solidFill>
                  <a:schemeClr val="tx1">
                    <a:lumMod val="50000"/>
                    <a:lumOff val="50000"/>
                  </a:schemeClr>
                </a:solidFill>
                <a:latin typeface="+mn-lt"/>
                <a:ea typeface="+mn-ea"/>
                <a:cs typeface="+mn-cs"/>
              </a:defRPr>
            </a:pPr>
            <a:r>
              <a:rPr lang="en-US" dirty="0" err="1"/>
              <a:t>TREAdmill</a:t>
            </a:r>
            <a:r>
              <a:rPr lang="en-US" baseline="0" dirty="0"/>
              <a:t> maximal exercise</a:t>
            </a:r>
            <a:endParaRPr lang="en-IN" dirty="0"/>
          </a:p>
        </c:rich>
      </c:tx>
      <c:layout/>
      <c:overlay val="0"/>
      <c:spPr>
        <a:noFill/>
        <a:ln>
          <a:noFill/>
        </a:ln>
        <a:effectLst/>
      </c:spPr>
      <c:txPr>
        <a:bodyPr rot="0" spcFirstLastPara="1" vertOverflow="ellipsis" vert="horz" wrap="square" anchor="ctr" anchorCtr="1"/>
        <a:lstStyle/>
        <a:p>
          <a:pPr>
            <a:defRPr sz="1320" b="1" i="0" u="none" strike="noStrike" kern="1200" cap="all" spc="150" baseline="0">
              <a:solidFill>
                <a:schemeClr val="tx1">
                  <a:lumMod val="50000"/>
                  <a:lumOff val="50000"/>
                </a:schemeClr>
              </a:solidFill>
              <a:latin typeface="+mn-lt"/>
              <a:ea typeface="+mn-ea"/>
              <a:cs typeface="+mn-cs"/>
            </a:defRPr>
          </a:pPr>
          <a:endParaRPr lang="en-US"/>
        </a:p>
      </c:txPr>
    </c:title>
    <c:autoTitleDeleted val="0"/>
    <c:plotArea>
      <c:layout>
        <c:manualLayout>
          <c:layoutTarget val="inner"/>
          <c:xMode val="edge"/>
          <c:yMode val="edge"/>
          <c:x val="5.7522883858267718E-2"/>
          <c:y val="4.0973607465733461E-2"/>
          <c:w val="0.931018782808399"/>
          <c:h val="0.84651370662000569"/>
        </c:manualLayout>
      </c:layout>
      <c:barChart>
        <c:barDir val="col"/>
        <c:grouping val="clustered"/>
        <c:varyColors val="0"/>
        <c:ser>
          <c:idx val="0"/>
          <c:order val="0"/>
          <c:tx>
            <c:strRef>
              <c:f>Sheet2!$C$1</c:f>
              <c:strCache>
                <c:ptCount val="1"/>
                <c:pt idx="0">
                  <c:v>Accuracy</c:v>
                </c:pt>
              </c:strCache>
            </c:strRef>
          </c:tx>
          <c:spPr>
            <a:pattFill prst="narHorz">
              <a:fgClr>
                <a:schemeClr val="accent1"/>
              </a:fgClr>
              <a:bgClr>
                <a:schemeClr val="accent1">
                  <a:lumMod val="20000"/>
                  <a:lumOff val="80000"/>
                </a:schemeClr>
              </a:bgClr>
            </a:pattFill>
            <a:ln>
              <a:noFill/>
            </a:ln>
            <a:effectLst>
              <a:innerShdw blurRad="114300">
                <a:schemeClr val="accent1"/>
              </a:innerShdw>
            </a:effectLst>
          </c:spPr>
          <c:invertIfNegative val="0"/>
          <c:dLbls>
            <c:spPr>
              <a:noFill/>
              <a:ln>
                <a:noFill/>
              </a:ln>
              <a:effectLst/>
            </c:spPr>
            <c:txPr>
              <a:bodyPr rot="-5400000" spcFirstLastPara="1" vertOverflow="ellipsis" wrap="square" anchor="ctr" anchorCtr="1"/>
              <a:lstStyle/>
              <a:p>
                <a:pPr>
                  <a:defRPr sz="1100" b="0" i="0" u="none" strike="noStrike" kern="1200" baseline="0">
                    <a:solidFill>
                      <a:schemeClr val="accent1">
                        <a:lumMod val="7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multiLvlStrRef>
              <c:f>Sheet2!$A$2:$B$11</c:f>
              <c:multiLvlStrCache>
                <c:ptCount val="10"/>
                <c:lvl>
                  <c:pt idx="0">
                    <c:v>Random Forest</c:v>
                  </c:pt>
                  <c:pt idx="1">
                    <c:v>Random Forest</c:v>
                  </c:pt>
                  <c:pt idx="2">
                    <c:v>Random Forest</c:v>
                  </c:pt>
                  <c:pt idx="3">
                    <c:v>Random Forest</c:v>
                  </c:pt>
                  <c:pt idx="4">
                    <c:v>Random Forest</c:v>
                  </c:pt>
                  <c:pt idx="5">
                    <c:v>Random Forest</c:v>
                  </c:pt>
                  <c:pt idx="6">
                    <c:v>ANOVA F-statistic</c:v>
                  </c:pt>
                  <c:pt idx="7">
                    <c:v>Random Forest</c:v>
                  </c:pt>
                  <c:pt idx="8">
                    <c:v>Random Forest</c:v>
                  </c:pt>
                  <c:pt idx="9">
                    <c:v>Mutual Information</c:v>
                  </c:pt>
                </c:lvl>
                <c:lvl>
                  <c:pt idx="0">
                    <c:v>Random Forest</c:v>
                  </c:pt>
                  <c:pt idx="1">
                    <c:v>Bagging Classifier</c:v>
                  </c:pt>
                  <c:pt idx="2">
                    <c:v>Decision Tree</c:v>
                  </c:pt>
                  <c:pt idx="3">
                    <c:v>Extra Trees Classifier</c:v>
                  </c:pt>
                  <c:pt idx="4">
                    <c:v>XGBoost</c:v>
                  </c:pt>
                  <c:pt idx="5">
                    <c:v>K-Nearest Neighbors</c:v>
                  </c:pt>
                  <c:pt idx="6">
                    <c:v>Random Forest</c:v>
                  </c:pt>
                  <c:pt idx="7">
                    <c:v>LightGBM</c:v>
                  </c:pt>
                  <c:pt idx="8">
                    <c:v>HistGradient Boosting Classifier</c:v>
                  </c:pt>
                  <c:pt idx="9">
                    <c:v>Extra Trees Classifier</c:v>
                  </c:pt>
                </c:lvl>
              </c:multiLvlStrCache>
            </c:multiLvlStrRef>
          </c:cat>
          <c:val>
            <c:numRef>
              <c:f>Sheet2!$C$2:$C$11</c:f>
              <c:numCache>
                <c:formatCode>0.00%</c:formatCode>
                <c:ptCount val="10"/>
                <c:pt idx="0">
                  <c:v>0.99339999999999995</c:v>
                </c:pt>
                <c:pt idx="1">
                  <c:v>0.99309999999999998</c:v>
                </c:pt>
                <c:pt idx="2">
                  <c:v>0.99119999999999997</c:v>
                </c:pt>
                <c:pt idx="3">
                  <c:v>0.99129999999999996</c:v>
                </c:pt>
                <c:pt idx="4">
                  <c:v>0.98280000000000001</c:v>
                </c:pt>
                <c:pt idx="5">
                  <c:v>0.97750000000000004</c:v>
                </c:pt>
                <c:pt idx="6">
                  <c:v>0.97399999999999998</c:v>
                </c:pt>
                <c:pt idx="7">
                  <c:v>0.97799999999999998</c:v>
                </c:pt>
                <c:pt idx="8">
                  <c:v>0.97840000000000005</c:v>
                </c:pt>
                <c:pt idx="9">
                  <c:v>0.97430000000000005</c:v>
                </c:pt>
              </c:numCache>
            </c:numRef>
          </c:val>
          <c:extLst xmlns:c16r2="http://schemas.microsoft.com/office/drawing/2015/06/chart">
            <c:ext xmlns:c16="http://schemas.microsoft.com/office/drawing/2014/chart" uri="{C3380CC4-5D6E-409C-BE32-E72D297353CC}">
              <c16:uniqueId val="{00000000-2119-8341-8453-C4264A08922F}"/>
            </c:ext>
          </c:extLst>
        </c:ser>
        <c:ser>
          <c:idx val="1"/>
          <c:order val="1"/>
          <c:tx>
            <c:strRef>
              <c:f>Sheet2!$D$1</c:f>
              <c:strCache>
                <c:ptCount val="1"/>
                <c:pt idx="0">
                  <c:v>Precision</c:v>
                </c:pt>
              </c:strCache>
            </c:strRef>
          </c:tx>
          <c:spPr>
            <a:pattFill prst="narHorz">
              <a:fgClr>
                <a:schemeClr val="accent2"/>
              </a:fgClr>
              <a:bgClr>
                <a:schemeClr val="accent2">
                  <a:lumMod val="20000"/>
                  <a:lumOff val="80000"/>
                </a:schemeClr>
              </a:bgClr>
            </a:pattFill>
            <a:ln>
              <a:noFill/>
            </a:ln>
            <a:effectLst>
              <a:innerShdw blurRad="114300">
                <a:schemeClr val="accent2"/>
              </a:innerShdw>
            </a:effectLst>
          </c:spPr>
          <c:invertIfNegative val="0"/>
          <c:dLbls>
            <c:spPr>
              <a:noFill/>
              <a:ln>
                <a:noFill/>
              </a:ln>
              <a:effectLst/>
            </c:spPr>
            <c:txPr>
              <a:bodyPr rot="-5400000" spcFirstLastPara="1" vertOverflow="ellipsis" wrap="square" anchor="ctr" anchorCtr="1"/>
              <a:lstStyle/>
              <a:p>
                <a:pPr>
                  <a:defRPr sz="1100" b="0" i="0" u="none" strike="noStrike" kern="1200" baseline="0">
                    <a:solidFill>
                      <a:srgbClr val="00CCFF"/>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multiLvlStrRef>
              <c:f>Sheet2!$A$2:$B$11</c:f>
              <c:multiLvlStrCache>
                <c:ptCount val="10"/>
                <c:lvl>
                  <c:pt idx="0">
                    <c:v>Random Forest</c:v>
                  </c:pt>
                  <c:pt idx="1">
                    <c:v>Random Forest</c:v>
                  </c:pt>
                  <c:pt idx="2">
                    <c:v>Random Forest</c:v>
                  </c:pt>
                  <c:pt idx="3">
                    <c:v>Random Forest</c:v>
                  </c:pt>
                  <c:pt idx="4">
                    <c:v>Random Forest</c:v>
                  </c:pt>
                  <c:pt idx="5">
                    <c:v>Random Forest</c:v>
                  </c:pt>
                  <c:pt idx="6">
                    <c:v>ANOVA F-statistic</c:v>
                  </c:pt>
                  <c:pt idx="7">
                    <c:v>Random Forest</c:v>
                  </c:pt>
                  <c:pt idx="8">
                    <c:v>Random Forest</c:v>
                  </c:pt>
                  <c:pt idx="9">
                    <c:v>Mutual Information</c:v>
                  </c:pt>
                </c:lvl>
                <c:lvl>
                  <c:pt idx="0">
                    <c:v>Random Forest</c:v>
                  </c:pt>
                  <c:pt idx="1">
                    <c:v>Bagging Classifier</c:v>
                  </c:pt>
                  <c:pt idx="2">
                    <c:v>Decision Tree</c:v>
                  </c:pt>
                  <c:pt idx="3">
                    <c:v>Extra Trees Classifier</c:v>
                  </c:pt>
                  <c:pt idx="4">
                    <c:v>XGBoost</c:v>
                  </c:pt>
                  <c:pt idx="5">
                    <c:v>K-Nearest Neighbors</c:v>
                  </c:pt>
                  <c:pt idx="6">
                    <c:v>Random Forest</c:v>
                  </c:pt>
                  <c:pt idx="7">
                    <c:v>LightGBM</c:v>
                  </c:pt>
                  <c:pt idx="8">
                    <c:v>HistGradient Boosting Classifier</c:v>
                  </c:pt>
                  <c:pt idx="9">
                    <c:v>Extra Trees Classifier</c:v>
                  </c:pt>
                </c:lvl>
              </c:multiLvlStrCache>
            </c:multiLvlStrRef>
          </c:cat>
          <c:val>
            <c:numRef>
              <c:f>Sheet2!$D$2:$D$11</c:f>
              <c:numCache>
                <c:formatCode>0.0000</c:formatCode>
                <c:ptCount val="10"/>
                <c:pt idx="0">
                  <c:v>0.99670000000000003</c:v>
                </c:pt>
                <c:pt idx="1">
                  <c:v>0.99490000000000001</c:v>
                </c:pt>
                <c:pt idx="2">
                  <c:v>0.98760000000000003</c:v>
                </c:pt>
                <c:pt idx="3">
                  <c:v>0.99529999999999996</c:v>
                </c:pt>
                <c:pt idx="4">
                  <c:v>0.99209999999999998</c:v>
                </c:pt>
                <c:pt idx="5">
                  <c:v>0.97109999999999996</c:v>
                </c:pt>
                <c:pt idx="6">
                  <c:v>0.96599999999999997</c:v>
                </c:pt>
                <c:pt idx="7">
                  <c:v>0.99150000000000005</c:v>
                </c:pt>
                <c:pt idx="8">
                  <c:v>0.995</c:v>
                </c:pt>
                <c:pt idx="9">
                  <c:v>0.97719999999999996</c:v>
                </c:pt>
              </c:numCache>
            </c:numRef>
          </c:val>
          <c:extLst xmlns:c16r2="http://schemas.microsoft.com/office/drawing/2015/06/chart">
            <c:ext xmlns:c16="http://schemas.microsoft.com/office/drawing/2014/chart" uri="{C3380CC4-5D6E-409C-BE32-E72D297353CC}">
              <c16:uniqueId val="{00000001-2119-8341-8453-C4264A08922F}"/>
            </c:ext>
          </c:extLst>
        </c:ser>
        <c:ser>
          <c:idx val="2"/>
          <c:order val="2"/>
          <c:tx>
            <c:strRef>
              <c:f>Sheet2!$E$1</c:f>
              <c:strCache>
                <c:ptCount val="1"/>
                <c:pt idx="0">
                  <c:v>TPR / Sensitivity / Recall</c:v>
                </c:pt>
              </c:strCache>
            </c:strRef>
          </c:tx>
          <c:spPr>
            <a:pattFill prst="narHorz">
              <a:fgClr>
                <a:schemeClr val="accent3"/>
              </a:fgClr>
              <a:bgClr>
                <a:schemeClr val="accent3">
                  <a:lumMod val="20000"/>
                  <a:lumOff val="80000"/>
                </a:schemeClr>
              </a:bgClr>
            </a:pattFill>
            <a:ln>
              <a:noFill/>
            </a:ln>
            <a:effectLst>
              <a:innerShdw blurRad="114300">
                <a:schemeClr val="accent3"/>
              </a:innerShdw>
            </a:effectLst>
          </c:spPr>
          <c:invertIfNegative val="0"/>
          <c:dLbls>
            <c:spPr>
              <a:noFill/>
              <a:ln>
                <a:noFill/>
              </a:ln>
              <a:effectLst/>
            </c:spPr>
            <c:txPr>
              <a:bodyPr rot="-5400000" spcFirstLastPara="1" vertOverflow="ellipsis" wrap="square" anchor="ctr" anchorCtr="1"/>
              <a:lstStyle/>
              <a:p>
                <a:pPr>
                  <a:defRPr sz="1100" b="0" i="0" u="none" strike="noStrike" kern="1200" baseline="0">
                    <a:solidFill>
                      <a:srgbClr val="92D050"/>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multiLvlStrRef>
              <c:f>Sheet2!$A$2:$B$11</c:f>
              <c:multiLvlStrCache>
                <c:ptCount val="10"/>
                <c:lvl>
                  <c:pt idx="0">
                    <c:v>Random Forest</c:v>
                  </c:pt>
                  <c:pt idx="1">
                    <c:v>Random Forest</c:v>
                  </c:pt>
                  <c:pt idx="2">
                    <c:v>Random Forest</c:v>
                  </c:pt>
                  <c:pt idx="3">
                    <c:v>Random Forest</c:v>
                  </c:pt>
                  <c:pt idx="4">
                    <c:v>Random Forest</c:v>
                  </c:pt>
                  <c:pt idx="5">
                    <c:v>Random Forest</c:v>
                  </c:pt>
                  <c:pt idx="6">
                    <c:v>ANOVA F-statistic</c:v>
                  </c:pt>
                  <c:pt idx="7">
                    <c:v>Random Forest</c:v>
                  </c:pt>
                  <c:pt idx="8">
                    <c:v>Random Forest</c:v>
                  </c:pt>
                  <c:pt idx="9">
                    <c:v>Mutual Information</c:v>
                  </c:pt>
                </c:lvl>
                <c:lvl>
                  <c:pt idx="0">
                    <c:v>Random Forest</c:v>
                  </c:pt>
                  <c:pt idx="1">
                    <c:v>Bagging Classifier</c:v>
                  </c:pt>
                  <c:pt idx="2">
                    <c:v>Decision Tree</c:v>
                  </c:pt>
                  <c:pt idx="3">
                    <c:v>Extra Trees Classifier</c:v>
                  </c:pt>
                  <c:pt idx="4">
                    <c:v>XGBoost</c:v>
                  </c:pt>
                  <c:pt idx="5">
                    <c:v>K-Nearest Neighbors</c:v>
                  </c:pt>
                  <c:pt idx="6">
                    <c:v>Random Forest</c:v>
                  </c:pt>
                  <c:pt idx="7">
                    <c:v>LightGBM</c:v>
                  </c:pt>
                  <c:pt idx="8">
                    <c:v>HistGradient Boosting Classifier</c:v>
                  </c:pt>
                  <c:pt idx="9">
                    <c:v>Extra Trees Classifier</c:v>
                  </c:pt>
                </c:lvl>
              </c:multiLvlStrCache>
            </c:multiLvlStrRef>
          </c:cat>
          <c:val>
            <c:numRef>
              <c:f>Sheet2!$E$2:$E$11</c:f>
              <c:numCache>
                <c:formatCode>0.0000</c:formatCode>
                <c:ptCount val="10"/>
                <c:pt idx="0">
                  <c:v>0.98380000000000001</c:v>
                </c:pt>
                <c:pt idx="1">
                  <c:v>0.9849</c:v>
                </c:pt>
                <c:pt idx="2">
                  <c:v>0.98660000000000003</c:v>
                </c:pt>
                <c:pt idx="3">
                  <c:v>0.97929999999999995</c:v>
                </c:pt>
                <c:pt idx="4">
                  <c:v>0.95709999999999995</c:v>
                </c:pt>
                <c:pt idx="5">
                  <c:v>0.96250000000000002</c:v>
                </c:pt>
                <c:pt idx="6">
                  <c:v>0.95750000000000002</c:v>
                </c:pt>
                <c:pt idx="7">
                  <c:v>0.94359999999999999</c:v>
                </c:pt>
                <c:pt idx="8">
                  <c:v>0.9415</c:v>
                </c:pt>
                <c:pt idx="9">
                  <c:v>0.9466</c:v>
                </c:pt>
              </c:numCache>
            </c:numRef>
          </c:val>
          <c:extLst xmlns:c16r2="http://schemas.microsoft.com/office/drawing/2015/06/chart">
            <c:ext xmlns:c16="http://schemas.microsoft.com/office/drawing/2014/chart" uri="{C3380CC4-5D6E-409C-BE32-E72D297353CC}">
              <c16:uniqueId val="{00000002-2119-8341-8453-C4264A08922F}"/>
            </c:ext>
          </c:extLst>
        </c:ser>
        <c:ser>
          <c:idx val="3"/>
          <c:order val="3"/>
          <c:tx>
            <c:strRef>
              <c:f>Sheet2!$F$1</c:f>
              <c:strCache>
                <c:ptCount val="1"/>
                <c:pt idx="0">
                  <c:v>F1 Score</c:v>
                </c:pt>
              </c:strCache>
            </c:strRef>
          </c:tx>
          <c:spPr>
            <a:pattFill prst="narHorz">
              <a:fgClr>
                <a:schemeClr val="accent4"/>
              </a:fgClr>
              <a:bgClr>
                <a:schemeClr val="accent4">
                  <a:lumMod val="20000"/>
                  <a:lumOff val="80000"/>
                </a:schemeClr>
              </a:bgClr>
            </a:pattFill>
            <a:ln>
              <a:noFill/>
            </a:ln>
            <a:effectLst>
              <a:innerShdw blurRad="114300">
                <a:schemeClr val="accent4"/>
              </a:innerShdw>
            </a:effectLst>
          </c:spPr>
          <c:invertIfNegative val="0"/>
          <c:dLbls>
            <c:spPr>
              <a:noFill/>
              <a:ln>
                <a:noFill/>
              </a:ln>
              <a:effectLst/>
            </c:spPr>
            <c:txPr>
              <a:bodyPr rot="-5400000" spcFirstLastPara="1" vertOverflow="ellipsis" wrap="square" anchor="ctr" anchorCtr="1"/>
              <a:lstStyle/>
              <a:p>
                <a:pPr>
                  <a:defRPr sz="1100" b="0" i="0" u="none" strike="noStrike" kern="1200" baseline="0">
                    <a:solidFill>
                      <a:srgbClr val="33CCCC"/>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multiLvlStrRef>
              <c:f>Sheet2!$A$2:$B$11</c:f>
              <c:multiLvlStrCache>
                <c:ptCount val="10"/>
                <c:lvl>
                  <c:pt idx="0">
                    <c:v>Random Forest</c:v>
                  </c:pt>
                  <c:pt idx="1">
                    <c:v>Random Forest</c:v>
                  </c:pt>
                  <c:pt idx="2">
                    <c:v>Random Forest</c:v>
                  </c:pt>
                  <c:pt idx="3">
                    <c:v>Random Forest</c:v>
                  </c:pt>
                  <c:pt idx="4">
                    <c:v>Random Forest</c:v>
                  </c:pt>
                  <c:pt idx="5">
                    <c:v>Random Forest</c:v>
                  </c:pt>
                  <c:pt idx="6">
                    <c:v>ANOVA F-statistic</c:v>
                  </c:pt>
                  <c:pt idx="7">
                    <c:v>Random Forest</c:v>
                  </c:pt>
                  <c:pt idx="8">
                    <c:v>Random Forest</c:v>
                  </c:pt>
                  <c:pt idx="9">
                    <c:v>Mutual Information</c:v>
                  </c:pt>
                </c:lvl>
                <c:lvl>
                  <c:pt idx="0">
                    <c:v>Random Forest</c:v>
                  </c:pt>
                  <c:pt idx="1">
                    <c:v>Bagging Classifier</c:v>
                  </c:pt>
                  <c:pt idx="2">
                    <c:v>Decision Tree</c:v>
                  </c:pt>
                  <c:pt idx="3">
                    <c:v>Extra Trees Classifier</c:v>
                  </c:pt>
                  <c:pt idx="4">
                    <c:v>XGBoost</c:v>
                  </c:pt>
                  <c:pt idx="5">
                    <c:v>K-Nearest Neighbors</c:v>
                  </c:pt>
                  <c:pt idx="6">
                    <c:v>Random Forest</c:v>
                  </c:pt>
                  <c:pt idx="7">
                    <c:v>LightGBM</c:v>
                  </c:pt>
                  <c:pt idx="8">
                    <c:v>HistGradient Boosting Classifier</c:v>
                  </c:pt>
                  <c:pt idx="9">
                    <c:v>Extra Trees Classifier</c:v>
                  </c:pt>
                </c:lvl>
              </c:multiLvlStrCache>
            </c:multiLvlStrRef>
          </c:cat>
          <c:val>
            <c:numRef>
              <c:f>Sheet2!$F$2:$F$11</c:f>
              <c:numCache>
                <c:formatCode>0.0000</c:formatCode>
                <c:ptCount val="10"/>
                <c:pt idx="0">
                  <c:v>0.99019999999999997</c:v>
                </c:pt>
                <c:pt idx="1">
                  <c:v>0.9899</c:v>
                </c:pt>
                <c:pt idx="2">
                  <c:v>0.98709999999999998</c:v>
                </c:pt>
                <c:pt idx="3">
                  <c:v>0.98719999999999997</c:v>
                </c:pt>
                <c:pt idx="4">
                  <c:v>0.97430000000000005</c:v>
                </c:pt>
                <c:pt idx="5">
                  <c:v>0.96679999999999999</c:v>
                </c:pt>
                <c:pt idx="6">
                  <c:v>0.9617</c:v>
                </c:pt>
                <c:pt idx="7">
                  <c:v>0.96699999999999997</c:v>
                </c:pt>
                <c:pt idx="8">
                  <c:v>0.96750000000000003</c:v>
                </c:pt>
                <c:pt idx="9">
                  <c:v>0.9617</c:v>
                </c:pt>
              </c:numCache>
            </c:numRef>
          </c:val>
          <c:extLst xmlns:c16r2="http://schemas.microsoft.com/office/drawing/2015/06/chart">
            <c:ext xmlns:c16="http://schemas.microsoft.com/office/drawing/2014/chart" uri="{C3380CC4-5D6E-409C-BE32-E72D297353CC}">
              <c16:uniqueId val="{00000003-2119-8341-8453-C4264A08922F}"/>
            </c:ext>
          </c:extLst>
        </c:ser>
        <c:ser>
          <c:idx val="4"/>
          <c:order val="4"/>
          <c:tx>
            <c:strRef>
              <c:f>Sheet2!$G$1</c:f>
              <c:strCache>
                <c:ptCount val="1"/>
                <c:pt idx="0">
                  <c:v>TNR / Specificity</c:v>
                </c:pt>
              </c:strCache>
            </c:strRef>
          </c:tx>
          <c:spPr>
            <a:pattFill prst="narHorz">
              <a:fgClr>
                <a:schemeClr val="accent5"/>
              </a:fgClr>
              <a:bgClr>
                <a:schemeClr val="accent5">
                  <a:lumMod val="20000"/>
                  <a:lumOff val="80000"/>
                </a:schemeClr>
              </a:bgClr>
            </a:pattFill>
            <a:ln>
              <a:noFill/>
            </a:ln>
            <a:effectLst>
              <a:innerShdw blurRad="114300">
                <a:schemeClr val="accent5"/>
              </a:innerShdw>
            </a:effectLst>
          </c:spPr>
          <c:invertIfNegative val="0"/>
          <c:dLbls>
            <c:spPr>
              <a:noFill/>
              <a:ln>
                <a:noFill/>
              </a:ln>
              <a:effectLst/>
            </c:spPr>
            <c:txPr>
              <a:bodyPr rot="-5400000" spcFirstLastPara="1" vertOverflow="ellipsis" wrap="square" anchor="ctr" anchorCtr="1"/>
              <a:lstStyle/>
              <a:p>
                <a:pPr>
                  <a:defRPr sz="1100" b="0" i="0" u="none" strike="noStrike" kern="1200" baseline="0">
                    <a:solidFill>
                      <a:srgbClr val="ED7D31"/>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multiLvlStrRef>
              <c:f>Sheet2!$A$2:$B$11</c:f>
              <c:multiLvlStrCache>
                <c:ptCount val="10"/>
                <c:lvl>
                  <c:pt idx="0">
                    <c:v>Random Forest</c:v>
                  </c:pt>
                  <c:pt idx="1">
                    <c:v>Random Forest</c:v>
                  </c:pt>
                  <c:pt idx="2">
                    <c:v>Random Forest</c:v>
                  </c:pt>
                  <c:pt idx="3">
                    <c:v>Random Forest</c:v>
                  </c:pt>
                  <c:pt idx="4">
                    <c:v>Random Forest</c:v>
                  </c:pt>
                  <c:pt idx="5">
                    <c:v>Random Forest</c:v>
                  </c:pt>
                  <c:pt idx="6">
                    <c:v>ANOVA F-statistic</c:v>
                  </c:pt>
                  <c:pt idx="7">
                    <c:v>Random Forest</c:v>
                  </c:pt>
                  <c:pt idx="8">
                    <c:v>Random Forest</c:v>
                  </c:pt>
                  <c:pt idx="9">
                    <c:v>Mutual Information</c:v>
                  </c:pt>
                </c:lvl>
                <c:lvl>
                  <c:pt idx="0">
                    <c:v>Random Forest</c:v>
                  </c:pt>
                  <c:pt idx="1">
                    <c:v>Bagging Classifier</c:v>
                  </c:pt>
                  <c:pt idx="2">
                    <c:v>Decision Tree</c:v>
                  </c:pt>
                  <c:pt idx="3">
                    <c:v>Extra Trees Classifier</c:v>
                  </c:pt>
                  <c:pt idx="4">
                    <c:v>XGBoost</c:v>
                  </c:pt>
                  <c:pt idx="5">
                    <c:v>K-Nearest Neighbors</c:v>
                  </c:pt>
                  <c:pt idx="6">
                    <c:v>Random Forest</c:v>
                  </c:pt>
                  <c:pt idx="7">
                    <c:v>LightGBM</c:v>
                  </c:pt>
                  <c:pt idx="8">
                    <c:v>HistGradient Boosting Classifier</c:v>
                  </c:pt>
                  <c:pt idx="9">
                    <c:v>Extra Trees Classifier</c:v>
                  </c:pt>
                </c:lvl>
              </c:multiLvlStrCache>
            </c:multiLvlStrRef>
          </c:cat>
          <c:val>
            <c:numRef>
              <c:f>Sheet2!$G$2:$G$11</c:f>
              <c:numCache>
                <c:formatCode>0.0000</c:formatCode>
                <c:ptCount val="10"/>
                <c:pt idx="0">
                  <c:v>0.99829999999999997</c:v>
                </c:pt>
                <c:pt idx="1">
                  <c:v>0.74970000000000003</c:v>
                </c:pt>
                <c:pt idx="2">
                  <c:v>0.51880000000000004</c:v>
                </c:pt>
                <c:pt idx="3">
                  <c:v>0.81630000000000003</c:v>
                </c:pt>
                <c:pt idx="4">
                  <c:v>0.99609999999999999</c:v>
                </c:pt>
                <c:pt idx="5">
                  <c:v>0.56689999999999996</c:v>
                </c:pt>
                <c:pt idx="6">
                  <c:v>0.98260000000000003</c:v>
                </c:pt>
                <c:pt idx="7">
                  <c:v>0.99580000000000002</c:v>
                </c:pt>
                <c:pt idx="8">
                  <c:v>0.9254</c:v>
                </c:pt>
                <c:pt idx="9">
                  <c:v>0.7077</c:v>
                </c:pt>
              </c:numCache>
            </c:numRef>
          </c:val>
          <c:extLst xmlns:c16r2="http://schemas.microsoft.com/office/drawing/2015/06/chart">
            <c:ext xmlns:c16="http://schemas.microsoft.com/office/drawing/2014/chart" uri="{C3380CC4-5D6E-409C-BE32-E72D297353CC}">
              <c16:uniqueId val="{00000004-2119-8341-8453-C4264A08922F}"/>
            </c:ext>
          </c:extLst>
        </c:ser>
        <c:ser>
          <c:idx val="5"/>
          <c:order val="5"/>
          <c:tx>
            <c:strRef>
              <c:f>Sheet2!$H$1</c:f>
              <c:strCache>
                <c:ptCount val="1"/>
                <c:pt idx="0">
                  <c:v>FPR</c:v>
                </c:pt>
              </c:strCache>
            </c:strRef>
          </c:tx>
          <c:spPr>
            <a:pattFill prst="narHorz">
              <a:fgClr>
                <a:schemeClr val="accent6"/>
              </a:fgClr>
              <a:bgClr>
                <a:schemeClr val="accent6">
                  <a:lumMod val="20000"/>
                  <a:lumOff val="80000"/>
                </a:schemeClr>
              </a:bgClr>
            </a:pattFill>
            <a:ln>
              <a:noFill/>
            </a:ln>
            <a:effectLst>
              <a:innerShdw blurRad="114300">
                <a:schemeClr val="accent6"/>
              </a:innerShdw>
            </a:effectLst>
          </c:spPr>
          <c:invertIfNegative val="0"/>
          <c:dLbls>
            <c:spPr>
              <a:noFill/>
              <a:ln>
                <a:noFill/>
              </a:ln>
              <a:effectLst/>
            </c:spPr>
            <c:txPr>
              <a:bodyPr rot="-5400000" spcFirstLastPara="1" vertOverflow="ellipsis" wrap="square" anchor="ctr" anchorCtr="1"/>
              <a:lstStyle/>
              <a:p>
                <a:pPr>
                  <a:defRPr sz="1100" b="0" i="0" u="none" strike="noStrike" kern="1200" baseline="0">
                    <a:solidFill>
                      <a:srgbClr val="FF0000"/>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multiLvlStrRef>
              <c:f>Sheet2!$A$2:$B$11</c:f>
              <c:multiLvlStrCache>
                <c:ptCount val="10"/>
                <c:lvl>
                  <c:pt idx="0">
                    <c:v>Random Forest</c:v>
                  </c:pt>
                  <c:pt idx="1">
                    <c:v>Random Forest</c:v>
                  </c:pt>
                  <c:pt idx="2">
                    <c:v>Random Forest</c:v>
                  </c:pt>
                  <c:pt idx="3">
                    <c:v>Random Forest</c:v>
                  </c:pt>
                  <c:pt idx="4">
                    <c:v>Random Forest</c:v>
                  </c:pt>
                  <c:pt idx="5">
                    <c:v>Random Forest</c:v>
                  </c:pt>
                  <c:pt idx="6">
                    <c:v>ANOVA F-statistic</c:v>
                  </c:pt>
                  <c:pt idx="7">
                    <c:v>Random Forest</c:v>
                  </c:pt>
                  <c:pt idx="8">
                    <c:v>Random Forest</c:v>
                  </c:pt>
                  <c:pt idx="9">
                    <c:v>Mutual Information</c:v>
                  </c:pt>
                </c:lvl>
                <c:lvl>
                  <c:pt idx="0">
                    <c:v>Random Forest</c:v>
                  </c:pt>
                  <c:pt idx="1">
                    <c:v>Bagging Classifier</c:v>
                  </c:pt>
                  <c:pt idx="2">
                    <c:v>Decision Tree</c:v>
                  </c:pt>
                  <c:pt idx="3">
                    <c:v>Extra Trees Classifier</c:v>
                  </c:pt>
                  <c:pt idx="4">
                    <c:v>XGBoost</c:v>
                  </c:pt>
                  <c:pt idx="5">
                    <c:v>K-Nearest Neighbors</c:v>
                  </c:pt>
                  <c:pt idx="6">
                    <c:v>Random Forest</c:v>
                  </c:pt>
                  <c:pt idx="7">
                    <c:v>LightGBM</c:v>
                  </c:pt>
                  <c:pt idx="8">
                    <c:v>HistGradient Boosting Classifier</c:v>
                  </c:pt>
                  <c:pt idx="9">
                    <c:v>Extra Trees Classifier</c:v>
                  </c:pt>
                </c:lvl>
              </c:multiLvlStrCache>
            </c:multiLvlStrRef>
          </c:cat>
          <c:val>
            <c:numRef>
              <c:f>Sheet2!$H$2:$H$11</c:f>
              <c:numCache>
                <c:formatCode>0.0000</c:formatCode>
                <c:ptCount val="10"/>
                <c:pt idx="0">
                  <c:v>1.6999999999999999E-3</c:v>
                </c:pt>
                <c:pt idx="1">
                  <c:v>0.25030000000000002</c:v>
                </c:pt>
                <c:pt idx="2">
                  <c:v>0.48120000000000002</c:v>
                </c:pt>
                <c:pt idx="3">
                  <c:v>0.1837</c:v>
                </c:pt>
                <c:pt idx="4">
                  <c:v>3.8999999999999998E-3</c:v>
                </c:pt>
                <c:pt idx="5">
                  <c:v>0.43309999999999998</c:v>
                </c:pt>
                <c:pt idx="6">
                  <c:v>1.7399999999999999E-2</c:v>
                </c:pt>
                <c:pt idx="7">
                  <c:v>4.1999999999999997E-3</c:v>
                </c:pt>
                <c:pt idx="8">
                  <c:v>7.46E-2</c:v>
                </c:pt>
                <c:pt idx="9">
                  <c:v>0.2923</c:v>
                </c:pt>
              </c:numCache>
            </c:numRef>
          </c:val>
          <c:extLst xmlns:c16r2="http://schemas.microsoft.com/office/drawing/2015/06/chart">
            <c:ext xmlns:c16="http://schemas.microsoft.com/office/drawing/2014/chart" uri="{C3380CC4-5D6E-409C-BE32-E72D297353CC}">
              <c16:uniqueId val="{00000005-2119-8341-8453-C4264A08922F}"/>
            </c:ext>
          </c:extLst>
        </c:ser>
        <c:ser>
          <c:idx val="6"/>
          <c:order val="6"/>
          <c:tx>
            <c:strRef>
              <c:f>Sheet2!$I$1</c:f>
              <c:strCache>
                <c:ptCount val="1"/>
                <c:pt idx="0">
                  <c:v>FNR</c:v>
                </c:pt>
              </c:strCache>
            </c:strRef>
          </c:tx>
          <c:spPr>
            <a:pattFill prst="narHorz">
              <a:fgClr>
                <a:schemeClr val="accent1">
                  <a:lumMod val="60000"/>
                </a:schemeClr>
              </a:fgClr>
              <a:bgClr>
                <a:schemeClr val="accent1">
                  <a:lumMod val="60000"/>
                  <a:lumMod val="20000"/>
                  <a:lumOff val="80000"/>
                </a:schemeClr>
              </a:bgClr>
            </a:pattFill>
            <a:ln>
              <a:noFill/>
            </a:ln>
            <a:effectLst>
              <a:innerShdw blurRad="114300">
                <a:schemeClr val="accent1">
                  <a:lumMod val="60000"/>
                </a:schemeClr>
              </a:innerShdw>
            </a:effectLst>
          </c:spPr>
          <c:invertIfNegative val="0"/>
          <c:dLbls>
            <c:spPr>
              <a:noFill/>
              <a:ln>
                <a:noFill/>
              </a:ln>
              <a:effectLst/>
            </c:spPr>
            <c:txPr>
              <a:bodyPr rot="-5400000" spcFirstLastPara="1" vertOverflow="ellipsis" wrap="square" anchor="ctr" anchorCtr="1"/>
              <a:lstStyle/>
              <a:p>
                <a:pPr>
                  <a:defRPr sz="1100" b="0" i="0" u="none" strike="noStrike" kern="1200" baseline="0">
                    <a:solidFill>
                      <a:schemeClr val="accent1">
                        <a:lumMod val="7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multiLvlStrRef>
              <c:f>Sheet2!$A$2:$B$11</c:f>
              <c:multiLvlStrCache>
                <c:ptCount val="10"/>
                <c:lvl>
                  <c:pt idx="0">
                    <c:v>Random Forest</c:v>
                  </c:pt>
                  <c:pt idx="1">
                    <c:v>Random Forest</c:v>
                  </c:pt>
                  <c:pt idx="2">
                    <c:v>Random Forest</c:v>
                  </c:pt>
                  <c:pt idx="3">
                    <c:v>Random Forest</c:v>
                  </c:pt>
                  <c:pt idx="4">
                    <c:v>Random Forest</c:v>
                  </c:pt>
                  <c:pt idx="5">
                    <c:v>Random Forest</c:v>
                  </c:pt>
                  <c:pt idx="6">
                    <c:v>ANOVA F-statistic</c:v>
                  </c:pt>
                  <c:pt idx="7">
                    <c:v>Random Forest</c:v>
                  </c:pt>
                  <c:pt idx="8">
                    <c:v>Random Forest</c:v>
                  </c:pt>
                  <c:pt idx="9">
                    <c:v>Mutual Information</c:v>
                  </c:pt>
                </c:lvl>
                <c:lvl>
                  <c:pt idx="0">
                    <c:v>Random Forest</c:v>
                  </c:pt>
                  <c:pt idx="1">
                    <c:v>Bagging Classifier</c:v>
                  </c:pt>
                  <c:pt idx="2">
                    <c:v>Decision Tree</c:v>
                  </c:pt>
                  <c:pt idx="3">
                    <c:v>Extra Trees Classifier</c:v>
                  </c:pt>
                  <c:pt idx="4">
                    <c:v>XGBoost</c:v>
                  </c:pt>
                  <c:pt idx="5">
                    <c:v>K-Nearest Neighbors</c:v>
                  </c:pt>
                  <c:pt idx="6">
                    <c:v>Random Forest</c:v>
                  </c:pt>
                  <c:pt idx="7">
                    <c:v>LightGBM</c:v>
                  </c:pt>
                  <c:pt idx="8">
                    <c:v>HistGradient Boosting Classifier</c:v>
                  </c:pt>
                  <c:pt idx="9">
                    <c:v>Extra Trees Classifier</c:v>
                  </c:pt>
                </c:lvl>
              </c:multiLvlStrCache>
            </c:multiLvlStrRef>
          </c:cat>
          <c:val>
            <c:numRef>
              <c:f>Sheet2!$I$2:$I$11</c:f>
              <c:numCache>
                <c:formatCode>0.0000</c:formatCode>
                <c:ptCount val="10"/>
                <c:pt idx="0">
                  <c:v>1.6199999999999999E-2</c:v>
                </c:pt>
                <c:pt idx="1">
                  <c:v>0.33839999999999998</c:v>
                </c:pt>
                <c:pt idx="2">
                  <c:v>0.3397</c:v>
                </c:pt>
                <c:pt idx="3">
                  <c:v>0.33710000000000001</c:v>
                </c:pt>
                <c:pt idx="4">
                  <c:v>4.2900000000000001E-2</c:v>
                </c:pt>
                <c:pt idx="5">
                  <c:v>0.33600000000000002</c:v>
                </c:pt>
                <c:pt idx="6">
                  <c:v>4.2500000000000003E-2</c:v>
                </c:pt>
                <c:pt idx="7">
                  <c:v>5.6399999999999999E-2</c:v>
                </c:pt>
                <c:pt idx="8">
                  <c:v>0.32840000000000003</c:v>
                </c:pt>
                <c:pt idx="9">
                  <c:v>0.33160000000000001</c:v>
                </c:pt>
              </c:numCache>
            </c:numRef>
          </c:val>
          <c:extLst xmlns:c16r2="http://schemas.microsoft.com/office/drawing/2015/06/chart">
            <c:ext xmlns:c16="http://schemas.microsoft.com/office/drawing/2014/chart" uri="{C3380CC4-5D6E-409C-BE32-E72D297353CC}">
              <c16:uniqueId val="{00000006-2119-8341-8453-C4264A08922F}"/>
            </c:ext>
          </c:extLst>
        </c:ser>
        <c:ser>
          <c:idx val="7"/>
          <c:order val="7"/>
          <c:tx>
            <c:strRef>
              <c:f>Sheet2!$J$1</c:f>
              <c:strCache>
                <c:ptCount val="1"/>
                <c:pt idx="0">
                  <c:v>ROC AUC</c:v>
                </c:pt>
              </c:strCache>
            </c:strRef>
          </c:tx>
          <c:spPr>
            <a:pattFill prst="narHorz">
              <a:fgClr>
                <a:schemeClr val="accent2">
                  <a:lumMod val="60000"/>
                </a:schemeClr>
              </a:fgClr>
              <a:bgClr>
                <a:schemeClr val="accent2">
                  <a:lumMod val="60000"/>
                  <a:lumMod val="20000"/>
                  <a:lumOff val="80000"/>
                </a:schemeClr>
              </a:bgClr>
            </a:pattFill>
            <a:ln>
              <a:noFill/>
            </a:ln>
            <a:effectLst>
              <a:innerShdw blurRad="114300">
                <a:schemeClr val="accent2">
                  <a:lumMod val="60000"/>
                </a:schemeClr>
              </a:innerShdw>
            </a:effectLst>
          </c:spPr>
          <c:invertIfNegative val="0"/>
          <c:dLbls>
            <c:spPr>
              <a:noFill/>
              <a:ln>
                <a:noFill/>
              </a:ln>
              <a:effectLst/>
            </c:spPr>
            <c:txPr>
              <a:bodyPr rot="-5400000" spcFirstLastPara="1" vertOverflow="ellipsis" wrap="square" anchor="ctr" anchorCtr="1"/>
              <a:lstStyle/>
              <a:p>
                <a:pPr>
                  <a:defRPr sz="1100" b="0" i="0" u="none" strike="noStrike" kern="1200" baseline="0">
                    <a:solidFill>
                      <a:srgbClr val="33CCCC"/>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multiLvlStrRef>
              <c:f>Sheet2!$A$2:$B$11</c:f>
              <c:multiLvlStrCache>
                <c:ptCount val="10"/>
                <c:lvl>
                  <c:pt idx="0">
                    <c:v>Random Forest</c:v>
                  </c:pt>
                  <c:pt idx="1">
                    <c:v>Random Forest</c:v>
                  </c:pt>
                  <c:pt idx="2">
                    <c:v>Random Forest</c:v>
                  </c:pt>
                  <c:pt idx="3">
                    <c:v>Random Forest</c:v>
                  </c:pt>
                  <c:pt idx="4">
                    <c:v>Random Forest</c:v>
                  </c:pt>
                  <c:pt idx="5">
                    <c:v>Random Forest</c:v>
                  </c:pt>
                  <c:pt idx="6">
                    <c:v>ANOVA F-statistic</c:v>
                  </c:pt>
                  <c:pt idx="7">
                    <c:v>Random Forest</c:v>
                  </c:pt>
                  <c:pt idx="8">
                    <c:v>Random Forest</c:v>
                  </c:pt>
                  <c:pt idx="9">
                    <c:v>Mutual Information</c:v>
                  </c:pt>
                </c:lvl>
                <c:lvl>
                  <c:pt idx="0">
                    <c:v>Random Forest</c:v>
                  </c:pt>
                  <c:pt idx="1">
                    <c:v>Bagging Classifier</c:v>
                  </c:pt>
                  <c:pt idx="2">
                    <c:v>Decision Tree</c:v>
                  </c:pt>
                  <c:pt idx="3">
                    <c:v>Extra Trees Classifier</c:v>
                  </c:pt>
                  <c:pt idx="4">
                    <c:v>XGBoost</c:v>
                  </c:pt>
                  <c:pt idx="5">
                    <c:v>K-Nearest Neighbors</c:v>
                  </c:pt>
                  <c:pt idx="6">
                    <c:v>Random Forest</c:v>
                  </c:pt>
                  <c:pt idx="7">
                    <c:v>LightGBM</c:v>
                  </c:pt>
                  <c:pt idx="8">
                    <c:v>HistGradient Boosting Classifier</c:v>
                  </c:pt>
                  <c:pt idx="9">
                    <c:v>Extra Trees Classifier</c:v>
                  </c:pt>
                </c:lvl>
              </c:multiLvlStrCache>
            </c:multiLvlStrRef>
          </c:cat>
          <c:val>
            <c:numRef>
              <c:f>Sheet2!$J$2:$J$11</c:f>
              <c:numCache>
                <c:formatCode>0.0000</c:formatCode>
                <c:ptCount val="10"/>
                <c:pt idx="0">
                  <c:v>0.99109999999999998</c:v>
                </c:pt>
                <c:pt idx="1">
                  <c:v>0.99109999999999998</c:v>
                </c:pt>
                <c:pt idx="2">
                  <c:v>0.99009999999999998</c:v>
                </c:pt>
                <c:pt idx="3">
                  <c:v>0.98839999999999995</c:v>
                </c:pt>
                <c:pt idx="4">
                  <c:v>0.97660000000000002</c:v>
                </c:pt>
                <c:pt idx="5">
                  <c:v>0.97389999999999999</c:v>
                </c:pt>
                <c:pt idx="6">
                  <c:v>0.97</c:v>
                </c:pt>
                <c:pt idx="7">
                  <c:v>0.96970000000000001</c:v>
                </c:pt>
                <c:pt idx="8">
                  <c:v>0.96950000000000003</c:v>
                </c:pt>
                <c:pt idx="9">
                  <c:v>0.96760000000000002</c:v>
                </c:pt>
              </c:numCache>
            </c:numRef>
          </c:val>
          <c:extLst xmlns:c16r2="http://schemas.microsoft.com/office/drawing/2015/06/chart">
            <c:ext xmlns:c16="http://schemas.microsoft.com/office/drawing/2014/chart" uri="{C3380CC4-5D6E-409C-BE32-E72D297353CC}">
              <c16:uniqueId val="{00000007-2119-8341-8453-C4264A08922F}"/>
            </c:ext>
          </c:extLst>
        </c:ser>
        <c:dLbls>
          <c:dLblPos val="outEnd"/>
          <c:showLegendKey val="0"/>
          <c:showVal val="1"/>
          <c:showCatName val="0"/>
          <c:showSerName val="0"/>
          <c:showPercent val="0"/>
          <c:showBubbleSize val="0"/>
        </c:dLbls>
        <c:gapWidth val="164"/>
        <c:overlap val="-22"/>
        <c:axId val="1442228144"/>
        <c:axId val="1266185248"/>
      </c:barChart>
      <c:catAx>
        <c:axId val="1442228144"/>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266185248"/>
        <c:crosses val="autoZero"/>
        <c:auto val="1"/>
        <c:lblAlgn val="ctr"/>
        <c:lblOffset val="100"/>
        <c:noMultiLvlLbl val="0"/>
      </c:catAx>
      <c:valAx>
        <c:axId val="1266185248"/>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442228144"/>
        <c:crosses val="autoZero"/>
        <c:crossBetween val="between"/>
      </c:valAx>
      <c:spPr>
        <a:noFill/>
        <a:ln>
          <a:noFill/>
        </a:ln>
        <a:effectLst/>
      </c:spPr>
    </c:plotArea>
    <c:legend>
      <c:legendPos val="t"/>
      <c:layout>
        <c:manualLayout>
          <c:xMode val="edge"/>
          <c:yMode val="edge"/>
          <c:x val="0.20539181430446193"/>
          <c:y val="5.7620443277923594E-2"/>
          <c:w val="0.58921628937007875"/>
          <c:h val="5.0547535724701088E-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320" b="1" i="0" u="none" strike="noStrike" kern="1200" cap="all" spc="150" baseline="0">
                <a:ln>
                  <a:noFill/>
                </a:ln>
                <a:solidFill>
                  <a:schemeClr val="tx1">
                    <a:lumMod val="50000"/>
                    <a:lumOff val="50000"/>
                  </a:schemeClr>
                </a:solidFill>
                <a:latin typeface="+mn-lt"/>
                <a:ea typeface="+mn-ea"/>
                <a:cs typeface="+mn-cs"/>
              </a:defRPr>
            </a:pPr>
            <a:r>
              <a:rPr lang="en-IN"/>
              <a:t>MIT-BIH Arrhythmia </a:t>
            </a:r>
          </a:p>
        </c:rich>
      </c:tx>
      <c:layout/>
      <c:overlay val="0"/>
      <c:spPr>
        <a:noFill/>
        <a:ln>
          <a:noFill/>
        </a:ln>
        <a:effectLst/>
      </c:spPr>
      <c:txPr>
        <a:bodyPr rot="0" spcFirstLastPara="1" vertOverflow="ellipsis" vert="horz" wrap="square" anchor="ctr" anchorCtr="1"/>
        <a:lstStyle/>
        <a:p>
          <a:pPr>
            <a:defRPr sz="1320" b="1" i="0" u="none" strike="noStrike" kern="1200" cap="all" spc="150" baseline="0">
              <a:ln>
                <a:noFill/>
              </a:ln>
              <a:solidFill>
                <a:schemeClr val="tx1">
                  <a:lumMod val="50000"/>
                  <a:lumOff val="50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Sheet1!$C$1</c:f>
              <c:strCache>
                <c:ptCount val="1"/>
                <c:pt idx="0">
                  <c:v>ACC</c:v>
                </c:pt>
              </c:strCache>
            </c:strRef>
          </c:tx>
          <c:spPr>
            <a:pattFill prst="narHorz">
              <a:fgClr>
                <a:schemeClr val="accent1"/>
              </a:fgClr>
              <a:bgClr>
                <a:schemeClr val="accent1">
                  <a:lumMod val="20000"/>
                  <a:lumOff val="80000"/>
                </a:schemeClr>
              </a:bgClr>
            </a:pattFill>
            <a:ln>
              <a:noFill/>
            </a:ln>
            <a:effectLst>
              <a:innerShdw blurRad="114300">
                <a:schemeClr val="accent1"/>
              </a:innerShdw>
            </a:effectLst>
          </c:spPr>
          <c:invertIfNegative val="0"/>
          <c:dLbls>
            <c:spPr>
              <a:noFill/>
              <a:ln>
                <a:noFill/>
              </a:ln>
              <a:effectLst/>
            </c:spPr>
            <c:txPr>
              <a:bodyPr rot="-5400000" spcFirstLastPara="1" vertOverflow="ellipsis" wrap="square" anchor="ctr" anchorCtr="1"/>
              <a:lstStyle/>
              <a:p>
                <a:pPr>
                  <a:defRPr sz="1100" b="0" i="0" u="none" strike="noStrike" kern="1200" baseline="0">
                    <a:ln>
                      <a:noFill/>
                    </a:ln>
                    <a:solidFill>
                      <a:schemeClr val="accent1">
                        <a:lumMod val="7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multiLvlStrRef>
              <c:f>(Sheet1!$A$2:$B$2,Sheet1!$A$7:$B$7,Sheet1!$A$12:$B$12,Sheet1!$A$17:$B$17,Sheet1!$A$22:$B$22,Sheet1!$A$27:$B$27,Sheet1!$A$32:$B$32,Sheet1!$A$37:$B$37,Sheet1!$A$41:$B$41,Sheet1!$A$46:$B$46)</c:f>
              <c:multiLvlStrCache>
                <c:ptCount val="10"/>
                <c:lvl>
                  <c:pt idx="0">
                    <c:v>XGBoost Classifier</c:v>
                  </c:pt>
                  <c:pt idx="1">
                    <c:v>Extra Trees Classifier</c:v>
                  </c:pt>
                  <c:pt idx="2">
                    <c:v>XGBoost Classifier</c:v>
                  </c:pt>
                  <c:pt idx="3">
                    <c:v>Extra Trees Classifier</c:v>
                  </c:pt>
                  <c:pt idx="4">
                    <c:v>XGBoost Classifier</c:v>
                  </c:pt>
                  <c:pt idx="5">
                    <c:v>Extra Trees Classifier</c:v>
                  </c:pt>
                  <c:pt idx="6">
                    <c:v>XGBoost Classifier</c:v>
                  </c:pt>
                  <c:pt idx="7">
                    <c:v>Extra Trees Classifier</c:v>
                  </c:pt>
                  <c:pt idx="8">
                    <c:v>Random Forest Classifier</c:v>
                  </c:pt>
                  <c:pt idx="9">
                    <c:v>Random Forest Classifier</c:v>
                  </c:pt>
                </c:lvl>
                <c:lvl>
                  <c:pt idx="0">
                    <c:v>Random Forest</c:v>
                  </c:pt>
                  <c:pt idx="1">
                    <c:v>RFE</c:v>
                  </c:pt>
                  <c:pt idx="2">
                    <c:v>RFE</c:v>
                  </c:pt>
                  <c:pt idx="3">
                    <c:v>Random Forest</c:v>
                  </c:pt>
                  <c:pt idx="4">
                    <c:v>Mutual Information</c:v>
                  </c:pt>
                  <c:pt idx="5">
                    <c:v>Correlation</c:v>
                  </c:pt>
                  <c:pt idx="6">
                    <c:v>Correlation</c:v>
                  </c:pt>
                  <c:pt idx="7">
                    <c:v>Mutual Information</c:v>
                  </c:pt>
                  <c:pt idx="8">
                    <c:v>Random Forest</c:v>
                  </c:pt>
                  <c:pt idx="9">
                    <c:v>RFE</c:v>
                  </c:pt>
                </c:lvl>
              </c:multiLvlStrCache>
              <c:extLst xmlns:c16r2="http://schemas.microsoft.com/office/drawing/2015/06/chart"/>
            </c:multiLvlStrRef>
          </c:cat>
          <c:val>
            <c:numRef>
              <c:f>(Sheet1!$C$2,Sheet1!$C$7,Sheet1!$C$12,Sheet1!$C$17,Sheet1!$C$22,Sheet1!$C$27,Sheet1!$C$32,Sheet1!$C$37,Sheet1!$C$41,Sheet1!$C$46)</c:f>
              <c:numCache>
                <c:formatCode>0.00%</c:formatCode>
                <c:ptCount val="10"/>
                <c:pt idx="0">
                  <c:v>0.99199999999999999</c:v>
                </c:pt>
                <c:pt idx="1">
                  <c:v>0.9899</c:v>
                </c:pt>
                <c:pt idx="2">
                  <c:v>0.99219999999999997</c:v>
                </c:pt>
                <c:pt idx="3">
                  <c:v>0.98919999999999997</c:v>
                </c:pt>
                <c:pt idx="4">
                  <c:v>0.98980000000000001</c:v>
                </c:pt>
                <c:pt idx="5">
                  <c:v>0.9879</c:v>
                </c:pt>
                <c:pt idx="6">
                  <c:v>0.99070000000000003</c:v>
                </c:pt>
                <c:pt idx="7">
                  <c:v>0.98799999999999999</c:v>
                </c:pt>
                <c:pt idx="8">
                  <c:v>0.98670000000000002</c:v>
                </c:pt>
                <c:pt idx="9">
                  <c:v>0.98909999999999998</c:v>
                </c:pt>
              </c:numCache>
              <c:extLst xmlns:c16r2="http://schemas.microsoft.com/office/drawing/2015/06/chart"/>
            </c:numRef>
          </c:val>
          <c:extLst xmlns:c16r2="http://schemas.microsoft.com/office/drawing/2015/06/chart">
            <c:ext xmlns:c16="http://schemas.microsoft.com/office/drawing/2014/chart" uri="{C3380CC4-5D6E-409C-BE32-E72D297353CC}">
              <c16:uniqueId val="{00000000-9FEA-EB40-A214-97ADFBCA6F6B}"/>
            </c:ext>
          </c:extLst>
        </c:ser>
        <c:ser>
          <c:idx val="1"/>
          <c:order val="1"/>
          <c:tx>
            <c:strRef>
              <c:f>Sheet1!$D$1</c:f>
              <c:strCache>
                <c:ptCount val="1"/>
                <c:pt idx="0">
                  <c:v>PRECISION</c:v>
                </c:pt>
              </c:strCache>
            </c:strRef>
          </c:tx>
          <c:spPr>
            <a:pattFill prst="narHorz">
              <a:fgClr>
                <a:schemeClr val="accent2"/>
              </a:fgClr>
              <a:bgClr>
                <a:schemeClr val="accent2">
                  <a:lumMod val="20000"/>
                  <a:lumOff val="80000"/>
                </a:schemeClr>
              </a:bgClr>
            </a:pattFill>
            <a:ln>
              <a:noFill/>
            </a:ln>
            <a:effectLst>
              <a:innerShdw blurRad="114300">
                <a:schemeClr val="accent2"/>
              </a:innerShdw>
            </a:effectLst>
          </c:spPr>
          <c:invertIfNegative val="0"/>
          <c:dLbls>
            <c:numFmt formatCode="General" sourceLinked="0"/>
            <c:spPr>
              <a:noFill/>
              <a:ln>
                <a:noFill/>
              </a:ln>
              <a:effectLst/>
            </c:spPr>
            <c:txPr>
              <a:bodyPr rot="-5400000" spcFirstLastPara="1" vertOverflow="ellipsis" wrap="square" anchor="ctr" anchorCtr="1"/>
              <a:lstStyle/>
              <a:p>
                <a:pPr>
                  <a:defRPr sz="1100" b="0" i="0" u="none" strike="noStrike" kern="1200" baseline="0">
                    <a:ln>
                      <a:noFill/>
                    </a:ln>
                    <a:solidFill>
                      <a:srgbClr val="00CCFF"/>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multiLvlStrRef>
              <c:f>(Sheet1!$A$2:$B$2,Sheet1!$A$7:$B$7,Sheet1!$A$12:$B$12,Sheet1!$A$17:$B$17,Sheet1!$A$22:$B$22,Sheet1!$A$27:$B$27,Sheet1!$A$32:$B$32,Sheet1!$A$37:$B$37,Sheet1!$A$41:$B$41,Sheet1!$A$46:$B$46)</c:f>
              <c:multiLvlStrCache>
                <c:ptCount val="10"/>
                <c:lvl>
                  <c:pt idx="0">
                    <c:v>XGBoost Classifier</c:v>
                  </c:pt>
                  <c:pt idx="1">
                    <c:v>Extra Trees Classifier</c:v>
                  </c:pt>
                  <c:pt idx="2">
                    <c:v>XGBoost Classifier</c:v>
                  </c:pt>
                  <c:pt idx="3">
                    <c:v>Extra Trees Classifier</c:v>
                  </c:pt>
                  <c:pt idx="4">
                    <c:v>XGBoost Classifier</c:v>
                  </c:pt>
                  <c:pt idx="5">
                    <c:v>Extra Trees Classifier</c:v>
                  </c:pt>
                  <c:pt idx="6">
                    <c:v>XGBoost Classifier</c:v>
                  </c:pt>
                  <c:pt idx="7">
                    <c:v>Extra Trees Classifier</c:v>
                  </c:pt>
                  <c:pt idx="8">
                    <c:v>Random Forest Classifier</c:v>
                  </c:pt>
                  <c:pt idx="9">
                    <c:v>Random Forest Classifier</c:v>
                  </c:pt>
                </c:lvl>
                <c:lvl>
                  <c:pt idx="0">
                    <c:v>Random Forest</c:v>
                  </c:pt>
                  <c:pt idx="1">
                    <c:v>RFE</c:v>
                  </c:pt>
                  <c:pt idx="2">
                    <c:v>RFE</c:v>
                  </c:pt>
                  <c:pt idx="3">
                    <c:v>Random Forest</c:v>
                  </c:pt>
                  <c:pt idx="4">
                    <c:v>Mutual Information</c:v>
                  </c:pt>
                  <c:pt idx="5">
                    <c:v>Correlation</c:v>
                  </c:pt>
                  <c:pt idx="6">
                    <c:v>Correlation</c:v>
                  </c:pt>
                  <c:pt idx="7">
                    <c:v>Mutual Information</c:v>
                  </c:pt>
                  <c:pt idx="8">
                    <c:v>Random Forest</c:v>
                  </c:pt>
                  <c:pt idx="9">
                    <c:v>RFE</c:v>
                  </c:pt>
                </c:lvl>
              </c:multiLvlStrCache>
              <c:extLst xmlns:c16r2="http://schemas.microsoft.com/office/drawing/2015/06/chart"/>
            </c:multiLvlStrRef>
          </c:cat>
          <c:val>
            <c:numRef>
              <c:f>(Sheet1!$D$2,Sheet1!$D$7,Sheet1!$D$12,Sheet1!$D$17,Sheet1!$D$22,Sheet1!$D$27,Sheet1!$D$32,Sheet1!$D$37,Sheet1!$D$41,Sheet1!$D$46)</c:f>
              <c:numCache>
                <c:formatCode>0.00%</c:formatCode>
                <c:ptCount val="10"/>
                <c:pt idx="0">
                  <c:v>0.99170000000000003</c:v>
                </c:pt>
                <c:pt idx="1">
                  <c:v>0.98960000000000004</c:v>
                </c:pt>
                <c:pt idx="2">
                  <c:v>0.9919</c:v>
                </c:pt>
                <c:pt idx="3">
                  <c:v>0.9889</c:v>
                </c:pt>
                <c:pt idx="4">
                  <c:v>0.98939999999999995</c:v>
                </c:pt>
                <c:pt idx="5">
                  <c:v>0.98760000000000003</c:v>
                </c:pt>
                <c:pt idx="6">
                  <c:v>0.99029999999999996</c:v>
                </c:pt>
                <c:pt idx="7">
                  <c:v>0.98770000000000002</c:v>
                </c:pt>
                <c:pt idx="8">
                  <c:v>0.98629999999999995</c:v>
                </c:pt>
                <c:pt idx="9">
                  <c:v>0.98880000000000001</c:v>
                </c:pt>
              </c:numCache>
              <c:extLst xmlns:c16r2="http://schemas.microsoft.com/office/drawing/2015/06/chart"/>
            </c:numRef>
          </c:val>
          <c:extLst xmlns:c16r2="http://schemas.microsoft.com/office/drawing/2015/06/chart">
            <c:ext xmlns:c16="http://schemas.microsoft.com/office/drawing/2014/chart" uri="{C3380CC4-5D6E-409C-BE32-E72D297353CC}">
              <c16:uniqueId val="{00000001-9FEA-EB40-A214-97ADFBCA6F6B}"/>
            </c:ext>
          </c:extLst>
        </c:ser>
        <c:ser>
          <c:idx val="2"/>
          <c:order val="2"/>
          <c:tx>
            <c:strRef>
              <c:f>Sheet1!$E$1</c:f>
              <c:strCache>
                <c:ptCount val="1"/>
                <c:pt idx="0">
                  <c:v>TPR / Sensitivity / Recall</c:v>
                </c:pt>
              </c:strCache>
            </c:strRef>
          </c:tx>
          <c:spPr>
            <a:pattFill prst="narHorz">
              <a:fgClr>
                <a:schemeClr val="accent3"/>
              </a:fgClr>
              <a:bgClr>
                <a:schemeClr val="accent3">
                  <a:lumMod val="20000"/>
                  <a:lumOff val="80000"/>
                </a:schemeClr>
              </a:bgClr>
            </a:pattFill>
            <a:ln>
              <a:noFill/>
            </a:ln>
            <a:effectLst>
              <a:innerShdw blurRad="114300">
                <a:schemeClr val="accent3"/>
              </a:innerShdw>
            </a:effectLst>
          </c:spPr>
          <c:invertIfNegative val="0"/>
          <c:dLbls>
            <c:spPr>
              <a:noFill/>
              <a:ln>
                <a:noFill/>
              </a:ln>
              <a:effectLst/>
            </c:spPr>
            <c:txPr>
              <a:bodyPr rot="-5400000" spcFirstLastPara="1" vertOverflow="ellipsis" wrap="square" anchor="ctr" anchorCtr="1"/>
              <a:lstStyle/>
              <a:p>
                <a:pPr>
                  <a:defRPr sz="1100" b="0" i="0" u="none" strike="noStrike" kern="1200" baseline="0">
                    <a:ln>
                      <a:noFill/>
                    </a:ln>
                    <a:solidFill>
                      <a:srgbClr val="92D050"/>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multiLvlStrRef>
              <c:f>(Sheet1!$A$2:$B$2,Sheet1!$A$7:$B$7,Sheet1!$A$12:$B$12,Sheet1!$A$17:$B$17,Sheet1!$A$22:$B$22,Sheet1!$A$27:$B$27,Sheet1!$A$32:$B$32,Sheet1!$A$37:$B$37,Sheet1!$A$41:$B$41,Sheet1!$A$46:$B$46)</c:f>
              <c:multiLvlStrCache>
                <c:ptCount val="10"/>
                <c:lvl>
                  <c:pt idx="0">
                    <c:v>XGBoost Classifier</c:v>
                  </c:pt>
                  <c:pt idx="1">
                    <c:v>Extra Trees Classifier</c:v>
                  </c:pt>
                  <c:pt idx="2">
                    <c:v>XGBoost Classifier</c:v>
                  </c:pt>
                  <c:pt idx="3">
                    <c:v>Extra Trees Classifier</c:v>
                  </c:pt>
                  <c:pt idx="4">
                    <c:v>XGBoost Classifier</c:v>
                  </c:pt>
                  <c:pt idx="5">
                    <c:v>Extra Trees Classifier</c:v>
                  </c:pt>
                  <c:pt idx="6">
                    <c:v>XGBoost Classifier</c:v>
                  </c:pt>
                  <c:pt idx="7">
                    <c:v>Extra Trees Classifier</c:v>
                  </c:pt>
                  <c:pt idx="8">
                    <c:v>Random Forest Classifier</c:v>
                  </c:pt>
                  <c:pt idx="9">
                    <c:v>Random Forest Classifier</c:v>
                  </c:pt>
                </c:lvl>
                <c:lvl>
                  <c:pt idx="0">
                    <c:v>Random Forest</c:v>
                  </c:pt>
                  <c:pt idx="1">
                    <c:v>RFE</c:v>
                  </c:pt>
                  <c:pt idx="2">
                    <c:v>RFE</c:v>
                  </c:pt>
                  <c:pt idx="3">
                    <c:v>Random Forest</c:v>
                  </c:pt>
                  <c:pt idx="4">
                    <c:v>Mutual Information</c:v>
                  </c:pt>
                  <c:pt idx="5">
                    <c:v>Correlation</c:v>
                  </c:pt>
                  <c:pt idx="6">
                    <c:v>Correlation</c:v>
                  </c:pt>
                  <c:pt idx="7">
                    <c:v>Mutual Information</c:v>
                  </c:pt>
                  <c:pt idx="8">
                    <c:v>Random Forest</c:v>
                  </c:pt>
                  <c:pt idx="9">
                    <c:v>RFE</c:v>
                  </c:pt>
                </c:lvl>
              </c:multiLvlStrCache>
              <c:extLst xmlns:c16r2="http://schemas.microsoft.com/office/drawing/2015/06/chart"/>
            </c:multiLvlStrRef>
          </c:cat>
          <c:val>
            <c:numRef>
              <c:f>(Sheet1!$E$2,Sheet1!$E$7,Sheet1!$E$12,Sheet1!$E$17,Sheet1!$E$22,Sheet1!$E$27,Sheet1!$E$32,Sheet1!$E$37,Sheet1!$E$41,Sheet1!$E$46)</c:f>
              <c:numCache>
                <c:formatCode>0.00%</c:formatCode>
                <c:ptCount val="10"/>
                <c:pt idx="0">
                  <c:v>0.99150000000000005</c:v>
                </c:pt>
                <c:pt idx="1">
                  <c:v>0.98939999999999995</c:v>
                </c:pt>
                <c:pt idx="2">
                  <c:v>0.99160000000000004</c:v>
                </c:pt>
                <c:pt idx="3">
                  <c:v>0.98950000000000005</c:v>
                </c:pt>
                <c:pt idx="4">
                  <c:v>0.98980000000000001</c:v>
                </c:pt>
                <c:pt idx="5">
                  <c:v>0.98829999999999996</c:v>
                </c:pt>
                <c:pt idx="6">
                  <c:v>0.99070000000000003</c:v>
                </c:pt>
                <c:pt idx="7">
                  <c:v>0.98860000000000003</c:v>
                </c:pt>
                <c:pt idx="8">
                  <c:v>0.98729999999999996</c:v>
                </c:pt>
                <c:pt idx="9">
                  <c:v>0.98960000000000004</c:v>
                </c:pt>
              </c:numCache>
              <c:extLst xmlns:c16r2="http://schemas.microsoft.com/office/drawing/2015/06/chart"/>
            </c:numRef>
          </c:val>
          <c:extLst xmlns:c16r2="http://schemas.microsoft.com/office/drawing/2015/06/chart">
            <c:ext xmlns:c16="http://schemas.microsoft.com/office/drawing/2014/chart" uri="{C3380CC4-5D6E-409C-BE32-E72D297353CC}">
              <c16:uniqueId val="{00000002-9FEA-EB40-A214-97ADFBCA6F6B}"/>
            </c:ext>
          </c:extLst>
        </c:ser>
        <c:ser>
          <c:idx val="3"/>
          <c:order val="3"/>
          <c:tx>
            <c:strRef>
              <c:f>Sheet1!$F$1</c:f>
              <c:strCache>
                <c:ptCount val="1"/>
                <c:pt idx="0">
                  <c:v>F1 SCORE</c:v>
                </c:pt>
              </c:strCache>
            </c:strRef>
          </c:tx>
          <c:spPr>
            <a:pattFill prst="narHorz">
              <a:fgClr>
                <a:schemeClr val="accent4"/>
              </a:fgClr>
              <a:bgClr>
                <a:schemeClr val="accent4">
                  <a:lumMod val="20000"/>
                  <a:lumOff val="80000"/>
                </a:schemeClr>
              </a:bgClr>
            </a:pattFill>
            <a:ln>
              <a:noFill/>
            </a:ln>
            <a:effectLst>
              <a:innerShdw blurRad="114300">
                <a:schemeClr val="accent4"/>
              </a:innerShdw>
            </a:effectLst>
          </c:spPr>
          <c:invertIfNegative val="0"/>
          <c:dLbls>
            <c:spPr>
              <a:noFill/>
              <a:ln>
                <a:noFill/>
              </a:ln>
              <a:effectLst/>
            </c:spPr>
            <c:txPr>
              <a:bodyPr rot="-5400000" spcFirstLastPara="1" vertOverflow="ellipsis" wrap="square" anchor="ctr" anchorCtr="1"/>
              <a:lstStyle/>
              <a:p>
                <a:pPr>
                  <a:defRPr sz="1100" b="0" i="0" u="none" strike="noStrike" kern="1200" baseline="0">
                    <a:ln>
                      <a:noFill/>
                    </a:ln>
                    <a:solidFill>
                      <a:srgbClr val="33CCCC"/>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multiLvlStrRef>
              <c:f>(Sheet1!$A$2:$B$2,Sheet1!$A$7:$B$7,Sheet1!$A$12:$B$12,Sheet1!$A$17:$B$17,Sheet1!$A$22:$B$22,Sheet1!$A$27:$B$27,Sheet1!$A$32:$B$32,Sheet1!$A$37:$B$37,Sheet1!$A$41:$B$41,Sheet1!$A$46:$B$46)</c:f>
              <c:multiLvlStrCache>
                <c:ptCount val="10"/>
                <c:lvl>
                  <c:pt idx="0">
                    <c:v>XGBoost Classifier</c:v>
                  </c:pt>
                  <c:pt idx="1">
                    <c:v>Extra Trees Classifier</c:v>
                  </c:pt>
                  <c:pt idx="2">
                    <c:v>XGBoost Classifier</c:v>
                  </c:pt>
                  <c:pt idx="3">
                    <c:v>Extra Trees Classifier</c:v>
                  </c:pt>
                  <c:pt idx="4">
                    <c:v>XGBoost Classifier</c:v>
                  </c:pt>
                  <c:pt idx="5">
                    <c:v>Extra Trees Classifier</c:v>
                  </c:pt>
                  <c:pt idx="6">
                    <c:v>XGBoost Classifier</c:v>
                  </c:pt>
                  <c:pt idx="7">
                    <c:v>Extra Trees Classifier</c:v>
                  </c:pt>
                  <c:pt idx="8">
                    <c:v>Random Forest Classifier</c:v>
                  </c:pt>
                  <c:pt idx="9">
                    <c:v>Random Forest Classifier</c:v>
                  </c:pt>
                </c:lvl>
                <c:lvl>
                  <c:pt idx="0">
                    <c:v>Random Forest</c:v>
                  </c:pt>
                  <c:pt idx="1">
                    <c:v>RFE</c:v>
                  </c:pt>
                  <c:pt idx="2">
                    <c:v>RFE</c:v>
                  </c:pt>
                  <c:pt idx="3">
                    <c:v>Random Forest</c:v>
                  </c:pt>
                  <c:pt idx="4">
                    <c:v>Mutual Information</c:v>
                  </c:pt>
                  <c:pt idx="5">
                    <c:v>Correlation</c:v>
                  </c:pt>
                  <c:pt idx="6">
                    <c:v>Correlation</c:v>
                  </c:pt>
                  <c:pt idx="7">
                    <c:v>Mutual Information</c:v>
                  </c:pt>
                  <c:pt idx="8">
                    <c:v>Random Forest</c:v>
                  </c:pt>
                  <c:pt idx="9">
                    <c:v>RFE</c:v>
                  </c:pt>
                </c:lvl>
              </c:multiLvlStrCache>
              <c:extLst xmlns:c16r2="http://schemas.microsoft.com/office/drawing/2015/06/chart"/>
            </c:multiLvlStrRef>
          </c:cat>
          <c:val>
            <c:numRef>
              <c:f>(Sheet1!$F$2,Sheet1!$F$7,Sheet1!$F$12,Sheet1!$F$17,Sheet1!$F$22,Sheet1!$F$27,Sheet1!$F$32,Sheet1!$F$37,Sheet1!$F$41,Sheet1!$F$46)</c:f>
              <c:numCache>
                <c:formatCode>General</c:formatCode>
                <c:ptCount val="10"/>
                <c:pt idx="0">
                  <c:v>0.99170000000000003</c:v>
                </c:pt>
                <c:pt idx="1">
                  <c:v>0.98950000000000005</c:v>
                </c:pt>
                <c:pt idx="2">
                  <c:v>0.9919</c:v>
                </c:pt>
                <c:pt idx="3">
                  <c:v>0.98870000000000002</c:v>
                </c:pt>
                <c:pt idx="4">
                  <c:v>0.98939999999999995</c:v>
                </c:pt>
                <c:pt idx="5">
                  <c:v>0.98729999999999996</c:v>
                </c:pt>
                <c:pt idx="6">
                  <c:v>0.99029999999999996</c:v>
                </c:pt>
                <c:pt idx="7">
                  <c:v>0.98740000000000006</c:v>
                </c:pt>
                <c:pt idx="8">
                  <c:v>0.98619999999999997</c:v>
                </c:pt>
                <c:pt idx="9">
                  <c:v>0.98870000000000002</c:v>
                </c:pt>
              </c:numCache>
              <c:extLst xmlns:c16r2="http://schemas.microsoft.com/office/drawing/2015/06/chart"/>
            </c:numRef>
          </c:val>
          <c:extLst xmlns:c16r2="http://schemas.microsoft.com/office/drawing/2015/06/chart">
            <c:ext xmlns:c16="http://schemas.microsoft.com/office/drawing/2014/chart" uri="{C3380CC4-5D6E-409C-BE32-E72D297353CC}">
              <c16:uniqueId val="{00000003-9FEA-EB40-A214-97ADFBCA6F6B}"/>
            </c:ext>
          </c:extLst>
        </c:ser>
        <c:ser>
          <c:idx val="4"/>
          <c:order val="4"/>
          <c:tx>
            <c:strRef>
              <c:f>Sheet1!$G$1</c:f>
              <c:strCache>
                <c:ptCount val="1"/>
                <c:pt idx="0">
                  <c:v>TNR</c:v>
                </c:pt>
              </c:strCache>
            </c:strRef>
          </c:tx>
          <c:spPr>
            <a:pattFill prst="narHorz">
              <a:fgClr>
                <a:schemeClr val="accent5"/>
              </a:fgClr>
              <a:bgClr>
                <a:schemeClr val="accent5">
                  <a:lumMod val="20000"/>
                  <a:lumOff val="80000"/>
                </a:schemeClr>
              </a:bgClr>
            </a:pattFill>
            <a:ln>
              <a:noFill/>
            </a:ln>
            <a:effectLst>
              <a:innerShdw blurRad="114300">
                <a:schemeClr val="accent5"/>
              </a:innerShdw>
            </a:effectLst>
          </c:spPr>
          <c:invertIfNegative val="0"/>
          <c:dLbls>
            <c:spPr>
              <a:noFill/>
              <a:ln>
                <a:noFill/>
              </a:ln>
              <a:effectLst/>
            </c:spPr>
            <c:txPr>
              <a:bodyPr rot="-5400000" spcFirstLastPara="1" vertOverflow="ellipsis" wrap="square" anchor="ctr" anchorCtr="1"/>
              <a:lstStyle/>
              <a:p>
                <a:pPr>
                  <a:defRPr sz="1100" b="0" i="0" u="none" strike="noStrike" kern="1200" baseline="0">
                    <a:ln>
                      <a:noFill/>
                    </a:ln>
                    <a:solidFill>
                      <a:srgbClr val="ED7D31"/>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multiLvlStrRef>
              <c:f>(Sheet1!$A$2:$B$2,Sheet1!$A$7:$B$7,Sheet1!$A$12:$B$12,Sheet1!$A$17:$B$17,Sheet1!$A$22:$B$22,Sheet1!$A$27:$B$27,Sheet1!$A$32:$B$32,Sheet1!$A$37:$B$37,Sheet1!$A$41:$B$41,Sheet1!$A$46:$B$46)</c:f>
              <c:multiLvlStrCache>
                <c:ptCount val="10"/>
                <c:lvl>
                  <c:pt idx="0">
                    <c:v>XGBoost Classifier</c:v>
                  </c:pt>
                  <c:pt idx="1">
                    <c:v>Extra Trees Classifier</c:v>
                  </c:pt>
                  <c:pt idx="2">
                    <c:v>XGBoost Classifier</c:v>
                  </c:pt>
                  <c:pt idx="3">
                    <c:v>Extra Trees Classifier</c:v>
                  </c:pt>
                  <c:pt idx="4">
                    <c:v>XGBoost Classifier</c:v>
                  </c:pt>
                  <c:pt idx="5">
                    <c:v>Extra Trees Classifier</c:v>
                  </c:pt>
                  <c:pt idx="6">
                    <c:v>XGBoost Classifier</c:v>
                  </c:pt>
                  <c:pt idx="7">
                    <c:v>Extra Trees Classifier</c:v>
                  </c:pt>
                  <c:pt idx="8">
                    <c:v>Random Forest Classifier</c:v>
                  </c:pt>
                  <c:pt idx="9">
                    <c:v>Random Forest Classifier</c:v>
                  </c:pt>
                </c:lvl>
                <c:lvl>
                  <c:pt idx="0">
                    <c:v>Random Forest</c:v>
                  </c:pt>
                  <c:pt idx="1">
                    <c:v>RFE</c:v>
                  </c:pt>
                  <c:pt idx="2">
                    <c:v>RFE</c:v>
                  </c:pt>
                  <c:pt idx="3">
                    <c:v>Random Forest</c:v>
                  </c:pt>
                  <c:pt idx="4">
                    <c:v>Mutual Information</c:v>
                  </c:pt>
                  <c:pt idx="5">
                    <c:v>Correlation</c:v>
                  </c:pt>
                  <c:pt idx="6">
                    <c:v>Correlation</c:v>
                  </c:pt>
                  <c:pt idx="7">
                    <c:v>Mutual Information</c:v>
                  </c:pt>
                  <c:pt idx="8">
                    <c:v>Random Forest</c:v>
                  </c:pt>
                  <c:pt idx="9">
                    <c:v>RFE</c:v>
                  </c:pt>
                </c:lvl>
              </c:multiLvlStrCache>
              <c:extLst xmlns:c16r2="http://schemas.microsoft.com/office/drawing/2015/06/chart"/>
            </c:multiLvlStrRef>
          </c:cat>
          <c:val>
            <c:numRef>
              <c:f>(Sheet1!$G$2,Sheet1!$G$7,Sheet1!$G$12,Sheet1!$G$17,Sheet1!$G$22,Sheet1!$G$27,Sheet1!$G$32,Sheet1!$G$37,Sheet1!$G$41,Sheet1!$G$46)</c:f>
              <c:numCache>
                <c:formatCode>General</c:formatCode>
                <c:ptCount val="10"/>
                <c:pt idx="0">
                  <c:v>0.99790000000000001</c:v>
                </c:pt>
                <c:pt idx="1">
                  <c:v>0.99739999999999995</c:v>
                </c:pt>
                <c:pt idx="2">
                  <c:v>0.998</c:v>
                </c:pt>
                <c:pt idx="3">
                  <c:v>0.99729999999999996</c:v>
                </c:pt>
                <c:pt idx="4">
                  <c:v>0.99739999999999995</c:v>
                </c:pt>
                <c:pt idx="5">
                  <c:v>0.99690000000000001</c:v>
                </c:pt>
                <c:pt idx="6">
                  <c:v>0.99780000000000002</c:v>
                </c:pt>
                <c:pt idx="7">
                  <c:v>0.997</c:v>
                </c:pt>
                <c:pt idx="8">
                  <c:v>0.99660000000000004</c:v>
                </c:pt>
                <c:pt idx="9">
                  <c:v>0.99719999999999998</c:v>
                </c:pt>
              </c:numCache>
              <c:extLst xmlns:c16r2="http://schemas.microsoft.com/office/drawing/2015/06/chart"/>
            </c:numRef>
          </c:val>
          <c:extLst xmlns:c16r2="http://schemas.microsoft.com/office/drawing/2015/06/chart">
            <c:ext xmlns:c16="http://schemas.microsoft.com/office/drawing/2014/chart" uri="{C3380CC4-5D6E-409C-BE32-E72D297353CC}">
              <c16:uniqueId val="{00000004-9FEA-EB40-A214-97ADFBCA6F6B}"/>
            </c:ext>
          </c:extLst>
        </c:ser>
        <c:ser>
          <c:idx val="5"/>
          <c:order val="5"/>
          <c:tx>
            <c:strRef>
              <c:f>Sheet1!$H$1</c:f>
              <c:strCache>
                <c:ptCount val="1"/>
                <c:pt idx="0">
                  <c:v>FPR</c:v>
                </c:pt>
              </c:strCache>
            </c:strRef>
          </c:tx>
          <c:spPr>
            <a:pattFill prst="narHorz">
              <a:fgClr>
                <a:schemeClr val="accent6"/>
              </a:fgClr>
              <a:bgClr>
                <a:schemeClr val="accent6">
                  <a:lumMod val="20000"/>
                  <a:lumOff val="80000"/>
                </a:schemeClr>
              </a:bgClr>
            </a:pattFill>
            <a:ln>
              <a:noFill/>
            </a:ln>
            <a:effectLst>
              <a:innerShdw blurRad="114300">
                <a:schemeClr val="accent6"/>
              </a:innerShdw>
            </a:effectLst>
          </c:spPr>
          <c:invertIfNegative val="0"/>
          <c:dLbls>
            <c:spPr>
              <a:noFill/>
              <a:ln>
                <a:noFill/>
              </a:ln>
              <a:effectLst/>
            </c:spPr>
            <c:txPr>
              <a:bodyPr rot="-5400000" spcFirstLastPara="1" vertOverflow="ellipsis" wrap="square" anchor="ctr" anchorCtr="1"/>
              <a:lstStyle/>
              <a:p>
                <a:pPr>
                  <a:defRPr sz="1100" b="0" i="0" u="none" strike="noStrike" kern="1200" baseline="0">
                    <a:ln>
                      <a:noFill/>
                    </a:ln>
                    <a:solidFill>
                      <a:srgbClr val="FF0000"/>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multiLvlStrRef>
              <c:f>(Sheet1!$A$2:$B$2,Sheet1!$A$7:$B$7,Sheet1!$A$12:$B$12,Sheet1!$A$17:$B$17,Sheet1!$A$22:$B$22,Sheet1!$A$27:$B$27,Sheet1!$A$32:$B$32,Sheet1!$A$37:$B$37,Sheet1!$A$41:$B$41,Sheet1!$A$46:$B$46)</c:f>
              <c:multiLvlStrCache>
                <c:ptCount val="10"/>
                <c:lvl>
                  <c:pt idx="0">
                    <c:v>XGBoost Classifier</c:v>
                  </c:pt>
                  <c:pt idx="1">
                    <c:v>Extra Trees Classifier</c:v>
                  </c:pt>
                  <c:pt idx="2">
                    <c:v>XGBoost Classifier</c:v>
                  </c:pt>
                  <c:pt idx="3">
                    <c:v>Extra Trees Classifier</c:v>
                  </c:pt>
                  <c:pt idx="4">
                    <c:v>XGBoost Classifier</c:v>
                  </c:pt>
                  <c:pt idx="5">
                    <c:v>Extra Trees Classifier</c:v>
                  </c:pt>
                  <c:pt idx="6">
                    <c:v>XGBoost Classifier</c:v>
                  </c:pt>
                  <c:pt idx="7">
                    <c:v>Extra Trees Classifier</c:v>
                  </c:pt>
                  <c:pt idx="8">
                    <c:v>Random Forest Classifier</c:v>
                  </c:pt>
                  <c:pt idx="9">
                    <c:v>Random Forest Classifier</c:v>
                  </c:pt>
                </c:lvl>
                <c:lvl>
                  <c:pt idx="0">
                    <c:v>Random Forest</c:v>
                  </c:pt>
                  <c:pt idx="1">
                    <c:v>RFE</c:v>
                  </c:pt>
                  <c:pt idx="2">
                    <c:v>RFE</c:v>
                  </c:pt>
                  <c:pt idx="3">
                    <c:v>Random Forest</c:v>
                  </c:pt>
                  <c:pt idx="4">
                    <c:v>Mutual Information</c:v>
                  </c:pt>
                  <c:pt idx="5">
                    <c:v>Correlation</c:v>
                  </c:pt>
                  <c:pt idx="6">
                    <c:v>Correlation</c:v>
                  </c:pt>
                  <c:pt idx="7">
                    <c:v>Mutual Information</c:v>
                  </c:pt>
                  <c:pt idx="8">
                    <c:v>Random Forest</c:v>
                  </c:pt>
                  <c:pt idx="9">
                    <c:v>RFE</c:v>
                  </c:pt>
                </c:lvl>
              </c:multiLvlStrCache>
              <c:extLst xmlns:c16r2="http://schemas.microsoft.com/office/drawing/2015/06/chart"/>
            </c:multiLvlStrRef>
          </c:cat>
          <c:val>
            <c:numRef>
              <c:f>(Sheet1!$H$2,Sheet1!$H$7,Sheet1!$H$12,Sheet1!$H$17,Sheet1!$H$22,Sheet1!$H$27,Sheet1!$H$32,Sheet1!$H$37,Sheet1!$H$41,Sheet1!$H$46)</c:f>
              <c:numCache>
                <c:formatCode>General</c:formatCode>
                <c:ptCount val="10"/>
                <c:pt idx="0">
                  <c:v>0.3382</c:v>
                </c:pt>
                <c:pt idx="1">
                  <c:v>0.30109999999999998</c:v>
                </c:pt>
                <c:pt idx="2">
                  <c:v>0.34429999999999999</c:v>
                </c:pt>
                <c:pt idx="3">
                  <c:v>0.29499999999999998</c:v>
                </c:pt>
                <c:pt idx="4">
                  <c:v>0.3226</c:v>
                </c:pt>
                <c:pt idx="5">
                  <c:v>0.2873</c:v>
                </c:pt>
                <c:pt idx="6">
                  <c:v>0.32640000000000002</c:v>
                </c:pt>
                <c:pt idx="7">
                  <c:v>0.28820000000000001</c:v>
                </c:pt>
                <c:pt idx="8">
                  <c:v>0.30430000000000001</c:v>
                </c:pt>
                <c:pt idx="9">
                  <c:v>0.30630000000000002</c:v>
                </c:pt>
              </c:numCache>
              <c:extLst xmlns:c16r2="http://schemas.microsoft.com/office/drawing/2015/06/chart"/>
            </c:numRef>
          </c:val>
          <c:extLst xmlns:c16r2="http://schemas.microsoft.com/office/drawing/2015/06/chart">
            <c:ext xmlns:c16="http://schemas.microsoft.com/office/drawing/2014/chart" uri="{C3380CC4-5D6E-409C-BE32-E72D297353CC}">
              <c16:uniqueId val="{00000005-9FEA-EB40-A214-97ADFBCA6F6B}"/>
            </c:ext>
          </c:extLst>
        </c:ser>
        <c:ser>
          <c:idx val="6"/>
          <c:order val="6"/>
          <c:tx>
            <c:strRef>
              <c:f>Sheet1!$I$1</c:f>
              <c:strCache>
                <c:ptCount val="1"/>
                <c:pt idx="0">
                  <c:v>FNR</c:v>
                </c:pt>
              </c:strCache>
            </c:strRef>
          </c:tx>
          <c:spPr>
            <a:pattFill prst="narHorz">
              <a:fgClr>
                <a:schemeClr val="accent1">
                  <a:lumMod val="60000"/>
                </a:schemeClr>
              </a:fgClr>
              <a:bgClr>
                <a:schemeClr val="accent1">
                  <a:lumMod val="60000"/>
                  <a:lumMod val="20000"/>
                  <a:lumOff val="80000"/>
                </a:schemeClr>
              </a:bgClr>
            </a:pattFill>
            <a:ln>
              <a:noFill/>
            </a:ln>
            <a:effectLst>
              <a:innerShdw blurRad="114300">
                <a:schemeClr val="accent1">
                  <a:lumMod val="60000"/>
                </a:schemeClr>
              </a:innerShdw>
            </a:effectLst>
          </c:spPr>
          <c:invertIfNegative val="0"/>
          <c:dLbls>
            <c:spPr>
              <a:noFill/>
              <a:ln>
                <a:noFill/>
              </a:ln>
              <a:effectLst/>
            </c:spPr>
            <c:txPr>
              <a:bodyPr rot="-5400000" spcFirstLastPara="1" vertOverflow="ellipsis" wrap="square" anchor="ctr" anchorCtr="1"/>
              <a:lstStyle/>
              <a:p>
                <a:pPr>
                  <a:defRPr sz="1100" b="0" i="0" u="none" strike="noStrike" kern="1200" baseline="0">
                    <a:ln>
                      <a:noFill/>
                    </a:ln>
                    <a:solidFill>
                      <a:srgbClr val="002060"/>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multiLvlStrRef>
              <c:f>(Sheet1!$A$2:$B$2,Sheet1!$A$7:$B$7,Sheet1!$A$12:$B$12,Sheet1!$A$17:$B$17,Sheet1!$A$22:$B$22,Sheet1!$A$27:$B$27,Sheet1!$A$32:$B$32,Sheet1!$A$37:$B$37,Sheet1!$A$41:$B$41,Sheet1!$A$46:$B$46)</c:f>
              <c:multiLvlStrCache>
                <c:ptCount val="10"/>
                <c:lvl>
                  <c:pt idx="0">
                    <c:v>XGBoost Classifier</c:v>
                  </c:pt>
                  <c:pt idx="1">
                    <c:v>Extra Trees Classifier</c:v>
                  </c:pt>
                  <c:pt idx="2">
                    <c:v>XGBoost Classifier</c:v>
                  </c:pt>
                  <c:pt idx="3">
                    <c:v>Extra Trees Classifier</c:v>
                  </c:pt>
                  <c:pt idx="4">
                    <c:v>XGBoost Classifier</c:v>
                  </c:pt>
                  <c:pt idx="5">
                    <c:v>Extra Trees Classifier</c:v>
                  </c:pt>
                  <c:pt idx="6">
                    <c:v>XGBoost Classifier</c:v>
                  </c:pt>
                  <c:pt idx="7">
                    <c:v>Extra Trees Classifier</c:v>
                  </c:pt>
                  <c:pt idx="8">
                    <c:v>Random Forest Classifier</c:v>
                  </c:pt>
                  <c:pt idx="9">
                    <c:v>Random Forest Classifier</c:v>
                  </c:pt>
                </c:lvl>
                <c:lvl>
                  <c:pt idx="0">
                    <c:v>Random Forest</c:v>
                  </c:pt>
                  <c:pt idx="1">
                    <c:v>RFE</c:v>
                  </c:pt>
                  <c:pt idx="2">
                    <c:v>RFE</c:v>
                  </c:pt>
                  <c:pt idx="3">
                    <c:v>Random Forest</c:v>
                  </c:pt>
                  <c:pt idx="4">
                    <c:v>Mutual Information</c:v>
                  </c:pt>
                  <c:pt idx="5">
                    <c:v>Correlation</c:v>
                  </c:pt>
                  <c:pt idx="6">
                    <c:v>Correlation</c:v>
                  </c:pt>
                  <c:pt idx="7">
                    <c:v>Mutual Information</c:v>
                  </c:pt>
                  <c:pt idx="8">
                    <c:v>Random Forest</c:v>
                  </c:pt>
                  <c:pt idx="9">
                    <c:v>RFE</c:v>
                  </c:pt>
                </c:lvl>
              </c:multiLvlStrCache>
              <c:extLst xmlns:c16r2="http://schemas.microsoft.com/office/drawing/2015/06/chart"/>
            </c:multiLvlStrRef>
          </c:cat>
          <c:val>
            <c:numRef>
              <c:f>(Sheet1!$I$2,Sheet1!$I$7,Sheet1!$I$12,Sheet1!$I$17,Sheet1!$I$22,Sheet1!$I$27,Sheet1!$I$32,Sheet1!$I$37,Sheet1!$I$41,Sheet1!$I$46)</c:f>
              <c:numCache>
                <c:formatCode>General</c:formatCode>
                <c:ptCount val="10"/>
                <c:pt idx="0">
                  <c:v>0.27139999999999997</c:v>
                </c:pt>
                <c:pt idx="1">
                  <c:v>0.2928</c:v>
                </c:pt>
                <c:pt idx="2">
                  <c:v>0.26950000000000002</c:v>
                </c:pt>
                <c:pt idx="3">
                  <c:v>0.30209999999999998</c:v>
                </c:pt>
                <c:pt idx="4">
                  <c:v>0.29370000000000002</c:v>
                </c:pt>
                <c:pt idx="5">
                  <c:v>0.31159999999999999</c:v>
                </c:pt>
                <c:pt idx="6">
                  <c:v>0.28939999999999999</c:v>
                </c:pt>
                <c:pt idx="7">
                  <c:v>0.30969999999999998</c:v>
                </c:pt>
                <c:pt idx="8">
                  <c:v>0.31680000000000003</c:v>
                </c:pt>
                <c:pt idx="9">
                  <c:v>0.29220000000000002</c:v>
                </c:pt>
              </c:numCache>
              <c:extLst xmlns:c16r2="http://schemas.microsoft.com/office/drawing/2015/06/chart"/>
            </c:numRef>
          </c:val>
          <c:extLst xmlns:c16r2="http://schemas.microsoft.com/office/drawing/2015/06/chart">
            <c:ext xmlns:c16="http://schemas.microsoft.com/office/drawing/2014/chart" uri="{C3380CC4-5D6E-409C-BE32-E72D297353CC}">
              <c16:uniqueId val="{00000006-9FEA-EB40-A214-97ADFBCA6F6B}"/>
            </c:ext>
          </c:extLst>
        </c:ser>
        <c:ser>
          <c:idx val="7"/>
          <c:order val="7"/>
          <c:tx>
            <c:strRef>
              <c:f>Sheet1!$J$1</c:f>
              <c:strCache>
                <c:ptCount val="1"/>
                <c:pt idx="0">
                  <c:v>ROC AUC</c:v>
                </c:pt>
              </c:strCache>
            </c:strRef>
          </c:tx>
          <c:spPr>
            <a:pattFill prst="narHorz">
              <a:fgClr>
                <a:schemeClr val="accent2">
                  <a:lumMod val="60000"/>
                </a:schemeClr>
              </a:fgClr>
              <a:bgClr>
                <a:schemeClr val="accent2">
                  <a:lumMod val="60000"/>
                  <a:lumMod val="20000"/>
                  <a:lumOff val="80000"/>
                </a:schemeClr>
              </a:bgClr>
            </a:pattFill>
            <a:ln>
              <a:noFill/>
            </a:ln>
            <a:effectLst>
              <a:innerShdw blurRad="114300">
                <a:schemeClr val="accent2">
                  <a:lumMod val="60000"/>
                </a:schemeClr>
              </a:innerShdw>
            </a:effectLst>
          </c:spPr>
          <c:invertIfNegative val="0"/>
          <c:dLbls>
            <c:spPr>
              <a:noFill/>
              <a:ln>
                <a:noFill/>
              </a:ln>
              <a:effectLst/>
            </c:spPr>
            <c:txPr>
              <a:bodyPr rot="-5400000" spcFirstLastPara="1" vertOverflow="ellipsis" wrap="square" anchor="ctr" anchorCtr="1"/>
              <a:lstStyle/>
              <a:p>
                <a:pPr>
                  <a:defRPr sz="1100" b="0" i="0" u="none" strike="noStrike" kern="1200" baseline="0">
                    <a:ln>
                      <a:noFill/>
                    </a:ln>
                    <a:solidFill>
                      <a:srgbClr val="33CCCC"/>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trendline>
            <c:spPr>
              <a:ln w="19050" cap="rnd">
                <a:noFill/>
              </a:ln>
              <a:effectLst/>
            </c:spPr>
            <c:trendlineType val="linear"/>
            <c:dispRSqr val="0"/>
            <c:dispEq val="0"/>
          </c:trendline>
          <c:cat>
            <c:multiLvlStrRef>
              <c:f>(Sheet1!$A$2:$B$2,Sheet1!$A$7:$B$7,Sheet1!$A$12:$B$12,Sheet1!$A$17:$B$17,Sheet1!$A$22:$B$22,Sheet1!$A$27:$B$27,Sheet1!$A$32:$B$32,Sheet1!$A$37:$B$37,Sheet1!$A$41:$B$41,Sheet1!$A$46:$B$46)</c:f>
              <c:multiLvlStrCache>
                <c:ptCount val="10"/>
                <c:lvl>
                  <c:pt idx="0">
                    <c:v>XGBoost Classifier</c:v>
                  </c:pt>
                  <c:pt idx="1">
                    <c:v>Extra Trees Classifier</c:v>
                  </c:pt>
                  <c:pt idx="2">
                    <c:v>XGBoost Classifier</c:v>
                  </c:pt>
                  <c:pt idx="3">
                    <c:v>Extra Trees Classifier</c:v>
                  </c:pt>
                  <c:pt idx="4">
                    <c:v>XGBoost Classifier</c:v>
                  </c:pt>
                  <c:pt idx="5">
                    <c:v>Extra Trees Classifier</c:v>
                  </c:pt>
                  <c:pt idx="6">
                    <c:v>XGBoost Classifier</c:v>
                  </c:pt>
                  <c:pt idx="7">
                    <c:v>Extra Trees Classifier</c:v>
                  </c:pt>
                  <c:pt idx="8">
                    <c:v>Random Forest Classifier</c:v>
                  </c:pt>
                  <c:pt idx="9">
                    <c:v>Random Forest Classifier</c:v>
                  </c:pt>
                </c:lvl>
                <c:lvl>
                  <c:pt idx="0">
                    <c:v>Random Forest</c:v>
                  </c:pt>
                  <c:pt idx="1">
                    <c:v>RFE</c:v>
                  </c:pt>
                  <c:pt idx="2">
                    <c:v>RFE</c:v>
                  </c:pt>
                  <c:pt idx="3">
                    <c:v>Random Forest</c:v>
                  </c:pt>
                  <c:pt idx="4">
                    <c:v>Mutual Information</c:v>
                  </c:pt>
                  <c:pt idx="5">
                    <c:v>Correlation</c:v>
                  </c:pt>
                  <c:pt idx="6">
                    <c:v>Correlation</c:v>
                  </c:pt>
                  <c:pt idx="7">
                    <c:v>Mutual Information</c:v>
                  </c:pt>
                  <c:pt idx="8">
                    <c:v>Random Forest</c:v>
                  </c:pt>
                  <c:pt idx="9">
                    <c:v>RFE</c:v>
                  </c:pt>
                </c:lvl>
              </c:multiLvlStrCache>
              <c:extLst xmlns:c16r2="http://schemas.microsoft.com/office/drawing/2015/06/chart"/>
            </c:multiLvlStrRef>
          </c:cat>
          <c:val>
            <c:numRef>
              <c:f>(Sheet1!$J$2,Sheet1!$J$7,Sheet1!$J$12,Sheet1!$J$17,Sheet1!$J$22,Sheet1!$J$27,Sheet1!$J$32,Sheet1!$J$37,Sheet1!$J$41,Sheet1!$J$46)</c:f>
              <c:numCache>
                <c:formatCode>General</c:formatCode>
                <c:ptCount val="10"/>
                <c:pt idx="0">
                  <c:v>0.999</c:v>
                </c:pt>
                <c:pt idx="1">
                  <c:v>0.99890000000000001</c:v>
                </c:pt>
                <c:pt idx="2">
                  <c:v>0.99870000000000003</c:v>
                </c:pt>
                <c:pt idx="3">
                  <c:v>0.99860000000000004</c:v>
                </c:pt>
                <c:pt idx="4">
                  <c:v>0.998</c:v>
                </c:pt>
                <c:pt idx="5">
                  <c:v>0.998</c:v>
                </c:pt>
                <c:pt idx="6">
                  <c:v>0.99780000000000002</c:v>
                </c:pt>
                <c:pt idx="7">
                  <c:v>0.99760000000000004</c:v>
                </c:pt>
                <c:pt idx="8">
                  <c:v>0.99760000000000004</c:v>
                </c:pt>
                <c:pt idx="9">
                  <c:v>0.99739999999999995</c:v>
                </c:pt>
              </c:numCache>
              <c:extLst xmlns:c16r2="http://schemas.microsoft.com/office/drawing/2015/06/chart"/>
            </c:numRef>
          </c:val>
          <c:extLst xmlns:c16r2="http://schemas.microsoft.com/office/drawing/2015/06/chart">
            <c:ext xmlns:c16="http://schemas.microsoft.com/office/drawing/2014/chart" uri="{C3380CC4-5D6E-409C-BE32-E72D297353CC}">
              <c16:uniqueId val="{00000008-9FEA-EB40-A214-97ADFBCA6F6B}"/>
            </c:ext>
          </c:extLst>
        </c:ser>
        <c:dLbls>
          <c:showLegendKey val="0"/>
          <c:showVal val="0"/>
          <c:showCatName val="0"/>
          <c:showSerName val="0"/>
          <c:showPercent val="0"/>
          <c:showBubbleSize val="0"/>
        </c:dLbls>
        <c:gapWidth val="164"/>
        <c:axId val="1266178720"/>
        <c:axId val="1266180896"/>
      </c:barChart>
      <c:catAx>
        <c:axId val="1266178720"/>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ln>
                  <a:noFill/>
                </a:ln>
                <a:solidFill>
                  <a:schemeClr val="tx1">
                    <a:lumMod val="65000"/>
                    <a:lumOff val="35000"/>
                  </a:schemeClr>
                </a:solidFill>
                <a:latin typeface="+mn-lt"/>
                <a:ea typeface="+mn-ea"/>
                <a:cs typeface="+mn-cs"/>
              </a:defRPr>
            </a:pPr>
            <a:endParaRPr lang="en-US"/>
          </a:p>
        </c:txPr>
        <c:crossAx val="1266180896"/>
        <c:crosses val="autoZero"/>
        <c:auto val="1"/>
        <c:lblAlgn val="ctr"/>
        <c:lblOffset val="100"/>
        <c:noMultiLvlLbl val="0"/>
      </c:catAx>
      <c:valAx>
        <c:axId val="1266180896"/>
        <c:scaling>
          <c:orientation val="minMax"/>
          <c:max val="1.06"/>
          <c:min val="0.26"/>
        </c:scaling>
        <c:delete val="0"/>
        <c:axPos val="l"/>
        <c:minorGridlines>
          <c:spPr>
            <a:ln>
              <a:solidFill>
                <a:schemeClr val="tx1">
                  <a:lumMod val="5000"/>
                  <a:lumOff val="95000"/>
                </a:schemeClr>
              </a:solidFill>
            </a:ln>
            <a:effectLst/>
          </c:spPr>
        </c:minorGridlines>
        <c:numFmt formatCode="0.00%" sourceLinked="1"/>
        <c:majorTickMark val="none"/>
        <c:minorTickMark val="none"/>
        <c:tickLblPos val="nextTo"/>
        <c:spPr>
          <a:noFill/>
          <a:ln>
            <a:solidFill>
              <a:schemeClr val="accent1"/>
            </a:solidFill>
          </a:ln>
          <a:effectLst/>
        </c:spPr>
        <c:txPr>
          <a:bodyPr rot="-60000000" spcFirstLastPara="1" vertOverflow="ellipsis" vert="horz" wrap="square" anchor="ctr" anchorCtr="1"/>
          <a:lstStyle/>
          <a:p>
            <a:pPr>
              <a:defRPr sz="1100" b="0" i="0" u="none" strike="noStrike" kern="1200" baseline="0">
                <a:ln>
                  <a:noFill/>
                </a:ln>
                <a:solidFill>
                  <a:schemeClr val="tx1">
                    <a:lumMod val="65000"/>
                    <a:lumOff val="35000"/>
                  </a:schemeClr>
                </a:solidFill>
                <a:latin typeface="+mn-lt"/>
                <a:ea typeface="+mn-ea"/>
                <a:cs typeface="+mn-cs"/>
              </a:defRPr>
            </a:pPr>
            <a:endParaRPr lang="en-US"/>
          </a:p>
        </c:txPr>
        <c:crossAx val="1266178720"/>
        <c:crosses val="autoZero"/>
        <c:crossBetween val="between"/>
      </c:valAx>
      <c:spPr>
        <a:noFill/>
        <a:ln>
          <a:noFill/>
        </a:ln>
        <a:effectLst/>
      </c:spPr>
    </c:plotArea>
    <c:legend>
      <c:legendPos val="t"/>
      <c:legendEntry>
        <c:idx val="8"/>
        <c:delete val="1"/>
      </c:legendEntry>
      <c:layout/>
      <c:overlay val="0"/>
      <c:spPr>
        <a:noFill/>
        <a:ln>
          <a:noFill/>
        </a:ln>
        <a:effectLst/>
      </c:spPr>
      <c:txPr>
        <a:bodyPr rot="0" spcFirstLastPara="1" vertOverflow="ellipsis" vert="horz" wrap="square" anchor="ctr" anchorCtr="1"/>
        <a:lstStyle/>
        <a:p>
          <a:pPr>
            <a:defRPr sz="1100" b="0" i="0" u="none" strike="noStrike" kern="1200" baseline="0">
              <a:ln>
                <a:noFill/>
              </a:ln>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ln>
            <a:noFill/>
          </a:ln>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260" b="1" i="0" u="none" strike="noStrike" kern="1200" cap="all" spc="150" baseline="0">
                <a:solidFill>
                  <a:schemeClr val="tx1">
                    <a:lumMod val="50000"/>
                    <a:lumOff val="50000"/>
                  </a:schemeClr>
                </a:solidFill>
                <a:latin typeface="+mn-lt"/>
                <a:ea typeface="+mn-ea"/>
                <a:cs typeface="+mn-cs"/>
              </a:defRPr>
            </a:pPr>
            <a:r>
              <a:rPr lang="en-IN"/>
              <a:t>MIT-BIH Supraventricular Arrhythmia</a:t>
            </a:r>
          </a:p>
        </c:rich>
      </c:tx>
      <c:overlay val="0"/>
      <c:spPr>
        <a:noFill/>
        <a:ln>
          <a:noFill/>
        </a:ln>
        <a:effectLst/>
      </c:spPr>
      <c:txPr>
        <a:bodyPr rot="0" spcFirstLastPara="1" vertOverflow="ellipsis" vert="horz" wrap="square" anchor="ctr" anchorCtr="1"/>
        <a:lstStyle/>
        <a:p>
          <a:pPr>
            <a:defRPr sz="1260" b="1" i="0" u="none" strike="noStrike" kern="1200" cap="all" spc="150" baseline="0">
              <a:solidFill>
                <a:schemeClr val="tx1">
                  <a:lumMod val="50000"/>
                  <a:lumOff val="50000"/>
                </a:schemeClr>
              </a:solidFill>
              <a:latin typeface="+mn-lt"/>
              <a:ea typeface="+mn-ea"/>
              <a:cs typeface="+mn-cs"/>
            </a:defRPr>
          </a:pPr>
          <a:endParaRPr lang="en-US"/>
        </a:p>
      </c:txPr>
    </c:title>
    <c:autoTitleDeleted val="0"/>
    <c:plotArea>
      <c:layout>
        <c:manualLayout>
          <c:layoutTarget val="inner"/>
          <c:xMode val="edge"/>
          <c:yMode val="edge"/>
          <c:x val="4.3077263779527558E-2"/>
          <c:y val="0.10287237699665143"/>
          <c:w val="0.93493741797900276"/>
          <c:h val="0.78645665192093039"/>
        </c:manualLayout>
      </c:layout>
      <c:barChart>
        <c:barDir val="col"/>
        <c:grouping val="clustered"/>
        <c:varyColors val="0"/>
        <c:ser>
          <c:idx val="0"/>
          <c:order val="0"/>
          <c:tx>
            <c:strRef>
              <c:f>Sheet2!$C$1</c:f>
              <c:strCache>
                <c:ptCount val="1"/>
                <c:pt idx="0">
                  <c:v>Accuracy</c:v>
                </c:pt>
              </c:strCache>
            </c:strRef>
          </c:tx>
          <c:spPr>
            <a:pattFill prst="narHorz">
              <a:fgClr>
                <a:schemeClr val="accent1"/>
              </a:fgClr>
              <a:bgClr>
                <a:schemeClr val="accent1">
                  <a:lumMod val="20000"/>
                  <a:lumOff val="80000"/>
                </a:schemeClr>
              </a:bgClr>
            </a:pattFill>
            <a:ln>
              <a:noFill/>
            </a:ln>
            <a:effectLst>
              <a:innerShdw blurRad="114300">
                <a:schemeClr val="accent1"/>
              </a:innerShdw>
            </a:effectLst>
          </c:spPr>
          <c:invertIfNegative val="0"/>
          <c:dLbls>
            <c:spPr>
              <a:noFill/>
              <a:ln>
                <a:noFill/>
              </a:ln>
              <a:effectLst/>
            </c:spPr>
            <c:txPr>
              <a:bodyPr rot="-5400000" spcFirstLastPara="1" vertOverflow="ellipsis" wrap="square" anchor="ctr" anchorCtr="1"/>
              <a:lstStyle/>
              <a:p>
                <a:pPr>
                  <a:defRPr sz="1050" b="0" i="0" u="none" strike="noStrike" kern="1200" baseline="0">
                    <a:solidFill>
                      <a:schemeClr val="accent1">
                        <a:lumMod val="7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multiLvlStrRef>
              <c:f>Sheet2!$A$2:$B$11</c:f>
              <c:multiLvlStrCache>
                <c:ptCount val="10"/>
                <c:lvl>
                  <c:pt idx="0">
                    <c:v>RFE</c:v>
                  </c:pt>
                  <c:pt idx="1">
                    <c:v>Random Forest</c:v>
                  </c:pt>
                  <c:pt idx="2">
                    <c:v>RFE</c:v>
                  </c:pt>
                  <c:pt idx="3">
                    <c:v>Random Forest</c:v>
                  </c:pt>
                  <c:pt idx="4">
                    <c:v>Random Forest</c:v>
                  </c:pt>
                  <c:pt idx="5">
                    <c:v>RFE</c:v>
                  </c:pt>
                  <c:pt idx="6">
                    <c:v>Mutual Information</c:v>
                  </c:pt>
                  <c:pt idx="7">
                    <c:v>Mutual Information</c:v>
                  </c:pt>
                  <c:pt idx="8">
                    <c:v>Correlation</c:v>
                  </c:pt>
                  <c:pt idx="9">
                    <c:v>Correlation</c:v>
                  </c:pt>
                </c:lvl>
                <c:lvl>
                  <c:pt idx="0">
                    <c:v>XGBoost Classifier</c:v>
                  </c:pt>
                  <c:pt idx="1">
                    <c:v>XGBoost Classifier</c:v>
                  </c:pt>
                  <c:pt idx="2">
                    <c:v>Extra Trees Classifier</c:v>
                  </c:pt>
                  <c:pt idx="3">
                    <c:v>Extra Trees Classifier</c:v>
                  </c:pt>
                  <c:pt idx="4">
                    <c:v>Random Forest Classifier</c:v>
                  </c:pt>
                  <c:pt idx="5">
                    <c:v>Random Forest Classifier</c:v>
                  </c:pt>
                  <c:pt idx="6">
                    <c:v>XGBoost Classifier</c:v>
                  </c:pt>
                  <c:pt idx="7">
                    <c:v>Extra Trees Classifier</c:v>
                  </c:pt>
                  <c:pt idx="8">
                    <c:v>XGBoost Classifier</c:v>
                  </c:pt>
                  <c:pt idx="9">
                    <c:v>Extra Trees Classifier</c:v>
                  </c:pt>
                </c:lvl>
              </c:multiLvlStrCache>
            </c:multiLvlStrRef>
          </c:cat>
          <c:val>
            <c:numRef>
              <c:f>Sheet2!$C$2:$C$11</c:f>
              <c:numCache>
                <c:formatCode>0.00%</c:formatCode>
                <c:ptCount val="10"/>
                <c:pt idx="0">
                  <c:v>0.980697284</c:v>
                </c:pt>
                <c:pt idx="1">
                  <c:v>0.98015507199999996</c:v>
                </c:pt>
                <c:pt idx="2">
                  <c:v>0.98045328899999995</c:v>
                </c:pt>
                <c:pt idx="3">
                  <c:v>0.98045328899999995</c:v>
                </c:pt>
                <c:pt idx="4">
                  <c:v>0.97907065000000004</c:v>
                </c:pt>
                <c:pt idx="5">
                  <c:v>0.97904354000000005</c:v>
                </c:pt>
                <c:pt idx="6">
                  <c:v>0.976088489</c:v>
                </c:pt>
                <c:pt idx="7">
                  <c:v>0.97635959400000005</c:v>
                </c:pt>
                <c:pt idx="8">
                  <c:v>0.97649514699999995</c:v>
                </c:pt>
                <c:pt idx="9">
                  <c:v>0.97400097600000002</c:v>
                </c:pt>
              </c:numCache>
            </c:numRef>
          </c:val>
          <c:extLst xmlns:c16r2="http://schemas.microsoft.com/office/drawing/2015/06/chart">
            <c:ext xmlns:c16="http://schemas.microsoft.com/office/drawing/2014/chart" uri="{C3380CC4-5D6E-409C-BE32-E72D297353CC}">
              <c16:uniqueId val="{00000000-5590-F649-A2ED-502FF9367E80}"/>
            </c:ext>
          </c:extLst>
        </c:ser>
        <c:ser>
          <c:idx val="1"/>
          <c:order val="1"/>
          <c:tx>
            <c:strRef>
              <c:f>Sheet2!$D$1</c:f>
              <c:strCache>
                <c:ptCount val="1"/>
                <c:pt idx="0">
                  <c:v>Precision</c:v>
                </c:pt>
              </c:strCache>
            </c:strRef>
          </c:tx>
          <c:spPr>
            <a:pattFill prst="narHorz">
              <a:fgClr>
                <a:schemeClr val="accent2"/>
              </a:fgClr>
              <a:bgClr>
                <a:schemeClr val="accent2">
                  <a:lumMod val="20000"/>
                  <a:lumOff val="80000"/>
                </a:schemeClr>
              </a:bgClr>
            </a:pattFill>
            <a:ln>
              <a:noFill/>
            </a:ln>
            <a:effectLst>
              <a:innerShdw blurRad="114300">
                <a:schemeClr val="accent2"/>
              </a:innerShdw>
            </a:effectLst>
          </c:spPr>
          <c:invertIfNegative val="0"/>
          <c:dLbls>
            <c:numFmt formatCode="#,##0.0000" sourceLinked="0"/>
            <c:spPr>
              <a:noFill/>
              <a:ln>
                <a:noFill/>
              </a:ln>
              <a:effectLst/>
            </c:spPr>
            <c:txPr>
              <a:bodyPr rot="-5400000" spcFirstLastPara="1" vertOverflow="clip" horzOverflow="clip" vert="horz" wrap="square" lIns="36576" tIns="18288" rIns="36576" bIns="18288" anchor="ctr" anchorCtr="1">
                <a:spAutoFit/>
              </a:bodyPr>
              <a:lstStyle/>
              <a:p>
                <a:pPr>
                  <a:defRPr sz="1050" b="0" i="0" u="none" strike="noStrike" kern="1200" baseline="0">
                    <a:solidFill>
                      <a:srgbClr val="00CCFF"/>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a:solidFill>
                        <a:schemeClr val="tx1">
                          <a:lumMod val="35000"/>
                          <a:lumOff val="65000"/>
                        </a:schemeClr>
                      </a:solidFill>
                    </a:ln>
                    <a:effectLst/>
                  </c:spPr>
                </c15:leaderLines>
              </c:ext>
            </c:extLst>
          </c:dLbls>
          <c:cat>
            <c:multiLvlStrRef>
              <c:f>Sheet2!$A$2:$B$11</c:f>
              <c:multiLvlStrCache>
                <c:ptCount val="10"/>
                <c:lvl>
                  <c:pt idx="0">
                    <c:v>RFE</c:v>
                  </c:pt>
                  <c:pt idx="1">
                    <c:v>Random Forest</c:v>
                  </c:pt>
                  <c:pt idx="2">
                    <c:v>RFE</c:v>
                  </c:pt>
                  <c:pt idx="3">
                    <c:v>Random Forest</c:v>
                  </c:pt>
                  <c:pt idx="4">
                    <c:v>Random Forest</c:v>
                  </c:pt>
                  <c:pt idx="5">
                    <c:v>RFE</c:v>
                  </c:pt>
                  <c:pt idx="6">
                    <c:v>Mutual Information</c:v>
                  </c:pt>
                  <c:pt idx="7">
                    <c:v>Mutual Information</c:v>
                  </c:pt>
                  <c:pt idx="8">
                    <c:v>Correlation</c:v>
                  </c:pt>
                  <c:pt idx="9">
                    <c:v>Correlation</c:v>
                  </c:pt>
                </c:lvl>
                <c:lvl>
                  <c:pt idx="0">
                    <c:v>XGBoost Classifier</c:v>
                  </c:pt>
                  <c:pt idx="1">
                    <c:v>XGBoost Classifier</c:v>
                  </c:pt>
                  <c:pt idx="2">
                    <c:v>Extra Trees Classifier</c:v>
                  </c:pt>
                  <c:pt idx="3">
                    <c:v>Extra Trees Classifier</c:v>
                  </c:pt>
                  <c:pt idx="4">
                    <c:v>Random Forest Classifier</c:v>
                  </c:pt>
                  <c:pt idx="5">
                    <c:v>Random Forest Classifier</c:v>
                  </c:pt>
                  <c:pt idx="6">
                    <c:v>XGBoost Classifier</c:v>
                  </c:pt>
                  <c:pt idx="7">
                    <c:v>Extra Trees Classifier</c:v>
                  </c:pt>
                  <c:pt idx="8">
                    <c:v>XGBoost Classifier</c:v>
                  </c:pt>
                  <c:pt idx="9">
                    <c:v>Extra Trees Classifier</c:v>
                  </c:pt>
                </c:lvl>
              </c:multiLvlStrCache>
            </c:multiLvlStrRef>
          </c:cat>
          <c:val>
            <c:numRef>
              <c:f>Sheet2!$D$2:$D$11</c:f>
              <c:numCache>
                <c:formatCode>General</c:formatCode>
                <c:ptCount val="10"/>
                <c:pt idx="0">
                  <c:v>0.98026689700000003</c:v>
                </c:pt>
                <c:pt idx="1">
                  <c:v>0.97964395800000004</c:v>
                </c:pt>
                <c:pt idx="2">
                  <c:v>0.97985444499999996</c:v>
                </c:pt>
                <c:pt idx="3">
                  <c:v>0.97984003900000005</c:v>
                </c:pt>
                <c:pt idx="4">
                  <c:v>0.97858966199999997</c:v>
                </c:pt>
                <c:pt idx="5">
                  <c:v>0.97852824400000005</c:v>
                </c:pt>
                <c:pt idx="6">
                  <c:v>0.97535696900000002</c:v>
                </c:pt>
                <c:pt idx="7">
                  <c:v>0.97565579899999999</c:v>
                </c:pt>
                <c:pt idx="8">
                  <c:v>0.97576128399999995</c:v>
                </c:pt>
                <c:pt idx="9">
                  <c:v>0.97289495999999998</c:v>
                </c:pt>
              </c:numCache>
            </c:numRef>
          </c:val>
          <c:extLst xmlns:c16r2="http://schemas.microsoft.com/office/drawing/2015/06/chart">
            <c:ext xmlns:c16="http://schemas.microsoft.com/office/drawing/2014/chart" uri="{C3380CC4-5D6E-409C-BE32-E72D297353CC}">
              <c16:uniqueId val="{00000001-5590-F649-A2ED-502FF9367E80}"/>
            </c:ext>
          </c:extLst>
        </c:ser>
        <c:ser>
          <c:idx val="2"/>
          <c:order val="2"/>
          <c:tx>
            <c:strRef>
              <c:f>Sheet2!$E$1</c:f>
              <c:strCache>
                <c:ptCount val="1"/>
                <c:pt idx="0">
                  <c:v>TPR / Sensitivity / Recall</c:v>
                </c:pt>
              </c:strCache>
            </c:strRef>
          </c:tx>
          <c:spPr>
            <a:pattFill prst="narHorz">
              <a:fgClr>
                <a:schemeClr val="accent3"/>
              </a:fgClr>
              <a:bgClr>
                <a:schemeClr val="accent3">
                  <a:lumMod val="20000"/>
                  <a:lumOff val="80000"/>
                </a:schemeClr>
              </a:bgClr>
            </a:pattFill>
            <a:ln>
              <a:noFill/>
            </a:ln>
            <a:effectLst>
              <a:innerShdw blurRad="114300">
                <a:schemeClr val="accent3"/>
              </a:innerShdw>
            </a:effectLst>
          </c:spPr>
          <c:invertIfNegative val="0"/>
          <c:dLbls>
            <c:numFmt formatCode="#,##0.0000" sourceLinked="0"/>
            <c:spPr>
              <a:noFill/>
              <a:ln>
                <a:noFill/>
              </a:ln>
              <a:effectLst/>
            </c:spPr>
            <c:txPr>
              <a:bodyPr rot="-5400000" spcFirstLastPara="1" vertOverflow="clip" horzOverflow="clip" vert="horz" wrap="square" lIns="36576" tIns="18288" rIns="36576" bIns="18288" anchor="ctr" anchorCtr="1">
                <a:spAutoFit/>
              </a:bodyPr>
              <a:lstStyle/>
              <a:p>
                <a:pPr algn="ctr">
                  <a:defRPr sz="1050" b="0" i="0" u="none" strike="noStrike" kern="1200" baseline="0">
                    <a:solidFill>
                      <a:srgbClr val="92D050"/>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a:solidFill>
                        <a:schemeClr val="tx1">
                          <a:lumMod val="35000"/>
                          <a:lumOff val="65000"/>
                        </a:schemeClr>
                      </a:solidFill>
                    </a:ln>
                    <a:effectLst/>
                  </c:spPr>
                </c15:leaderLines>
              </c:ext>
            </c:extLst>
          </c:dLbls>
          <c:cat>
            <c:multiLvlStrRef>
              <c:f>Sheet2!$A$2:$B$11</c:f>
              <c:multiLvlStrCache>
                <c:ptCount val="10"/>
                <c:lvl>
                  <c:pt idx="0">
                    <c:v>RFE</c:v>
                  </c:pt>
                  <c:pt idx="1">
                    <c:v>Random Forest</c:v>
                  </c:pt>
                  <c:pt idx="2">
                    <c:v>RFE</c:v>
                  </c:pt>
                  <c:pt idx="3">
                    <c:v>Random Forest</c:v>
                  </c:pt>
                  <c:pt idx="4">
                    <c:v>Random Forest</c:v>
                  </c:pt>
                  <c:pt idx="5">
                    <c:v>RFE</c:v>
                  </c:pt>
                  <c:pt idx="6">
                    <c:v>Mutual Information</c:v>
                  </c:pt>
                  <c:pt idx="7">
                    <c:v>Mutual Information</c:v>
                  </c:pt>
                  <c:pt idx="8">
                    <c:v>Correlation</c:v>
                  </c:pt>
                  <c:pt idx="9">
                    <c:v>Correlation</c:v>
                  </c:pt>
                </c:lvl>
                <c:lvl>
                  <c:pt idx="0">
                    <c:v>XGBoost Classifier</c:v>
                  </c:pt>
                  <c:pt idx="1">
                    <c:v>XGBoost Classifier</c:v>
                  </c:pt>
                  <c:pt idx="2">
                    <c:v>Extra Trees Classifier</c:v>
                  </c:pt>
                  <c:pt idx="3">
                    <c:v>Extra Trees Classifier</c:v>
                  </c:pt>
                  <c:pt idx="4">
                    <c:v>Random Forest Classifier</c:v>
                  </c:pt>
                  <c:pt idx="5">
                    <c:v>Random Forest Classifier</c:v>
                  </c:pt>
                  <c:pt idx="6">
                    <c:v>XGBoost Classifier</c:v>
                  </c:pt>
                  <c:pt idx="7">
                    <c:v>Extra Trees Classifier</c:v>
                  </c:pt>
                  <c:pt idx="8">
                    <c:v>XGBoost Classifier</c:v>
                  </c:pt>
                  <c:pt idx="9">
                    <c:v>Extra Trees Classifier</c:v>
                  </c:pt>
                </c:lvl>
              </c:multiLvlStrCache>
            </c:multiLvlStrRef>
          </c:cat>
          <c:val>
            <c:numRef>
              <c:f>Sheet2!$E$2:$E$11</c:f>
              <c:numCache>
                <c:formatCode>General</c:formatCode>
                <c:ptCount val="10"/>
                <c:pt idx="0">
                  <c:v>0.97695602667678705</c:v>
                </c:pt>
                <c:pt idx="1">
                  <c:v>0.98050750962424704</c:v>
                </c:pt>
                <c:pt idx="2">
                  <c:v>0.97679336333568201</c:v>
                </c:pt>
                <c:pt idx="3">
                  <c:v>0.98042617795369502</c:v>
                </c:pt>
                <c:pt idx="4">
                  <c:v>0.97963997180502005</c:v>
                </c:pt>
                <c:pt idx="5">
                  <c:v>0.976332483869218</c:v>
                </c:pt>
                <c:pt idx="6">
                  <c:v>0.97608848885756105</c:v>
                </c:pt>
                <c:pt idx="7">
                  <c:v>0.975871604402754</c:v>
                </c:pt>
                <c:pt idx="8">
                  <c:v>0.97649514721032304</c:v>
                </c:pt>
                <c:pt idx="9">
                  <c:v>0.97470585045816804</c:v>
                </c:pt>
              </c:numCache>
            </c:numRef>
          </c:val>
          <c:extLst xmlns:c16r2="http://schemas.microsoft.com/office/drawing/2015/06/chart">
            <c:ext xmlns:c16="http://schemas.microsoft.com/office/drawing/2014/chart" uri="{C3380CC4-5D6E-409C-BE32-E72D297353CC}">
              <c16:uniqueId val="{00000002-5590-F649-A2ED-502FF9367E80}"/>
            </c:ext>
          </c:extLst>
        </c:ser>
        <c:ser>
          <c:idx val="3"/>
          <c:order val="3"/>
          <c:tx>
            <c:strRef>
              <c:f>Sheet2!$F$1</c:f>
              <c:strCache>
                <c:ptCount val="1"/>
                <c:pt idx="0">
                  <c:v>F1 Score</c:v>
                </c:pt>
              </c:strCache>
            </c:strRef>
          </c:tx>
          <c:spPr>
            <a:pattFill prst="narHorz">
              <a:fgClr>
                <a:schemeClr val="accent4"/>
              </a:fgClr>
              <a:bgClr>
                <a:schemeClr val="accent4">
                  <a:lumMod val="20000"/>
                  <a:lumOff val="80000"/>
                </a:schemeClr>
              </a:bgClr>
            </a:pattFill>
            <a:ln>
              <a:noFill/>
            </a:ln>
            <a:effectLst>
              <a:innerShdw blurRad="114300">
                <a:schemeClr val="accent4"/>
              </a:innerShdw>
            </a:effectLst>
          </c:spPr>
          <c:invertIfNegative val="0"/>
          <c:dLbls>
            <c:numFmt formatCode="#,##0.0000" sourceLinked="0"/>
            <c:spPr>
              <a:noFill/>
              <a:ln>
                <a:noFill/>
              </a:ln>
              <a:effectLst/>
            </c:spPr>
            <c:txPr>
              <a:bodyPr rot="-5400000" spcFirstLastPara="1" vertOverflow="clip" horzOverflow="clip" vert="horz" wrap="square" lIns="36576" tIns="18288" rIns="36576" bIns="18288" anchor="ctr" anchorCtr="1">
                <a:spAutoFit/>
              </a:bodyPr>
              <a:lstStyle/>
              <a:p>
                <a:pPr>
                  <a:defRPr sz="105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a:solidFill>
                        <a:schemeClr val="tx1">
                          <a:lumMod val="35000"/>
                          <a:lumOff val="65000"/>
                        </a:schemeClr>
                      </a:solidFill>
                    </a:ln>
                    <a:effectLst/>
                  </c:spPr>
                </c15:leaderLines>
              </c:ext>
            </c:extLst>
          </c:dLbls>
          <c:cat>
            <c:multiLvlStrRef>
              <c:f>Sheet2!$A$2:$B$11</c:f>
              <c:multiLvlStrCache>
                <c:ptCount val="10"/>
                <c:lvl>
                  <c:pt idx="0">
                    <c:v>RFE</c:v>
                  </c:pt>
                  <c:pt idx="1">
                    <c:v>Random Forest</c:v>
                  </c:pt>
                  <c:pt idx="2">
                    <c:v>RFE</c:v>
                  </c:pt>
                  <c:pt idx="3">
                    <c:v>Random Forest</c:v>
                  </c:pt>
                  <c:pt idx="4">
                    <c:v>Random Forest</c:v>
                  </c:pt>
                  <c:pt idx="5">
                    <c:v>RFE</c:v>
                  </c:pt>
                  <c:pt idx="6">
                    <c:v>Mutual Information</c:v>
                  </c:pt>
                  <c:pt idx="7">
                    <c:v>Mutual Information</c:v>
                  </c:pt>
                  <c:pt idx="8">
                    <c:v>Correlation</c:v>
                  </c:pt>
                  <c:pt idx="9">
                    <c:v>Correlation</c:v>
                  </c:pt>
                </c:lvl>
                <c:lvl>
                  <c:pt idx="0">
                    <c:v>XGBoost Classifier</c:v>
                  </c:pt>
                  <c:pt idx="1">
                    <c:v>XGBoost Classifier</c:v>
                  </c:pt>
                  <c:pt idx="2">
                    <c:v>Extra Trees Classifier</c:v>
                  </c:pt>
                  <c:pt idx="3">
                    <c:v>Extra Trees Classifier</c:v>
                  </c:pt>
                  <c:pt idx="4">
                    <c:v>Random Forest Classifier</c:v>
                  </c:pt>
                  <c:pt idx="5">
                    <c:v>Random Forest Classifier</c:v>
                  </c:pt>
                  <c:pt idx="6">
                    <c:v>XGBoost Classifier</c:v>
                  </c:pt>
                  <c:pt idx="7">
                    <c:v>Extra Trees Classifier</c:v>
                  </c:pt>
                  <c:pt idx="8">
                    <c:v>XGBoost Classifier</c:v>
                  </c:pt>
                  <c:pt idx="9">
                    <c:v>Extra Trees Classifier</c:v>
                  </c:pt>
                </c:lvl>
              </c:multiLvlStrCache>
            </c:multiLvlStrRef>
          </c:cat>
          <c:val>
            <c:numRef>
              <c:f>Sheet2!$F$2:$F$11</c:f>
              <c:numCache>
                <c:formatCode>General</c:formatCode>
                <c:ptCount val="10"/>
                <c:pt idx="0">
                  <c:v>0.98034346699999997</c:v>
                </c:pt>
                <c:pt idx="1">
                  <c:v>0.97978966000000001</c:v>
                </c:pt>
                <c:pt idx="2">
                  <c:v>0.97986977500000005</c:v>
                </c:pt>
                <c:pt idx="3">
                  <c:v>0.97985489599999998</c:v>
                </c:pt>
                <c:pt idx="4">
                  <c:v>0.97852014399999998</c:v>
                </c:pt>
                <c:pt idx="5">
                  <c:v>0.97846475499999996</c:v>
                </c:pt>
                <c:pt idx="6">
                  <c:v>0.97547398399999996</c:v>
                </c:pt>
                <c:pt idx="7">
                  <c:v>0.97553044799999999</c:v>
                </c:pt>
                <c:pt idx="8">
                  <c:v>0.97599605599999995</c:v>
                </c:pt>
                <c:pt idx="9">
                  <c:v>0.97300009200000004</c:v>
                </c:pt>
              </c:numCache>
            </c:numRef>
          </c:val>
          <c:extLst xmlns:c16r2="http://schemas.microsoft.com/office/drawing/2015/06/chart">
            <c:ext xmlns:c16="http://schemas.microsoft.com/office/drawing/2014/chart" uri="{C3380CC4-5D6E-409C-BE32-E72D297353CC}">
              <c16:uniqueId val="{00000003-5590-F649-A2ED-502FF9367E80}"/>
            </c:ext>
          </c:extLst>
        </c:ser>
        <c:ser>
          <c:idx val="4"/>
          <c:order val="4"/>
          <c:tx>
            <c:strRef>
              <c:f>Sheet2!$G$1</c:f>
              <c:strCache>
                <c:ptCount val="1"/>
                <c:pt idx="0">
                  <c:v>TNR</c:v>
                </c:pt>
              </c:strCache>
            </c:strRef>
          </c:tx>
          <c:spPr>
            <a:pattFill prst="narHorz">
              <a:fgClr>
                <a:schemeClr val="accent5"/>
              </a:fgClr>
              <a:bgClr>
                <a:schemeClr val="accent5">
                  <a:lumMod val="20000"/>
                  <a:lumOff val="80000"/>
                </a:schemeClr>
              </a:bgClr>
            </a:pattFill>
            <a:ln>
              <a:noFill/>
            </a:ln>
            <a:effectLst>
              <a:innerShdw blurRad="114300">
                <a:schemeClr val="accent5"/>
              </a:innerShdw>
            </a:effectLst>
          </c:spPr>
          <c:invertIfNegative val="0"/>
          <c:dLbls>
            <c:numFmt formatCode="#,##0.0000" sourceLinked="0"/>
            <c:spPr>
              <a:noFill/>
              <a:ln>
                <a:noFill/>
              </a:ln>
              <a:effectLst/>
            </c:spPr>
            <c:txPr>
              <a:bodyPr rot="-5400000" spcFirstLastPara="1" vertOverflow="ellipsis" wrap="square" anchor="ctr" anchorCtr="1"/>
              <a:lstStyle/>
              <a:p>
                <a:pPr>
                  <a:defRPr sz="1050" b="0" i="0" u="none" strike="noStrike" kern="1200" baseline="0">
                    <a:solidFill>
                      <a:srgbClr val="ED7D31"/>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multiLvlStrRef>
              <c:f>Sheet2!$A$2:$B$11</c:f>
              <c:multiLvlStrCache>
                <c:ptCount val="10"/>
                <c:lvl>
                  <c:pt idx="0">
                    <c:v>RFE</c:v>
                  </c:pt>
                  <c:pt idx="1">
                    <c:v>Random Forest</c:v>
                  </c:pt>
                  <c:pt idx="2">
                    <c:v>RFE</c:v>
                  </c:pt>
                  <c:pt idx="3">
                    <c:v>Random Forest</c:v>
                  </c:pt>
                  <c:pt idx="4">
                    <c:v>Random Forest</c:v>
                  </c:pt>
                  <c:pt idx="5">
                    <c:v>RFE</c:v>
                  </c:pt>
                  <c:pt idx="6">
                    <c:v>Mutual Information</c:v>
                  </c:pt>
                  <c:pt idx="7">
                    <c:v>Mutual Information</c:v>
                  </c:pt>
                  <c:pt idx="8">
                    <c:v>Correlation</c:v>
                  </c:pt>
                  <c:pt idx="9">
                    <c:v>Correlation</c:v>
                  </c:pt>
                </c:lvl>
                <c:lvl>
                  <c:pt idx="0">
                    <c:v>XGBoost Classifier</c:v>
                  </c:pt>
                  <c:pt idx="1">
                    <c:v>XGBoost Classifier</c:v>
                  </c:pt>
                  <c:pt idx="2">
                    <c:v>Extra Trees Classifier</c:v>
                  </c:pt>
                  <c:pt idx="3">
                    <c:v>Extra Trees Classifier</c:v>
                  </c:pt>
                  <c:pt idx="4">
                    <c:v>Random Forest Classifier</c:v>
                  </c:pt>
                  <c:pt idx="5">
                    <c:v>Random Forest Classifier</c:v>
                  </c:pt>
                  <c:pt idx="6">
                    <c:v>XGBoost Classifier</c:v>
                  </c:pt>
                  <c:pt idx="7">
                    <c:v>Extra Trees Classifier</c:v>
                  </c:pt>
                  <c:pt idx="8">
                    <c:v>XGBoost Classifier</c:v>
                  </c:pt>
                  <c:pt idx="9">
                    <c:v>Extra Trees Classifier</c:v>
                  </c:pt>
                </c:lvl>
              </c:multiLvlStrCache>
            </c:multiLvlStrRef>
          </c:cat>
          <c:val>
            <c:numRef>
              <c:f>Sheet2!$G$2:$G$11</c:f>
              <c:numCache>
                <c:formatCode>General</c:formatCode>
                <c:ptCount val="10"/>
                <c:pt idx="0">
                  <c:v>0.99519999999999997</c:v>
                </c:pt>
                <c:pt idx="1">
                  <c:v>0.99509999999999998</c:v>
                </c:pt>
                <c:pt idx="2">
                  <c:v>0.99509999999999998</c:v>
                </c:pt>
                <c:pt idx="3">
                  <c:v>0.99509999999999998</c:v>
                </c:pt>
                <c:pt idx="4">
                  <c:v>0.99480000000000002</c:v>
                </c:pt>
                <c:pt idx="5">
                  <c:v>0.99480000000000002</c:v>
                </c:pt>
                <c:pt idx="6">
                  <c:v>0.99409999999999998</c:v>
                </c:pt>
                <c:pt idx="7">
                  <c:v>0.99409999999999998</c:v>
                </c:pt>
                <c:pt idx="8">
                  <c:v>0.99419999999999997</c:v>
                </c:pt>
                <c:pt idx="9">
                  <c:v>0.99350000000000005</c:v>
                </c:pt>
              </c:numCache>
            </c:numRef>
          </c:val>
          <c:extLst xmlns:c16r2="http://schemas.microsoft.com/office/drawing/2015/06/chart">
            <c:ext xmlns:c16="http://schemas.microsoft.com/office/drawing/2014/chart" uri="{C3380CC4-5D6E-409C-BE32-E72D297353CC}">
              <c16:uniqueId val="{00000004-5590-F649-A2ED-502FF9367E80}"/>
            </c:ext>
          </c:extLst>
        </c:ser>
        <c:ser>
          <c:idx val="5"/>
          <c:order val="5"/>
          <c:tx>
            <c:strRef>
              <c:f>Sheet2!$H$1</c:f>
              <c:strCache>
                <c:ptCount val="1"/>
                <c:pt idx="0">
                  <c:v>FPR</c:v>
                </c:pt>
              </c:strCache>
            </c:strRef>
          </c:tx>
          <c:spPr>
            <a:pattFill prst="narHorz">
              <a:fgClr>
                <a:schemeClr val="accent6"/>
              </a:fgClr>
              <a:bgClr>
                <a:schemeClr val="accent6">
                  <a:lumMod val="20000"/>
                  <a:lumOff val="80000"/>
                </a:schemeClr>
              </a:bgClr>
            </a:pattFill>
            <a:ln>
              <a:noFill/>
            </a:ln>
            <a:effectLst>
              <a:innerShdw blurRad="114300">
                <a:schemeClr val="accent6"/>
              </a:innerShdw>
            </a:effectLst>
          </c:spPr>
          <c:invertIfNegative val="0"/>
          <c:dLbls>
            <c:numFmt formatCode="#,##0.0000" sourceLinked="0"/>
            <c:spPr>
              <a:noFill/>
              <a:ln>
                <a:noFill/>
              </a:ln>
              <a:effectLst/>
            </c:spPr>
            <c:txPr>
              <a:bodyPr rot="-5400000" spcFirstLastPara="1" vertOverflow="ellipsis" wrap="square" anchor="ctr" anchorCtr="1"/>
              <a:lstStyle/>
              <a:p>
                <a:pPr>
                  <a:defRPr sz="1050" b="0" i="0" u="none" strike="noStrike" kern="1200" baseline="0">
                    <a:solidFill>
                      <a:srgbClr val="FF0000"/>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multiLvlStrRef>
              <c:f>Sheet2!$A$2:$B$11</c:f>
              <c:multiLvlStrCache>
                <c:ptCount val="10"/>
                <c:lvl>
                  <c:pt idx="0">
                    <c:v>RFE</c:v>
                  </c:pt>
                  <c:pt idx="1">
                    <c:v>Random Forest</c:v>
                  </c:pt>
                  <c:pt idx="2">
                    <c:v>RFE</c:v>
                  </c:pt>
                  <c:pt idx="3">
                    <c:v>Random Forest</c:v>
                  </c:pt>
                  <c:pt idx="4">
                    <c:v>Random Forest</c:v>
                  </c:pt>
                  <c:pt idx="5">
                    <c:v>RFE</c:v>
                  </c:pt>
                  <c:pt idx="6">
                    <c:v>Mutual Information</c:v>
                  </c:pt>
                  <c:pt idx="7">
                    <c:v>Mutual Information</c:v>
                  </c:pt>
                  <c:pt idx="8">
                    <c:v>Correlation</c:v>
                  </c:pt>
                  <c:pt idx="9">
                    <c:v>Correlation</c:v>
                  </c:pt>
                </c:lvl>
                <c:lvl>
                  <c:pt idx="0">
                    <c:v>XGBoost Classifier</c:v>
                  </c:pt>
                  <c:pt idx="1">
                    <c:v>XGBoost Classifier</c:v>
                  </c:pt>
                  <c:pt idx="2">
                    <c:v>Extra Trees Classifier</c:v>
                  </c:pt>
                  <c:pt idx="3">
                    <c:v>Extra Trees Classifier</c:v>
                  </c:pt>
                  <c:pt idx="4">
                    <c:v>Random Forest Classifier</c:v>
                  </c:pt>
                  <c:pt idx="5">
                    <c:v>Random Forest Classifier</c:v>
                  </c:pt>
                  <c:pt idx="6">
                    <c:v>XGBoost Classifier</c:v>
                  </c:pt>
                  <c:pt idx="7">
                    <c:v>Extra Trees Classifier</c:v>
                  </c:pt>
                  <c:pt idx="8">
                    <c:v>XGBoost Classifier</c:v>
                  </c:pt>
                  <c:pt idx="9">
                    <c:v>Extra Trees Classifier</c:v>
                  </c:pt>
                </c:lvl>
              </c:multiLvlStrCache>
            </c:multiLvlStrRef>
          </c:cat>
          <c:val>
            <c:numRef>
              <c:f>Sheet2!$H$2:$H$11</c:f>
              <c:numCache>
                <c:formatCode>General</c:formatCode>
                <c:ptCount val="10"/>
                <c:pt idx="0">
                  <c:v>0.46008512299999998</c:v>
                </c:pt>
                <c:pt idx="1">
                  <c:v>0.45523462999999997</c:v>
                </c:pt>
                <c:pt idx="2">
                  <c:v>0.37833904600000001</c:v>
                </c:pt>
                <c:pt idx="3">
                  <c:v>0.37145448800000003</c:v>
                </c:pt>
                <c:pt idx="4">
                  <c:v>0.36720846499999998</c:v>
                </c:pt>
                <c:pt idx="5">
                  <c:v>0.34864833699999997</c:v>
                </c:pt>
                <c:pt idx="6">
                  <c:v>0.41344741600000001</c:v>
                </c:pt>
                <c:pt idx="7">
                  <c:v>0.32739539499999998</c:v>
                </c:pt>
                <c:pt idx="8">
                  <c:v>0.40947517700000002</c:v>
                </c:pt>
                <c:pt idx="9">
                  <c:v>0.33134661799999998</c:v>
                </c:pt>
              </c:numCache>
            </c:numRef>
          </c:val>
          <c:extLst xmlns:c16r2="http://schemas.microsoft.com/office/drawing/2015/06/chart">
            <c:ext xmlns:c16="http://schemas.microsoft.com/office/drawing/2014/chart" uri="{C3380CC4-5D6E-409C-BE32-E72D297353CC}">
              <c16:uniqueId val="{00000005-5590-F649-A2ED-502FF9367E80}"/>
            </c:ext>
          </c:extLst>
        </c:ser>
        <c:ser>
          <c:idx val="6"/>
          <c:order val="6"/>
          <c:tx>
            <c:strRef>
              <c:f>Sheet2!$I$1</c:f>
              <c:strCache>
                <c:ptCount val="1"/>
                <c:pt idx="0">
                  <c:v>FNR</c:v>
                </c:pt>
              </c:strCache>
            </c:strRef>
          </c:tx>
          <c:spPr>
            <a:pattFill prst="narHorz">
              <a:fgClr>
                <a:schemeClr val="accent1">
                  <a:lumMod val="60000"/>
                </a:schemeClr>
              </a:fgClr>
              <a:bgClr>
                <a:schemeClr val="accent1">
                  <a:lumMod val="60000"/>
                  <a:lumMod val="20000"/>
                  <a:lumOff val="80000"/>
                </a:schemeClr>
              </a:bgClr>
            </a:pattFill>
            <a:ln>
              <a:noFill/>
            </a:ln>
            <a:effectLst>
              <a:innerShdw blurRad="114300">
                <a:schemeClr val="accent1">
                  <a:lumMod val="60000"/>
                </a:schemeClr>
              </a:innerShdw>
            </a:effectLst>
          </c:spPr>
          <c:invertIfNegative val="0"/>
          <c:dLbls>
            <c:numFmt formatCode="#,##0.0000" sourceLinked="0"/>
            <c:spPr>
              <a:noFill/>
              <a:ln>
                <a:noFill/>
              </a:ln>
              <a:effectLst/>
            </c:spPr>
            <c:txPr>
              <a:bodyPr rot="-5400000" spcFirstLastPara="1" vertOverflow="ellipsis" wrap="square" anchor="ctr" anchorCtr="1"/>
              <a:lstStyle/>
              <a:p>
                <a:pPr>
                  <a:defRPr sz="1050" b="0" i="0" u="none" strike="noStrike" kern="1200" baseline="0">
                    <a:solidFill>
                      <a:srgbClr val="002060"/>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multiLvlStrRef>
              <c:f>Sheet2!$A$2:$B$11</c:f>
              <c:multiLvlStrCache>
                <c:ptCount val="10"/>
                <c:lvl>
                  <c:pt idx="0">
                    <c:v>RFE</c:v>
                  </c:pt>
                  <c:pt idx="1">
                    <c:v>Random Forest</c:v>
                  </c:pt>
                  <c:pt idx="2">
                    <c:v>RFE</c:v>
                  </c:pt>
                  <c:pt idx="3">
                    <c:v>Random Forest</c:v>
                  </c:pt>
                  <c:pt idx="4">
                    <c:v>Random Forest</c:v>
                  </c:pt>
                  <c:pt idx="5">
                    <c:v>RFE</c:v>
                  </c:pt>
                  <c:pt idx="6">
                    <c:v>Mutual Information</c:v>
                  </c:pt>
                  <c:pt idx="7">
                    <c:v>Mutual Information</c:v>
                  </c:pt>
                  <c:pt idx="8">
                    <c:v>Correlation</c:v>
                  </c:pt>
                  <c:pt idx="9">
                    <c:v>Correlation</c:v>
                  </c:pt>
                </c:lvl>
                <c:lvl>
                  <c:pt idx="0">
                    <c:v>XGBoost Classifier</c:v>
                  </c:pt>
                  <c:pt idx="1">
                    <c:v>XGBoost Classifier</c:v>
                  </c:pt>
                  <c:pt idx="2">
                    <c:v>Extra Trees Classifier</c:v>
                  </c:pt>
                  <c:pt idx="3">
                    <c:v>Extra Trees Classifier</c:v>
                  </c:pt>
                  <c:pt idx="4">
                    <c:v>Random Forest Classifier</c:v>
                  </c:pt>
                  <c:pt idx="5">
                    <c:v>Random Forest Classifier</c:v>
                  </c:pt>
                  <c:pt idx="6">
                    <c:v>XGBoost Classifier</c:v>
                  </c:pt>
                  <c:pt idx="7">
                    <c:v>Extra Trees Classifier</c:v>
                  </c:pt>
                  <c:pt idx="8">
                    <c:v>XGBoost Classifier</c:v>
                  </c:pt>
                  <c:pt idx="9">
                    <c:v>Extra Trees Classifier</c:v>
                  </c:pt>
                </c:lvl>
              </c:multiLvlStrCache>
            </c:multiLvlStrRef>
          </c:cat>
          <c:val>
            <c:numRef>
              <c:f>Sheet2!$I$2:$I$11</c:f>
              <c:numCache>
                <c:formatCode>General</c:formatCode>
                <c:ptCount val="10"/>
                <c:pt idx="0">
                  <c:v>0.25686123900000002</c:v>
                </c:pt>
                <c:pt idx="1">
                  <c:v>0.257913226</c:v>
                </c:pt>
                <c:pt idx="2">
                  <c:v>0.34368372400000002</c:v>
                </c:pt>
                <c:pt idx="3">
                  <c:v>0.38273389200000002</c:v>
                </c:pt>
                <c:pt idx="4">
                  <c:v>0.35752648599999998</c:v>
                </c:pt>
                <c:pt idx="5">
                  <c:v>0.39832092499999999</c:v>
                </c:pt>
                <c:pt idx="6">
                  <c:v>0.308552571</c:v>
                </c:pt>
                <c:pt idx="7">
                  <c:v>0.39285105599999998</c:v>
                </c:pt>
                <c:pt idx="8">
                  <c:v>0.34738734199999999</c:v>
                </c:pt>
                <c:pt idx="9">
                  <c:v>0.44155562300000001</c:v>
                </c:pt>
              </c:numCache>
            </c:numRef>
          </c:val>
          <c:extLst xmlns:c16r2="http://schemas.microsoft.com/office/drawing/2015/06/chart">
            <c:ext xmlns:c16="http://schemas.microsoft.com/office/drawing/2014/chart" uri="{C3380CC4-5D6E-409C-BE32-E72D297353CC}">
              <c16:uniqueId val="{00000006-5590-F649-A2ED-502FF9367E80}"/>
            </c:ext>
          </c:extLst>
        </c:ser>
        <c:ser>
          <c:idx val="7"/>
          <c:order val="7"/>
          <c:tx>
            <c:strRef>
              <c:f>Sheet2!$J$1</c:f>
              <c:strCache>
                <c:ptCount val="1"/>
                <c:pt idx="0">
                  <c:v>ROC AUC</c:v>
                </c:pt>
              </c:strCache>
            </c:strRef>
          </c:tx>
          <c:spPr>
            <a:pattFill prst="narHorz">
              <a:fgClr>
                <a:schemeClr val="accent2">
                  <a:lumMod val="60000"/>
                </a:schemeClr>
              </a:fgClr>
              <a:bgClr>
                <a:schemeClr val="accent2">
                  <a:lumMod val="60000"/>
                  <a:lumMod val="20000"/>
                  <a:lumOff val="80000"/>
                </a:schemeClr>
              </a:bgClr>
            </a:pattFill>
            <a:ln>
              <a:noFill/>
            </a:ln>
            <a:effectLst>
              <a:innerShdw blurRad="114300">
                <a:schemeClr val="accent2">
                  <a:lumMod val="60000"/>
                </a:schemeClr>
              </a:innerShdw>
            </a:effectLst>
          </c:spPr>
          <c:invertIfNegative val="0"/>
          <c:dLbls>
            <c:numFmt formatCode="#,##0.0000" sourceLinked="0"/>
            <c:spPr>
              <a:noFill/>
              <a:ln>
                <a:noFill/>
              </a:ln>
              <a:effectLst/>
            </c:spPr>
            <c:txPr>
              <a:bodyPr rot="-5400000" spcFirstLastPara="1" vertOverflow="ellipsis" wrap="square" anchor="ctr" anchorCtr="1"/>
              <a:lstStyle/>
              <a:p>
                <a:pPr>
                  <a:defRPr sz="1050" b="0" i="0" u="none" strike="noStrike" kern="1200" baseline="0">
                    <a:solidFill>
                      <a:srgbClr val="33CCCC"/>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multiLvlStrRef>
              <c:f>Sheet2!$A$2:$B$11</c:f>
              <c:multiLvlStrCache>
                <c:ptCount val="10"/>
                <c:lvl>
                  <c:pt idx="0">
                    <c:v>RFE</c:v>
                  </c:pt>
                  <c:pt idx="1">
                    <c:v>Random Forest</c:v>
                  </c:pt>
                  <c:pt idx="2">
                    <c:v>RFE</c:v>
                  </c:pt>
                  <c:pt idx="3">
                    <c:v>Random Forest</c:v>
                  </c:pt>
                  <c:pt idx="4">
                    <c:v>Random Forest</c:v>
                  </c:pt>
                  <c:pt idx="5">
                    <c:v>RFE</c:v>
                  </c:pt>
                  <c:pt idx="6">
                    <c:v>Mutual Information</c:v>
                  </c:pt>
                  <c:pt idx="7">
                    <c:v>Mutual Information</c:v>
                  </c:pt>
                  <c:pt idx="8">
                    <c:v>Correlation</c:v>
                  </c:pt>
                  <c:pt idx="9">
                    <c:v>Correlation</c:v>
                  </c:pt>
                </c:lvl>
                <c:lvl>
                  <c:pt idx="0">
                    <c:v>XGBoost Classifier</c:v>
                  </c:pt>
                  <c:pt idx="1">
                    <c:v>XGBoost Classifier</c:v>
                  </c:pt>
                  <c:pt idx="2">
                    <c:v>Extra Trees Classifier</c:v>
                  </c:pt>
                  <c:pt idx="3">
                    <c:v>Extra Trees Classifier</c:v>
                  </c:pt>
                  <c:pt idx="4">
                    <c:v>Random Forest Classifier</c:v>
                  </c:pt>
                  <c:pt idx="5">
                    <c:v>Random Forest Classifier</c:v>
                  </c:pt>
                  <c:pt idx="6">
                    <c:v>XGBoost Classifier</c:v>
                  </c:pt>
                  <c:pt idx="7">
                    <c:v>Extra Trees Classifier</c:v>
                  </c:pt>
                  <c:pt idx="8">
                    <c:v>XGBoost Classifier</c:v>
                  </c:pt>
                  <c:pt idx="9">
                    <c:v>Extra Trees Classifier</c:v>
                  </c:pt>
                </c:lvl>
              </c:multiLvlStrCache>
            </c:multiLvlStrRef>
          </c:cat>
          <c:val>
            <c:numRef>
              <c:f>Sheet2!$J$2:$J$11</c:f>
              <c:numCache>
                <c:formatCode>General</c:formatCode>
                <c:ptCount val="10"/>
                <c:pt idx="0">
                  <c:v>0.99634663599999995</c:v>
                </c:pt>
                <c:pt idx="1">
                  <c:v>0.99630760399999996</c:v>
                </c:pt>
                <c:pt idx="2">
                  <c:v>0.99608403400000001</c:v>
                </c:pt>
                <c:pt idx="3">
                  <c:v>0.995634821</c:v>
                </c:pt>
                <c:pt idx="4">
                  <c:v>0.99480969500000005</c:v>
                </c:pt>
                <c:pt idx="5">
                  <c:v>0.99459751900000004</c:v>
                </c:pt>
                <c:pt idx="6">
                  <c:v>0.99401233200000005</c:v>
                </c:pt>
                <c:pt idx="7">
                  <c:v>0.99372343900000004</c:v>
                </c:pt>
                <c:pt idx="8">
                  <c:v>0.993560216</c:v>
                </c:pt>
                <c:pt idx="9">
                  <c:v>0.99332772599999997</c:v>
                </c:pt>
              </c:numCache>
            </c:numRef>
          </c:val>
          <c:extLst xmlns:c16r2="http://schemas.microsoft.com/office/drawing/2015/06/chart">
            <c:ext xmlns:c16="http://schemas.microsoft.com/office/drawing/2014/chart" uri="{C3380CC4-5D6E-409C-BE32-E72D297353CC}">
              <c16:uniqueId val="{00000007-5590-F649-A2ED-502FF9367E80}"/>
            </c:ext>
          </c:extLst>
        </c:ser>
        <c:dLbls>
          <c:dLblPos val="outEnd"/>
          <c:showLegendKey val="0"/>
          <c:showVal val="1"/>
          <c:showCatName val="0"/>
          <c:showSerName val="0"/>
          <c:showPercent val="0"/>
          <c:showBubbleSize val="0"/>
        </c:dLbls>
        <c:gapWidth val="109"/>
        <c:overlap val="-22"/>
        <c:axId val="1266171648"/>
        <c:axId val="1266176000"/>
      </c:barChart>
      <c:catAx>
        <c:axId val="1266171648"/>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266176000"/>
        <c:crosses val="autoZero"/>
        <c:auto val="1"/>
        <c:lblAlgn val="ctr"/>
        <c:lblOffset val="100"/>
        <c:noMultiLvlLbl val="0"/>
      </c:catAx>
      <c:valAx>
        <c:axId val="1266176000"/>
        <c:scaling>
          <c:orientation val="minMax"/>
          <c:max val="1.04"/>
          <c:min val="0.24000000000000002"/>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1266171648"/>
        <c:crosses val="autoZero"/>
        <c:crossBetween val="between"/>
      </c:valAx>
      <c:spPr>
        <a:noFill/>
        <a:ln>
          <a:noFill/>
        </a:ln>
        <a:effectLst/>
      </c:spPr>
    </c:plotArea>
    <c:legend>
      <c:legendPos val="t"/>
      <c:layout>
        <c:manualLayout>
          <c:xMode val="edge"/>
          <c:yMode val="edge"/>
          <c:x val="0.19091289370078737"/>
          <c:y val="4.5505332656170648E-2"/>
          <c:w val="0.7289843711655366"/>
          <c:h val="4.1341435185185189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050"/>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320" b="1" i="0" u="none" strike="noStrike" kern="1200" cap="all" spc="150" baseline="0">
                <a:solidFill>
                  <a:schemeClr val="tx1">
                    <a:lumMod val="50000"/>
                    <a:lumOff val="50000"/>
                  </a:schemeClr>
                </a:solidFill>
                <a:latin typeface="+mn-lt"/>
                <a:ea typeface="+mn-ea"/>
                <a:cs typeface="+mn-cs"/>
              </a:defRPr>
            </a:pPr>
            <a:r>
              <a:rPr lang="en-US"/>
              <a:t>INCART 12-LEAD</a:t>
            </a:r>
            <a:endParaRPr lang="en-IN"/>
          </a:p>
        </c:rich>
      </c:tx>
      <c:layout/>
      <c:overlay val="0"/>
      <c:spPr>
        <a:noFill/>
        <a:ln>
          <a:noFill/>
        </a:ln>
        <a:effectLst/>
      </c:spPr>
      <c:txPr>
        <a:bodyPr rot="0" spcFirstLastPara="1" vertOverflow="ellipsis" vert="horz" wrap="square" anchor="ctr" anchorCtr="1"/>
        <a:lstStyle/>
        <a:p>
          <a:pPr>
            <a:defRPr sz="1320" b="1" i="0" u="none" strike="noStrike" kern="1200" cap="all" spc="150" baseline="0">
              <a:solidFill>
                <a:schemeClr val="tx1">
                  <a:lumMod val="50000"/>
                  <a:lumOff val="50000"/>
                </a:schemeClr>
              </a:solidFill>
              <a:latin typeface="+mn-lt"/>
              <a:ea typeface="+mn-ea"/>
              <a:cs typeface="+mn-cs"/>
            </a:defRPr>
          </a:pPr>
          <a:endParaRPr lang="en-US"/>
        </a:p>
      </c:txPr>
    </c:title>
    <c:autoTitleDeleted val="0"/>
    <c:plotArea>
      <c:layout>
        <c:manualLayout>
          <c:layoutTarget val="inner"/>
          <c:xMode val="edge"/>
          <c:yMode val="edge"/>
          <c:x val="4.7243930446194224E-2"/>
          <c:y val="8.8611402741324008E-2"/>
          <c:w val="0.94129773622047241"/>
          <c:h val="0.80813517060367457"/>
        </c:manualLayout>
      </c:layout>
      <c:barChart>
        <c:barDir val="col"/>
        <c:grouping val="clustered"/>
        <c:varyColors val="0"/>
        <c:ser>
          <c:idx val="0"/>
          <c:order val="0"/>
          <c:tx>
            <c:strRef>
              <c:f>Sheet3!$C$1</c:f>
              <c:strCache>
                <c:ptCount val="1"/>
                <c:pt idx="0">
                  <c:v>Accuracy</c:v>
                </c:pt>
              </c:strCache>
            </c:strRef>
          </c:tx>
          <c:spPr>
            <a:pattFill prst="narHorz">
              <a:fgClr>
                <a:schemeClr val="accent1"/>
              </a:fgClr>
              <a:bgClr>
                <a:schemeClr val="accent1">
                  <a:lumMod val="20000"/>
                  <a:lumOff val="80000"/>
                </a:schemeClr>
              </a:bgClr>
            </a:pattFill>
            <a:ln>
              <a:noFill/>
            </a:ln>
            <a:effectLst>
              <a:innerShdw blurRad="114300">
                <a:schemeClr val="accent1"/>
              </a:innerShdw>
            </a:effectLst>
          </c:spPr>
          <c:invertIfNegative val="0"/>
          <c:dLbls>
            <c:spPr>
              <a:noFill/>
              <a:ln>
                <a:noFill/>
              </a:ln>
              <a:effectLst/>
            </c:spPr>
            <c:txPr>
              <a:bodyPr rot="-5400000" spcFirstLastPara="1" vertOverflow="ellipsis" wrap="square" anchor="ctr" anchorCtr="1"/>
              <a:lstStyle/>
              <a:p>
                <a:pPr>
                  <a:defRPr sz="1100" b="0" i="0" u="none" strike="noStrike" kern="1200" baseline="0">
                    <a:solidFill>
                      <a:schemeClr val="accent1">
                        <a:lumMod val="7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multiLvlStrRef>
              <c:f>Sheet3!$A$2:$B$11</c:f>
              <c:multiLvlStrCache>
                <c:ptCount val="10"/>
                <c:lvl>
                  <c:pt idx="0">
                    <c:v>RFE</c:v>
                  </c:pt>
                  <c:pt idx="1">
                    <c:v>Random Forest</c:v>
                  </c:pt>
                  <c:pt idx="2">
                    <c:v>RFE</c:v>
                  </c:pt>
                  <c:pt idx="3">
                    <c:v>Mutual Information</c:v>
                  </c:pt>
                  <c:pt idx="4">
                    <c:v>RFE</c:v>
                  </c:pt>
                  <c:pt idx="5">
                    <c:v>Mutual Information</c:v>
                  </c:pt>
                  <c:pt idx="6">
                    <c:v>Random Forest</c:v>
                  </c:pt>
                  <c:pt idx="7">
                    <c:v>RFE</c:v>
                  </c:pt>
                  <c:pt idx="8">
                    <c:v>Mutual Information</c:v>
                  </c:pt>
                  <c:pt idx="9">
                    <c:v>Random Forest</c:v>
                  </c:pt>
                </c:lvl>
                <c:lvl>
                  <c:pt idx="0">
                    <c:v>Extra Trees Classifier</c:v>
                  </c:pt>
                  <c:pt idx="1">
                    <c:v>XGBoost Classifier</c:v>
                  </c:pt>
                  <c:pt idx="2">
                    <c:v>XGBoost Classifier</c:v>
                  </c:pt>
                  <c:pt idx="3">
                    <c:v>XGBoost Classifier</c:v>
                  </c:pt>
                  <c:pt idx="4">
                    <c:v>Random Forest Classifier</c:v>
                  </c:pt>
                  <c:pt idx="5">
                    <c:v>Extra Trees Classifier</c:v>
                  </c:pt>
                  <c:pt idx="6">
                    <c:v>MLP Classifier</c:v>
                  </c:pt>
                  <c:pt idx="7">
                    <c:v>MLP Classifier</c:v>
                  </c:pt>
                  <c:pt idx="8">
                    <c:v>Random Forest Classifier</c:v>
                  </c:pt>
                  <c:pt idx="9">
                    <c:v>Random Forest Classifier</c:v>
                  </c:pt>
                </c:lvl>
              </c:multiLvlStrCache>
            </c:multiLvlStrRef>
          </c:cat>
          <c:val>
            <c:numRef>
              <c:f>Sheet3!$C$2:$C$11</c:f>
              <c:numCache>
                <c:formatCode>0.00%</c:formatCode>
                <c:ptCount val="10"/>
                <c:pt idx="0">
                  <c:v>0.99661412400000005</c:v>
                </c:pt>
                <c:pt idx="1">
                  <c:v>0.99741080100000001</c:v>
                </c:pt>
                <c:pt idx="2">
                  <c:v>0.99738234800000003</c:v>
                </c:pt>
                <c:pt idx="3">
                  <c:v>0.99667102900000004</c:v>
                </c:pt>
                <c:pt idx="4">
                  <c:v>0.99584589999999995</c:v>
                </c:pt>
                <c:pt idx="5">
                  <c:v>0.99584589999999995</c:v>
                </c:pt>
                <c:pt idx="6">
                  <c:v>0.99607352199999999</c:v>
                </c:pt>
                <c:pt idx="7">
                  <c:v>0.99652876599999995</c:v>
                </c:pt>
                <c:pt idx="8">
                  <c:v>0.99482160100000006</c:v>
                </c:pt>
                <c:pt idx="9">
                  <c:v>0.99561827800000002</c:v>
                </c:pt>
              </c:numCache>
            </c:numRef>
          </c:val>
          <c:extLst xmlns:c16r2="http://schemas.microsoft.com/office/drawing/2015/06/chart">
            <c:ext xmlns:c16="http://schemas.microsoft.com/office/drawing/2014/chart" uri="{C3380CC4-5D6E-409C-BE32-E72D297353CC}">
              <c16:uniqueId val="{00000000-6202-3D47-9F74-1FFC2A06F365}"/>
            </c:ext>
          </c:extLst>
        </c:ser>
        <c:ser>
          <c:idx val="1"/>
          <c:order val="1"/>
          <c:tx>
            <c:strRef>
              <c:f>Sheet3!$D$1</c:f>
              <c:strCache>
                <c:ptCount val="1"/>
                <c:pt idx="0">
                  <c:v>Precision</c:v>
                </c:pt>
              </c:strCache>
            </c:strRef>
          </c:tx>
          <c:spPr>
            <a:pattFill prst="narHorz">
              <a:fgClr>
                <a:schemeClr val="accent2"/>
              </a:fgClr>
              <a:bgClr>
                <a:schemeClr val="accent2">
                  <a:lumMod val="20000"/>
                  <a:lumOff val="80000"/>
                </a:schemeClr>
              </a:bgClr>
            </a:pattFill>
            <a:ln>
              <a:noFill/>
            </a:ln>
            <a:effectLst>
              <a:innerShdw blurRad="114300">
                <a:schemeClr val="accent2"/>
              </a:innerShdw>
            </a:effectLst>
          </c:spPr>
          <c:invertIfNegative val="0"/>
          <c:dLbls>
            <c:spPr>
              <a:noFill/>
              <a:ln>
                <a:noFill/>
              </a:ln>
              <a:effectLst/>
            </c:spPr>
            <c:txPr>
              <a:bodyPr rot="-5400000" spcFirstLastPara="1" vertOverflow="ellipsis" wrap="square" anchor="ctr" anchorCtr="1"/>
              <a:lstStyle/>
              <a:p>
                <a:pPr>
                  <a:defRPr sz="1100" b="0" i="0" u="none" strike="noStrike" kern="1200" baseline="0">
                    <a:solidFill>
                      <a:srgbClr val="00CCFF"/>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multiLvlStrRef>
              <c:f>Sheet3!$A$2:$B$11</c:f>
              <c:multiLvlStrCache>
                <c:ptCount val="10"/>
                <c:lvl>
                  <c:pt idx="0">
                    <c:v>RFE</c:v>
                  </c:pt>
                  <c:pt idx="1">
                    <c:v>Random Forest</c:v>
                  </c:pt>
                  <c:pt idx="2">
                    <c:v>RFE</c:v>
                  </c:pt>
                  <c:pt idx="3">
                    <c:v>Mutual Information</c:v>
                  </c:pt>
                  <c:pt idx="4">
                    <c:v>RFE</c:v>
                  </c:pt>
                  <c:pt idx="5">
                    <c:v>Mutual Information</c:v>
                  </c:pt>
                  <c:pt idx="6">
                    <c:v>Random Forest</c:v>
                  </c:pt>
                  <c:pt idx="7">
                    <c:v>RFE</c:v>
                  </c:pt>
                  <c:pt idx="8">
                    <c:v>Mutual Information</c:v>
                  </c:pt>
                  <c:pt idx="9">
                    <c:v>Random Forest</c:v>
                  </c:pt>
                </c:lvl>
                <c:lvl>
                  <c:pt idx="0">
                    <c:v>Extra Trees Classifier</c:v>
                  </c:pt>
                  <c:pt idx="1">
                    <c:v>XGBoost Classifier</c:v>
                  </c:pt>
                  <c:pt idx="2">
                    <c:v>XGBoost Classifier</c:v>
                  </c:pt>
                  <c:pt idx="3">
                    <c:v>XGBoost Classifier</c:v>
                  </c:pt>
                  <c:pt idx="4">
                    <c:v>Random Forest Classifier</c:v>
                  </c:pt>
                  <c:pt idx="5">
                    <c:v>Extra Trees Classifier</c:v>
                  </c:pt>
                  <c:pt idx="6">
                    <c:v>MLP Classifier</c:v>
                  </c:pt>
                  <c:pt idx="7">
                    <c:v>MLP Classifier</c:v>
                  </c:pt>
                  <c:pt idx="8">
                    <c:v>Random Forest Classifier</c:v>
                  </c:pt>
                  <c:pt idx="9">
                    <c:v>Random Forest Classifier</c:v>
                  </c:pt>
                </c:lvl>
              </c:multiLvlStrCache>
            </c:multiLvlStrRef>
          </c:cat>
          <c:val>
            <c:numRef>
              <c:f>Sheet3!$D$2:$D$11</c:f>
              <c:numCache>
                <c:formatCode>0.0000</c:formatCode>
                <c:ptCount val="10"/>
                <c:pt idx="0">
                  <c:v>0.99643182399999997</c:v>
                </c:pt>
                <c:pt idx="1">
                  <c:v>0.997274824</c:v>
                </c:pt>
                <c:pt idx="2">
                  <c:v>0.99720249400000005</c:v>
                </c:pt>
                <c:pt idx="3">
                  <c:v>0.99651174600000003</c:v>
                </c:pt>
                <c:pt idx="4">
                  <c:v>0.99555805200000003</c:v>
                </c:pt>
                <c:pt idx="5">
                  <c:v>0.99566678600000003</c:v>
                </c:pt>
                <c:pt idx="6">
                  <c:v>0.99598320900000004</c:v>
                </c:pt>
                <c:pt idx="7">
                  <c:v>0.996309848</c:v>
                </c:pt>
                <c:pt idx="8">
                  <c:v>0.994601403</c:v>
                </c:pt>
                <c:pt idx="9">
                  <c:v>0.995434665</c:v>
                </c:pt>
              </c:numCache>
            </c:numRef>
          </c:val>
          <c:extLst xmlns:c16r2="http://schemas.microsoft.com/office/drawing/2015/06/chart">
            <c:ext xmlns:c16="http://schemas.microsoft.com/office/drawing/2014/chart" uri="{C3380CC4-5D6E-409C-BE32-E72D297353CC}">
              <c16:uniqueId val="{00000001-6202-3D47-9F74-1FFC2A06F365}"/>
            </c:ext>
          </c:extLst>
        </c:ser>
        <c:ser>
          <c:idx val="2"/>
          <c:order val="2"/>
          <c:tx>
            <c:strRef>
              <c:f>Sheet3!$E$1</c:f>
              <c:strCache>
                <c:ptCount val="1"/>
                <c:pt idx="0">
                  <c:v>TPR / Sensitivity / Recall</c:v>
                </c:pt>
              </c:strCache>
            </c:strRef>
          </c:tx>
          <c:spPr>
            <a:pattFill prst="narHorz">
              <a:fgClr>
                <a:schemeClr val="accent3"/>
              </a:fgClr>
              <a:bgClr>
                <a:schemeClr val="accent3">
                  <a:lumMod val="20000"/>
                  <a:lumOff val="80000"/>
                </a:schemeClr>
              </a:bgClr>
            </a:pattFill>
            <a:ln>
              <a:noFill/>
            </a:ln>
            <a:effectLst>
              <a:innerShdw blurRad="114300">
                <a:schemeClr val="accent3"/>
              </a:innerShdw>
            </a:effectLst>
          </c:spPr>
          <c:invertIfNegative val="0"/>
          <c:dLbls>
            <c:spPr>
              <a:noFill/>
              <a:ln>
                <a:noFill/>
              </a:ln>
              <a:effectLst/>
            </c:spPr>
            <c:txPr>
              <a:bodyPr rot="-5400000" spcFirstLastPara="1" vertOverflow="ellipsis" wrap="square" anchor="ctr" anchorCtr="1"/>
              <a:lstStyle/>
              <a:p>
                <a:pPr>
                  <a:defRPr sz="1100" b="0" i="0" u="none" strike="noStrike" kern="1200" baseline="0">
                    <a:solidFill>
                      <a:srgbClr val="92D050"/>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multiLvlStrRef>
              <c:f>Sheet3!$A$2:$B$11</c:f>
              <c:multiLvlStrCache>
                <c:ptCount val="10"/>
                <c:lvl>
                  <c:pt idx="0">
                    <c:v>RFE</c:v>
                  </c:pt>
                  <c:pt idx="1">
                    <c:v>Random Forest</c:v>
                  </c:pt>
                  <c:pt idx="2">
                    <c:v>RFE</c:v>
                  </c:pt>
                  <c:pt idx="3">
                    <c:v>Mutual Information</c:v>
                  </c:pt>
                  <c:pt idx="4">
                    <c:v>RFE</c:v>
                  </c:pt>
                  <c:pt idx="5">
                    <c:v>Mutual Information</c:v>
                  </c:pt>
                  <c:pt idx="6">
                    <c:v>Random Forest</c:v>
                  </c:pt>
                  <c:pt idx="7">
                    <c:v>RFE</c:v>
                  </c:pt>
                  <c:pt idx="8">
                    <c:v>Mutual Information</c:v>
                  </c:pt>
                  <c:pt idx="9">
                    <c:v>Random Forest</c:v>
                  </c:pt>
                </c:lvl>
                <c:lvl>
                  <c:pt idx="0">
                    <c:v>Extra Trees Classifier</c:v>
                  </c:pt>
                  <c:pt idx="1">
                    <c:v>XGBoost Classifier</c:v>
                  </c:pt>
                  <c:pt idx="2">
                    <c:v>XGBoost Classifier</c:v>
                  </c:pt>
                  <c:pt idx="3">
                    <c:v>XGBoost Classifier</c:v>
                  </c:pt>
                  <c:pt idx="4">
                    <c:v>Random Forest Classifier</c:v>
                  </c:pt>
                  <c:pt idx="5">
                    <c:v>Extra Trees Classifier</c:v>
                  </c:pt>
                  <c:pt idx="6">
                    <c:v>MLP Classifier</c:v>
                  </c:pt>
                  <c:pt idx="7">
                    <c:v>MLP Classifier</c:v>
                  </c:pt>
                  <c:pt idx="8">
                    <c:v>Random Forest Classifier</c:v>
                  </c:pt>
                  <c:pt idx="9">
                    <c:v>Random Forest Classifier</c:v>
                  </c:pt>
                </c:lvl>
              </c:multiLvlStrCache>
            </c:multiLvlStrRef>
          </c:cat>
          <c:val>
            <c:numRef>
              <c:f>Sheet3!$E$2:$E$11</c:f>
              <c:numCache>
                <c:formatCode>0.0000</c:formatCode>
                <c:ptCount val="10"/>
                <c:pt idx="0">
                  <c:v>0.99567518352017303</c:v>
                </c:pt>
                <c:pt idx="1">
                  <c:v>0.99624423832014997</c:v>
                </c:pt>
                <c:pt idx="2">
                  <c:v>0.99618733284015204</c:v>
                </c:pt>
                <c:pt idx="3">
                  <c:v>0.99667102942013297</c:v>
                </c:pt>
                <c:pt idx="4">
                  <c:v>0.99541910886018303</c:v>
                </c:pt>
                <c:pt idx="5">
                  <c:v>0.995532919820178</c:v>
                </c:pt>
                <c:pt idx="6">
                  <c:v>0.995532919820178</c:v>
                </c:pt>
                <c:pt idx="7">
                  <c:v>0.99507767598019603</c:v>
                </c:pt>
                <c:pt idx="8">
                  <c:v>0.99510612872019499</c:v>
                </c:pt>
                <c:pt idx="9">
                  <c:v>0.99576054174016904</c:v>
                </c:pt>
              </c:numCache>
            </c:numRef>
          </c:val>
          <c:extLst xmlns:c16r2="http://schemas.microsoft.com/office/drawing/2015/06/chart">
            <c:ext xmlns:c16="http://schemas.microsoft.com/office/drawing/2014/chart" uri="{C3380CC4-5D6E-409C-BE32-E72D297353CC}">
              <c16:uniqueId val="{00000002-6202-3D47-9F74-1FFC2A06F365}"/>
            </c:ext>
          </c:extLst>
        </c:ser>
        <c:ser>
          <c:idx val="3"/>
          <c:order val="3"/>
          <c:tx>
            <c:strRef>
              <c:f>Sheet3!$F$1</c:f>
              <c:strCache>
                <c:ptCount val="1"/>
                <c:pt idx="0">
                  <c:v>F1 Score</c:v>
                </c:pt>
              </c:strCache>
            </c:strRef>
          </c:tx>
          <c:spPr>
            <a:pattFill prst="narHorz">
              <a:fgClr>
                <a:schemeClr val="accent4"/>
              </a:fgClr>
              <a:bgClr>
                <a:schemeClr val="accent4">
                  <a:lumMod val="20000"/>
                  <a:lumOff val="80000"/>
                </a:schemeClr>
              </a:bgClr>
            </a:pattFill>
            <a:ln>
              <a:noFill/>
            </a:ln>
            <a:effectLst>
              <a:innerShdw blurRad="114300">
                <a:schemeClr val="accent4"/>
              </a:innerShdw>
            </a:effectLst>
          </c:spPr>
          <c:invertIfNegative val="0"/>
          <c:dLbls>
            <c:spPr>
              <a:noFill/>
              <a:ln>
                <a:noFill/>
              </a:ln>
              <a:effectLst/>
            </c:spPr>
            <c:txPr>
              <a:bodyPr rot="-5400000" spcFirstLastPara="1" vertOverflow="ellipsis" wrap="square" anchor="ctr" anchorCtr="1"/>
              <a:lstStyle/>
              <a:p>
                <a:pPr>
                  <a:defRPr sz="1100" b="0" i="0" u="none" strike="noStrike" kern="1200" baseline="0">
                    <a:solidFill>
                      <a:srgbClr val="33CCCC"/>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multiLvlStrRef>
              <c:f>Sheet3!$A$2:$B$11</c:f>
              <c:multiLvlStrCache>
                <c:ptCount val="10"/>
                <c:lvl>
                  <c:pt idx="0">
                    <c:v>RFE</c:v>
                  </c:pt>
                  <c:pt idx="1">
                    <c:v>Random Forest</c:v>
                  </c:pt>
                  <c:pt idx="2">
                    <c:v>RFE</c:v>
                  </c:pt>
                  <c:pt idx="3">
                    <c:v>Mutual Information</c:v>
                  </c:pt>
                  <c:pt idx="4">
                    <c:v>RFE</c:v>
                  </c:pt>
                  <c:pt idx="5">
                    <c:v>Mutual Information</c:v>
                  </c:pt>
                  <c:pt idx="6">
                    <c:v>Random Forest</c:v>
                  </c:pt>
                  <c:pt idx="7">
                    <c:v>RFE</c:v>
                  </c:pt>
                  <c:pt idx="8">
                    <c:v>Mutual Information</c:v>
                  </c:pt>
                  <c:pt idx="9">
                    <c:v>Random Forest</c:v>
                  </c:pt>
                </c:lvl>
                <c:lvl>
                  <c:pt idx="0">
                    <c:v>Extra Trees Classifier</c:v>
                  </c:pt>
                  <c:pt idx="1">
                    <c:v>XGBoost Classifier</c:v>
                  </c:pt>
                  <c:pt idx="2">
                    <c:v>XGBoost Classifier</c:v>
                  </c:pt>
                  <c:pt idx="3">
                    <c:v>XGBoost Classifier</c:v>
                  </c:pt>
                  <c:pt idx="4">
                    <c:v>Random Forest Classifier</c:v>
                  </c:pt>
                  <c:pt idx="5">
                    <c:v>Extra Trees Classifier</c:v>
                  </c:pt>
                  <c:pt idx="6">
                    <c:v>MLP Classifier</c:v>
                  </c:pt>
                  <c:pt idx="7">
                    <c:v>MLP Classifier</c:v>
                  </c:pt>
                  <c:pt idx="8">
                    <c:v>Random Forest Classifier</c:v>
                  </c:pt>
                  <c:pt idx="9">
                    <c:v>Random Forest Classifier</c:v>
                  </c:pt>
                </c:lvl>
              </c:multiLvlStrCache>
            </c:multiLvlStrRef>
          </c:cat>
          <c:val>
            <c:numRef>
              <c:f>Sheet3!$F$2:$F$11</c:f>
              <c:numCache>
                <c:formatCode>0.0000</c:formatCode>
                <c:ptCount val="10"/>
                <c:pt idx="0">
                  <c:v>0.99640390099999998</c:v>
                </c:pt>
                <c:pt idx="1">
                  <c:v>0.99726548400000004</c:v>
                </c:pt>
                <c:pt idx="2">
                  <c:v>0.99722412999999999</c:v>
                </c:pt>
                <c:pt idx="3">
                  <c:v>0.99654547199999999</c:v>
                </c:pt>
                <c:pt idx="4">
                  <c:v>0.99552580400000001</c:v>
                </c:pt>
                <c:pt idx="5">
                  <c:v>0.99557432700000004</c:v>
                </c:pt>
                <c:pt idx="6">
                  <c:v>0.996019235</c:v>
                </c:pt>
                <c:pt idx="7">
                  <c:v>0.99632463999999998</c:v>
                </c:pt>
                <c:pt idx="8">
                  <c:v>0.99450315499999997</c:v>
                </c:pt>
                <c:pt idx="9">
                  <c:v>0.99530257899999997</c:v>
                </c:pt>
              </c:numCache>
            </c:numRef>
          </c:val>
          <c:extLst xmlns:c16r2="http://schemas.microsoft.com/office/drawing/2015/06/chart">
            <c:ext xmlns:c16="http://schemas.microsoft.com/office/drawing/2014/chart" uri="{C3380CC4-5D6E-409C-BE32-E72D297353CC}">
              <c16:uniqueId val="{00000003-6202-3D47-9F74-1FFC2A06F365}"/>
            </c:ext>
          </c:extLst>
        </c:ser>
        <c:ser>
          <c:idx val="4"/>
          <c:order val="4"/>
          <c:tx>
            <c:strRef>
              <c:f>Sheet3!$G$1</c:f>
              <c:strCache>
                <c:ptCount val="1"/>
                <c:pt idx="0">
                  <c:v>TNR</c:v>
                </c:pt>
              </c:strCache>
            </c:strRef>
          </c:tx>
          <c:spPr>
            <a:pattFill prst="narHorz">
              <a:fgClr>
                <a:schemeClr val="accent5"/>
              </a:fgClr>
              <a:bgClr>
                <a:schemeClr val="accent5">
                  <a:lumMod val="20000"/>
                  <a:lumOff val="80000"/>
                </a:schemeClr>
              </a:bgClr>
            </a:pattFill>
            <a:ln>
              <a:noFill/>
            </a:ln>
            <a:effectLst>
              <a:innerShdw blurRad="114300">
                <a:schemeClr val="accent5"/>
              </a:innerShdw>
            </a:effectLst>
          </c:spPr>
          <c:invertIfNegative val="0"/>
          <c:dLbls>
            <c:spPr>
              <a:noFill/>
              <a:ln>
                <a:noFill/>
              </a:ln>
              <a:effectLst/>
            </c:spPr>
            <c:txPr>
              <a:bodyPr rot="-5400000" spcFirstLastPara="1" vertOverflow="ellipsis" wrap="square" anchor="ctr" anchorCtr="1"/>
              <a:lstStyle/>
              <a:p>
                <a:pPr>
                  <a:defRPr sz="1100" b="0" i="0" u="none" strike="noStrike" kern="1200" baseline="0">
                    <a:solidFill>
                      <a:srgbClr val="ED7D31"/>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multiLvlStrRef>
              <c:f>Sheet3!$A$2:$B$11</c:f>
              <c:multiLvlStrCache>
                <c:ptCount val="10"/>
                <c:lvl>
                  <c:pt idx="0">
                    <c:v>RFE</c:v>
                  </c:pt>
                  <c:pt idx="1">
                    <c:v>Random Forest</c:v>
                  </c:pt>
                  <c:pt idx="2">
                    <c:v>RFE</c:v>
                  </c:pt>
                  <c:pt idx="3">
                    <c:v>Mutual Information</c:v>
                  </c:pt>
                  <c:pt idx="4">
                    <c:v>RFE</c:v>
                  </c:pt>
                  <c:pt idx="5">
                    <c:v>Mutual Information</c:v>
                  </c:pt>
                  <c:pt idx="6">
                    <c:v>Random Forest</c:v>
                  </c:pt>
                  <c:pt idx="7">
                    <c:v>RFE</c:v>
                  </c:pt>
                  <c:pt idx="8">
                    <c:v>Mutual Information</c:v>
                  </c:pt>
                  <c:pt idx="9">
                    <c:v>Random Forest</c:v>
                  </c:pt>
                </c:lvl>
                <c:lvl>
                  <c:pt idx="0">
                    <c:v>Extra Trees Classifier</c:v>
                  </c:pt>
                  <c:pt idx="1">
                    <c:v>XGBoost Classifier</c:v>
                  </c:pt>
                  <c:pt idx="2">
                    <c:v>XGBoost Classifier</c:v>
                  </c:pt>
                  <c:pt idx="3">
                    <c:v>XGBoost Classifier</c:v>
                  </c:pt>
                  <c:pt idx="4">
                    <c:v>Random Forest Classifier</c:v>
                  </c:pt>
                  <c:pt idx="5">
                    <c:v>Extra Trees Classifier</c:v>
                  </c:pt>
                  <c:pt idx="6">
                    <c:v>MLP Classifier</c:v>
                  </c:pt>
                  <c:pt idx="7">
                    <c:v>MLP Classifier</c:v>
                  </c:pt>
                  <c:pt idx="8">
                    <c:v>Random Forest Classifier</c:v>
                  </c:pt>
                  <c:pt idx="9">
                    <c:v>Random Forest Classifier</c:v>
                  </c:pt>
                </c:lvl>
              </c:multiLvlStrCache>
            </c:multiLvlStrRef>
          </c:cat>
          <c:val>
            <c:numRef>
              <c:f>Sheet3!$G$2:$G$11</c:f>
              <c:numCache>
                <c:formatCode>0.0000</c:formatCode>
                <c:ptCount val="10"/>
                <c:pt idx="0">
                  <c:v>0.99919999999999998</c:v>
                </c:pt>
                <c:pt idx="1">
                  <c:v>0.99939999999999996</c:v>
                </c:pt>
                <c:pt idx="2">
                  <c:v>0.99929999999999997</c:v>
                </c:pt>
                <c:pt idx="3">
                  <c:v>0.99919999999999998</c:v>
                </c:pt>
                <c:pt idx="4">
                  <c:v>0.999</c:v>
                </c:pt>
                <c:pt idx="5">
                  <c:v>0.999</c:v>
                </c:pt>
                <c:pt idx="6">
                  <c:v>0.999</c:v>
                </c:pt>
                <c:pt idx="7">
                  <c:v>0.99909999999999999</c:v>
                </c:pt>
                <c:pt idx="8">
                  <c:v>0.99870000000000003</c:v>
                </c:pt>
                <c:pt idx="9">
                  <c:v>0.99890000000000001</c:v>
                </c:pt>
              </c:numCache>
            </c:numRef>
          </c:val>
          <c:extLst xmlns:c16r2="http://schemas.microsoft.com/office/drawing/2015/06/chart">
            <c:ext xmlns:c16="http://schemas.microsoft.com/office/drawing/2014/chart" uri="{C3380CC4-5D6E-409C-BE32-E72D297353CC}">
              <c16:uniqueId val="{00000004-6202-3D47-9F74-1FFC2A06F365}"/>
            </c:ext>
          </c:extLst>
        </c:ser>
        <c:ser>
          <c:idx val="5"/>
          <c:order val="5"/>
          <c:tx>
            <c:strRef>
              <c:f>Sheet3!$H$1</c:f>
              <c:strCache>
                <c:ptCount val="1"/>
                <c:pt idx="0">
                  <c:v>FPR</c:v>
                </c:pt>
              </c:strCache>
            </c:strRef>
          </c:tx>
          <c:spPr>
            <a:pattFill prst="narHorz">
              <a:fgClr>
                <a:schemeClr val="accent6"/>
              </a:fgClr>
              <a:bgClr>
                <a:schemeClr val="accent6">
                  <a:lumMod val="20000"/>
                  <a:lumOff val="80000"/>
                </a:schemeClr>
              </a:bgClr>
            </a:pattFill>
            <a:ln>
              <a:noFill/>
            </a:ln>
            <a:effectLst>
              <a:innerShdw blurRad="114300">
                <a:schemeClr val="accent6"/>
              </a:innerShdw>
            </a:effectLst>
          </c:spPr>
          <c:invertIfNegative val="0"/>
          <c:dLbls>
            <c:spPr>
              <a:noFill/>
              <a:ln>
                <a:noFill/>
              </a:ln>
              <a:effectLst/>
            </c:spPr>
            <c:txPr>
              <a:bodyPr rot="-5400000" spcFirstLastPara="1" vertOverflow="ellipsis" wrap="square" anchor="ctr" anchorCtr="1"/>
              <a:lstStyle/>
              <a:p>
                <a:pPr>
                  <a:defRPr sz="1100" b="0" i="0" u="none" strike="noStrike" kern="1200" baseline="0">
                    <a:solidFill>
                      <a:srgbClr val="FF0000"/>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multiLvlStrRef>
              <c:f>Sheet3!$A$2:$B$11</c:f>
              <c:multiLvlStrCache>
                <c:ptCount val="10"/>
                <c:lvl>
                  <c:pt idx="0">
                    <c:v>RFE</c:v>
                  </c:pt>
                  <c:pt idx="1">
                    <c:v>Random Forest</c:v>
                  </c:pt>
                  <c:pt idx="2">
                    <c:v>RFE</c:v>
                  </c:pt>
                  <c:pt idx="3">
                    <c:v>Mutual Information</c:v>
                  </c:pt>
                  <c:pt idx="4">
                    <c:v>RFE</c:v>
                  </c:pt>
                  <c:pt idx="5">
                    <c:v>Mutual Information</c:v>
                  </c:pt>
                  <c:pt idx="6">
                    <c:v>Random Forest</c:v>
                  </c:pt>
                  <c:pt idx="7">
                    <c:v>RFE</c:v>
                  </c:pt>
                  <c:pt idx="8">
                    <c:v>Mutual Information</c:v>
                  </c:pt>
                  <c:pt idx="9">
                    <c:v>Random Forest</c:v>
                  </c:pt>
                </c:lvl>
                <c:lvl>
                  <c:pt idx="0">
                    <c:v>Extra Trees Classifier</c:v>
                  </c:pt>
                  <c:pt idx="1">
                    <c:v>XGBoost Classifier</c:v>
                  </c:pt>
                  <c:pt idx="2">
                    <c:v>XGBoost Classifier</c:v>
                  </c:pt>
                  <c:pt idx="3">
                    <c:v>XGBoost Classifier</c:v>
                  </c:pt>
                  <c:pt idx="4">
                    <c:v>Random Forest Classifier</c:v>
                  </c:pt>
                  <c:pt idx="5">
                    <c:v>Extra Trees Classifier</c:v>
                  </c:pt>
                  <c:pt idx="6">
                    <c:v>MLP Classifier</c:v>
                  </c:pt>
                  <c:pt idx="7">
                    <c:v>MLP Classifier</c:v>
                  </c:pt>
                  <c:pt idx="8">
                    <c:v>Random Forest Classifier</c:v>
                  </c:pt>
                  <c:pt idx="9">
                    <c:v>Random Forest Classifier</c:v>
                  </c:pt>
                </c:lvl>
              </c:multiLvlStrCache>
            </c:multiLvlStrRef>
          </c:cat>
          <c:val>
            <c:numRef>
              <c:f>Sheet3!$H$2:$H$11</c:f>
              <c:numCache>
                <c:formatCode>0.0000</c:formatCode>
                <c:ptCount val="10"/>
                <c:pt idx="0">
                  <c:v>0.30835606199999999</c:v>
                </c:pt>
                <c:pt idx="1">
                  <c:v>0.34076655099999997</c:v>
                </c:pt>
                <c:pt idx="2">
                  <c:v>0.34576195799999998</c:v>
                </c:pt>
                <c:pt idx="3">
                  <c:v>0.341179387</c:v>
                </c:pt>
                <c:pt idx="4">
                  <c:v>0.31159684900000001</c:v>
                </c:pt>
                <c:pt idx="5">
                  <c:v>0.30547941200000001</c:v>
                </c:pt>
                <c:pt idx="6">
                  <c:v>0.36785415999999999</c:v>
                </c:pt>
                <c:pt idx="7">
                  <c:v>0.44953457400000002</c:v>
                </c:pt>
                <c:pt idx="8">
                  <c:v>0.293576897</c:v>
                </c:pt>
                <c:pt idx="9">
                  <c:v>0.30687254600000002</c:v>
                </c:pt>
              </c:numCache>
            </c:numRef>
          </c:val>
          <c:extLst xmlns:c16r2="http://schemas.microsoft.com/office/drawing/2015/06/chart">
            <c:ext xmlns:c16="http://schemas.microsoft.com/office/drawing/2014/chart" uri="{C3380CC4-5D6E-409C-BE32-E72D297353CC}">
              <c16:uniqueId val="{00000005-6202-3D47-9F74-1FFC2A06F365}"/>
            </c:ext>
          </c:extLst>
        </c:ser>
        <c:ser>
          <c:idx val="6"/>
          <c:order val="6"/>
          <c:tx>
            <c:strRef>
              <c:f>Sheet3!$I$1</c:f>
              <c:strCache>
                <c:ptCount val="1"/>
                <c:pt idx="0">
                  <c:v>FNR</c:v>
                </c:pt>
              </c:strCache>
            </c:strRef>
          </c:tx>
          <c:spPr>
            <a:pattFill prst="narHorz">
              <a:fgClr>
                <a:schemeClr val="accent1">
                  <a:lumMod val="60000"/>
                </a:schemeClr>
              </a:fgClr>
              <a:bgClr>
                <a:schemeClr val="accent1">
                  <a:lumMod val="60000"/>
                  <a:lumMod val="20000"/>
                  <a:lumOff val="80000"/>
                </a:schemeClr>
              </a:bgClr>
            </a:pattFill>
            <a:ln>
              <a:noFill/>
            </a:ln>
            <a:effectLst>
              <a:innerShdw blurRad="114300">
                <a:schemeClr val="accent1">
                  <a:lumMod val="60000"/>
                </a:schemeClr>
              </a:innerShdw>
            </a:effectLst>
          </c:spPr>
          <c:invertIfNegative val="0"/>
          <c:dLbls>
            <c:spPr>
              <a:noFill/>
              <a:ln>
                <a:noFill/>
              </a:ln>
              <a:effectLst/>
            </c:spPr>
            <c:txPr>
              <a:bodyPr rot="-5400000" spcFirstLastPara="1" vertOverflow="ellipsis" wrap="square" anchor="ctr" anchorCtr="1"/>
              <a:lstStyle/>
              <a:p>
                <a:pPr>
                  <a:defRPr sz="1100" b="0" i="0" u="none" strike="noStrike" kern="1200" baseline="0">
                    <a:solidFill>
                      <a:schemeClr val="accent1">
                        <a:lumMod val="7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multiLvlStrRef>
              <c:f>Sheet3!$A$2:$B$11</c:f>
              <c:multiLvlStrCache>
                <c:ptCount val="10"/>
                <c:lvl>
                  <c:pt idx="0">
                    <c:v>RFE</c:v>
                  </c:pt>
                  <c:pt idx="1">
                    <c:v>Random Forest</c:v>
                  </c:pt>
                  <c:pt idx="2">
                    <c:v>RFE</c:v>
                  </c:pt>
                  <c:pt idx="3">
                    <c:v>Mutual Information</c:v>
                  </c:pt>
                  <c:pt idx="4">
                    <c:v>RFE</c:v>
                  </c:pt>
                  <c:pt idx="5">
                    <c:v>Mutual Information</c:v>
                  </c:pt>
                  <c:pt idx="6">
                    <c:v>Random Forest</c:v>
                  </c:pt>
                  <c:pt idx="7">
                    <c:v>RFE</c:v>
                  </c:pt>
                  <c:pt idx="8">
                    <c:v>Mutual Information</c:v>
                  </c:pt>
                  <c:pt idx="9">
                    <c:v>Random Forest</c:v>
                  </c:pt>
                </c:lvl>
                <c:lvl>
                  <c:pt idx="0">
                    <c:v>Extra Trees Classifier</c:v>
                  </c:pt>
                  <c:pt idx="1">
                    <c:v>XGBoost Classifier</c:v>
                  </c:pt>
                  <c:pt idx="2">
                    <c:v>XGBoost Classifier</c:v>
                  </c:pt>
                  <c:pt idx="3">
                    <c:v>XGBoost Classifier</c:v>
                  </c:pt>
                  <c:pt idx="4">
                    <c:v>Random Forest Classifier</c:v>
                  </c:pt>
                  <c:pt idx="5">
                    <c:v>Extra Trees Classifier</c:v>
                  </c:pt>
                  <c:pt idx="6">
                    <c:v>MLP Classifier</c:v>
                  </c:pt>
                  <c:pt idx="7">
                    <c:v>MLP Classifier</c:v>
                  </c:pt>
                  <c:pt idx="8">
                    <c:v>Random Forest Classifier</c:v>
                  </c:pt>
                  <c:pt idx="9">
                    <c:v>Random Forest Classifier</c:v>
                  </c:pt>
                </c:lvl>
              </c:multiLvlStrCache>
            </c:multiLvlStrRef>
          </c:cat>
          <c:val>
            <c:numRef>
              <c:f>Sheet3!$I$2:$I$11</c:f>
              <c:numCache>
                <c:formatCode>0.0000</c:formatCode>
                <c:ptCount val="10"/>
                <c:pt idx="0">
                  <c:v>0.348477712</c:v>
                </c:pt>
                <c:pt idx="1">
                  <c:v>0.32541426099999998</c:v>
                </c:pt>
                <c:pt idx="2">
                  <c:v>0.33252737900000001</c:v>
                </c:pt>
                <c:pt idx="3">
                  <c:v>0.32239421200000001</c:v>
                </c:pt>
                <c:pt idx="4">
                  <c:v>0.37711202599999999</c:v>
                </c:pt>
                <c:pt idx="5">
                  <c:v>0.36423021999999999</c:v>
                </c:pt>
                <c:pt idx="6">
                  <c:v>0.32016114000000001</c:v>
                </c:pt>
                <c:pt idx="7">
                  <c:v>0.35416160000000002</c:v>
                </c:pt>
                <c:pt idx="8">
                  <c:v>0.37693076399999997</c:v>
                </c:pt>
                <c:pt idx="9">
                  <c:v>0.37455297700000001</c:v>
                </c:pt>
              </c:numCache>
            </c:numRef>
          </c:val>
          <c:extLst xmlns:c16r2="http://schemas.microsoft.com/office/drawing/2015/06/chart">
            <c:ext xmlns:c16="http://schemas.microsoft.com/office/drawing/2014/chart" uri="{C3380CC4-5D6E-409C-BE32-E72D297353CC}">
              <c16:uniqueId val="{00000006-6202-3D47-9F74-1FFC2A06F365}"/>
            </c:ext>
          </c:extLst>
        </c:ser>
        <c:ser>
          <c:idx val="7"/>
          <c:order val="7"/>
          <c:tx>
            <c:strRef>
              <c:f>Sheet3!$J$1</c:f>
              <c:strCache>
                <c:ptCount val="1"/>
                <c:pt idx="0">
                  <c:v>ROC AUC</c:v>
                </c:pt>
              </c:strCache>
            </c:strRef>
          </c:tx>
          <c:spPr>
            <a:pattFill prst="narHorz">
              <a:fgClr>
                <a:schemeClr val="accent2">
                  <a:lumMod val="60000"/>
                </a:schemeClr>
              </a:fgClr>
              <a:bgClr>
                <a:schemeClr val="accent2">
                  <a:lumMod val="60000"/>
                  <a:lumMod val="20000"/>
                  <a:lumOff val="80000"/>
                </a:schemeClr>
              </a:bgClr>
            </a:pattFill>
            <a:ln>
              <a:noFill/>
            </a:ln>
            <a:effectLst>
              <a:innerShdw blurRad="114300">
                <a:schemeClr val="accent2">
                  <a:lumMod val="60000"/>
                </a:schemeClr>
              </a:innerShdw>
            </a:effectLst>
          </c:spPr>
          <c:invertIfNegative val="0"/>
          <c:dLbls>
            <c:spPr>
              <a:noFill/>
              <a:ln>
                <a:noFill/>
              </a:ln>
              <a:effectLst/>
            </c:spPr>
            <c:txPr>
              <a:bodyPr rot="-5400000" spcFirstLastPara="1" vertOverflow="ellipsis" wrap="square" anchor="ctr" anchorCtr="1"/>
              <a:lstStyle/>
              <a:p>
                <a:pPr>
                  <a:defRPr sz="1100" b="0" i="0" u="none" strike="noStrike" kern="1200" baseline="0">
                    <a:solidFill>
                      <a:srgbClr val="33CCCC"/>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multiLvlStrRef>
              <c:f>Sheet3!$A$2:$B$11</c:f>
              <c:multiLvlStrCache>
                <c:ptCount val="10"/>
                <c:lvl>
                  <c:pt idx="0">
                    <c:v>RFE</c:v>
                  </c:pt>
                  <c:pt idx="1">
                    <c:v>Random Forest</c:v>
                  </c:pt>
                  <c:pt idx="2">
                    <c:v>RFE</c:v>
                  </c:pt>
                  <c:pt idx="3">
                    <c:v>Mutual Information</c:v>
                  </c:pt>
                  <c:pt idx="4">
                    <c:v>RFE</c:v>
                  </c:pt>
                  <c:pt idx="5">
                    <c:v>Mutual Information</c:v>
                  </c:pt>
                  <c:pt idx="6">
                    <c:v>Random Forest</c:v>
                  </c:pt>
                  <c:pt idx="7">
                    <c:v>RFE</c:v>
                  </c:pt>
                  <c:pt idx="8">
                    <c:v>Mutual Information</c:v>
                  </c:pt>
                  <c:pt idx="9">
                    <c:v>Random Forest</c:v>
                  </c:pt>
                </c:lvl>
                <c:lvl>
                  <c:pt idx="0">
                    <c:v>Extra Trees Classifier</c:v>
                  </c:pt>
                  <c:pt idx="1">
                    <c:v>XGBoost Classifier</c:v>
                  </c:pt>
                  <c:pt idx="2">
                    <c:v>XGBoost Classifier</c:v>
                  </c:pt>
                  <c:pt idx="3">
                    <c:v>XGBoost Classifier</c:v>
                  </c:pt>
                  <c:pt idx="4">
                    <c:v>Random Forest Classifier</c:v>
                  </c:pt>
                  <c:pt idx="5">
                    <c:v>Extra Trees Classifier</c:v>
                  </c:pt>
                  <c:pt idx="6">
                    <c:v>MLP Classifier</c:v>
                  </c:pt>
                  <c:pt idx="7">
                    <c:v>MLP Classifier</c:v>
                  </c:pt>
                  <c:pt idx="8">
                    <c:v>Random Forest Classifier</c:v>
                  </c:pt>
                  <c:pt idx="9">
                    <c:v>Random Forest Classifier</c:v>
                  </c:pt>
                </c:lvl>
              </c:multiLvlStrCache>
            </c:multiLvlStrRef>
          </c:cat>
          <c:val>
            <c:numRef>
              <c:f>Sheet3!$J$2:$J$11</c:f>
              <c:numCache>
                <c:formatCode>0.0000</c:formatCode>
                <c:ptCount val="10"/>
                <c:pt idx="0">
                  <c:v>0.99990944199999998</c:v>
                </c:pt>
                <c:pt idx="1">
                  <c:v>0.99987826099999999</c:v>
                </c:pt>
                <c:pt idx="2">
                  <c:v>0.99987716000000004</c:v>
                </c:pt>
                <c:pt idx="3">
                  <c:v>0.99973780300000004</c:v>
                </c:pt>
                <c:pt idx="4">
                  <c:v>0.99968933000000004</c:v>
                </c:pt>
                <c:pt idx="5">
                  <c:v>0.99963840199999998</c:v>
                </c:pt>
                <c:pt idx="6">
                  <c:v>0.99954314300000002</c:v>
                </c:pt>
                <c:pt idx="7">
                  <c:v>0.99953937500000001</c:v>
                </c:pt>
                <c:pt idx="8">
                  <c:v>0.99944313100000004</c:v>
                </c:pt>
                <c:pt idx="9">
                  <c:v>0.99940585199999998</c:v>
                </c:pt>
              </c:numCache>
            </c:numRef>
          </c:val>
          <c:extLst xmlns:c16r2="http://schemas.microsoft.com/office/drawing/2015/06/chart">
            <c:ext xmlns:c16="http://schemas.microsoft.com/office/drawing/2014/chart" uri="{C3380CC4-5D6E-409C-BE32-E72D297353CC}">
              <c16:uniqueId val="{00000007-6202-3D47-9F74-1FFC2A06F365}"/>
            </c:ext>
          </c:extLst>
        </c:ser>
        <c:dLbls>
          <c:dLblPos val="outEnd"/>
          <c:showLegendKey val="0"/>
          <c:showVal val="1"/>
          <c:showCatName val="0"/>
          <c:showSerName val="0"/>
          <c:showPercent val="0"/>
          <c:showBubbleSize val="0"/>
        </c:dLbls>
        <c:gapWidth val="164"/>
        <c:overlap val="-22"/>
        <c:axId val="1057441536"/>
        <c:axId val="1057437728"/>
      </c:barChart>
      <c:catAx>
        <c:axId val="1057441536"/>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057437728"/>
        <c:crosses val="autoZero"/>
        <c:auto val="1"/>
        <c:lblAlgn val="ctr"/>
        <c:lblOffset val="100"/>
        <c:noMultiLvlLbl val="0"/>
      </c:catAx>
      <c:valAx>
        <c:axId val="1057437728"/>
        <c:scaling>
          <c:orientation val="minMax"/>
          <c:min val="0.28000000000000003"/>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057441536"/>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320" b="1" i="0" u="none" strike="noStrike" kern="1200" cap="all" spc="150" baseline="0">
                <a:solidFill>
                  <a:schemeClr val="tx1">
                    <a:lumMod val="50000"/>
                    <a:lumOff val="50000"/>
                  </a:schemeClr>
                </a:solidFill>
                <a:latin typeface="+mn-lt"/>
                <a:ea typeface="+mn-ea"/>
                <a:cs typeface="+mn-cs"/>
              </a:defRPr>
            </a:pPr>
            <a:r>
              <a:rPr lang="en-US" dirty="0"/>
              <a:t>Sudden</a:t>
            </a:r>
            <a:r>
              <a:rPr lang="en-US" baseline="0" dirty="0"/>
              <a:t> cardiac death </a:t>
            </a:r>
            <a:r>
              <a:rPr lang="en-US" baseline="0" dirty="0" err="1"/>
              <a:t>holter</a:t>
            </a:r>
            <a:endParaRPr lang="en-IN" dirty="0"/>
          </a:p>
        </c:rich>
      </c:tx>
      <c:overlay val="0"/>
      <c:spPr>
        <a:noFill/>
        <a:ln>
          <a:noFill/>
        </a:ln>
        <a:effectLst/>
      </c:spPr>
      <c:txPr>
        <a:bodyPr rot="0" spcFirstLastPara="1" vertOverflow="ellipsis" vert="horz" wrap="square" anchor="ctr" anchorCtr="1"/>
        <a:lstStyle/>
        <a:p>
          <a:pPr>
            <a:defRPr sz="1320" b="1" i="0" u="none" strike="noStrike" kern="1200" cap="all" spc="150" baseline="0">
              <a:solidFill>
                <a:schemeClr val="tx1">
                  <a:lumMod val="50000"/>
                  <a:lumOff val="50000"/>
                </a:schemeClr>
              </a:solidFill>
              <a:latin typeface="+mn-lt"/>
              <a:ea typeface="+mn-ea"/>
              <a:cs typeface="+mn-cs"/>
            </a:defRPr>
          </a:pPr>
          <a:endParaRPr lang="en-US"/>
        </a:p>
      </c:txPr>
    </c:title>
    <c:autoTitleDeleted val="0"/>
    <c:plotArea>
      <c:layout>
        <c:manualLayout>
          <c:layoutTarget val="inner"/>
          <c:xMode val="edge"/>
          <c:yMode val="edge"/>
          <c:x val="5.7522883858267718E-2"/>
          <c:y val="4.6529163021289011E-2"/>
          <c:w val="0.931018782808399"/>
          <c:h val="0.84095815106445027"/>
        </c:manualLayout>
      </c:layout>
      <c:barChart>
        <c:barDir val="col"/>
        <c:grouping val="clustered"/>
        <c:varyColors val="0"/>
        <c:ser>
          <c:idx val="0"/>
          <c:order val="0"/>
          <c:tx>
            <c:strRef>
              <c:f>Sheet4!$C$1</c:f>
              <c:strCache>
                <c:ptCount val="1"/>
                <c:pt idx="0">
                  <c:v>Accuracy</c:v>
                </c:pt>
              </c:strCache>
            </c:strRef>
          </c:tx>
          <c:spPr>
            <a:pattFill prst="narHorz">
              <a:fgClr>
                <a:schemeClr val="accent1"/>
              </a:fgClr>
              <a:bgClr>
                <a:schemeClr val="accent1">
                  <a:lumMod val="20000"/>
                  <a:lumOff val="80000"/>
                </a:schemeClr>
              </a:bgClr>
            </a:pattFill>
            <a:ln>
              <a:noFill/>
            </a:ln>
            <a:effectLst>
              <a:innerShdw blurRad="114300">
                <a:schemeClr val="accent1"/>
              </a:innerShdw>
            </a:effectLst>
          </c:spPr>
          <c:invertIfNegative val="0"/>
          <c:dLbls>
            <c:spPr>
              <a:noFill/>
              <a:ln>
                <a:noFill/>
              </a:ln>
              <a:effectLst/>
            </c:spPr>
            <c:txPr>
              <a:bodyPr rot="-5400000" spcFirstLastPara="1" vertOverflow="ellipsis" wrap="square" anchor="ctr" anchorCtr="1"/>
              <a:lstStyle/>
              <a:p>
                <a:pPr>
                  <a:defRPr sz="1100" b="0" i="0" u="none" strike="noStrike" kern="1200" baseline="0">
                    <a:solidFill>
                      <a:schemeClr val="accent1">
                        <a:lumMod val="7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multiLvlStrRef>
              <c:f>Sheet4!$A$2:$B$11</c:f>
              <c:multiLvlStrCache>
                <c:ptCount val="10"/>
                <c:lvl>
                  <c:pt idx="0">
                    <c:v>RFE</c:v>
                  </c:pt>
                  <c:pt idx="1">
                    <c:v>Random Forest</c:v>
                  </c:pt>
                  <c:pt idx="2">
                    <c:v>RFE</c:v>
                  </c:pt>
                  <c:pt idx="3">
                    <c:v>Mutual Information</c:v>
                  </c:pt>
                  <c:pt idx="4">
                    <c:v>Random Forest</c:v>
                  </c:pt>
                  <c:pt idx="5">
                    <c:v>Random Forest</c:v>
                  </c:pt>
                  <c:pt idx="6">
                    <c:v>RFE</c:v>
                  </c:pt>
                  <c:pt idx="7">
                    <c:v>ANOVA F-statistic</c:v>
                  </c:pt>
                  <c:pt idx="8">
                    <c:v>Random Forest</c:v>
                  </c:pt>
                  <c:pt idx="9">
                    <c:v>RFE</c:v>
                  </c:pt>
                </c:lvl>
                <c:lvl>
                  <c:pt idx="0">
                    <c:v>XGBoost Classifier</c:v>
                  </c:pt>
                  <c:pt idx="1">
                    <c:v>XGBoost Classifier</c:v>
                  </c:pt>
                  <c:pt idx="2">
                    <c:v>Extra Trees Classifier</c:v>
                  </c:pt>
                  <c:pt idx="3">
                    <c:v>XGBoost Classifier</c:v>
                  </c:pt>
                  <c:pt idx="4">
                    <c:v>Extra Trees Classifier</c:v>
                  </c:pt>
                  <c:pt idx="5">
                    <c:v>MLP Classifier</c:v>
                  </c:pt>
                  <c:pt idx="6">
                    <c:v>MLP Classifier</c:v>
                  </c:pt>
                  <c:pt idx="7">
                    <c:v>XGBoost Classifier</c:v>
                  </c:pt>
                  <c:pt idx="8">
                    <c:v>Random Forest Classifier</c:v>
                  </c:pt>
                  <c:pt idx="9">
                    <c:v>Random Forest Classifier</c:v>
                  </c:pt>
                </c:lvl>
              </c:multiLvlStrCache>
            </c:multiLvlStrRef>
          </c:cat>
          <c:val>
            <c:numRef>
              <c:f>Sheet4!$C$2:$C$11</c:f>
              <c:numCache>
                <c:formatCode>0.00%</c:formatCode>
                <c:ptCount val="10"/>
                <c:pt idx="0">
                  <c:v>0.99314338000000002</c:v>
                </c:pt>
                <c:pt idx="1">
                  <c:v>0.99309649700000002</c:v>
                </c:pt>
                <c:pt idx="2">
                  <c:v>0.99297928899999999</c:v>
                </c:pt>
                <c:pt idx="3">
                  <c:v>0.99035384800000004</c:v>
                </c:pt>
                <c:pt idx="4">
                  <c:v>0.99273315399999995</c:v>
                </c:pt>
                <c:pt idx="5">
                  <c:v>0.99227604599999997</c:v>
                </c:pt>
                <c:pt idx="6">
                  <c:v>0.99206507300000002</c:v>
                </c:pt>
                <c:pt idx="7">
                  <c:v>0.99040073100000003</c:v>
                </c:pt>
                <c:pt idx="8">
                  <c:v>0.99206507300000002</c:v>
                </c:pt>
                <c:pt idx="9">
                  <c:v>0.99249874000000005</c:v>
                </c:pt>
              </c:numCache>
            </c:numRef>
          </c:val>
          <c:extLst xmlns:c16r2="http://schemas.microsoft.com/office/drawing/2015/06/chart">
            <c:ext xmlns:c16="http://schemas.microsoft.com/office/drawing/2014/chart" uri="{C3380CC4-5D6E-409C-BE32-E72D297353CC}">
              <c16:uniqueId val="{00000000-96F6-0648-AD14-4C950BE64413}"/>
            </c:ext>
          </c:extLst>
        </c:ser>
        <c:ser>
          <c:idx val="1"/>
          <c:order val="1"/>
          <c:tx>
            <c:strRef>
              <c:f>Sheet4!$D$1</c:f>
              <c:strCache>
                <c:ptCount val="1"/>
                <c:pt idx="0">
                  <c:v>Precision</c:v>
                </c:pt>
              </c:strCache>
            </c:strRef>
          </c:tx>
          <c:spPr>
            <a:pattFill prst="narHorz">
              <a:fgClr>
                <a:schemeClr val="accent2"/>
              </a:fgClr>
              <a:bgClr>
                <a:schemeClr val="accent2">
                  <a:lumMod val="20000"/>
                  <a:lumOff val="80000"/>
                </a:schemeClr>
              </a:bgClr>
            </a:pattFill>
            <a:ln>
              <a:noFill/>
            </a:ln>
            <a:effectLst>
              <a:innerShdw blurRad="114300">
                <a:schemeClr val="accent2"/>
              </a:innerShdw>
            </a:effectLst>
          </c:spPr>
          <c:invertIfNegative val="0"/>
          <c:dLbls>
            <c:spPr>
              <a:noFill/>
              <a:ln>
                <a:noFill/>
              </a:ln>
              <a:effectLst/>
            </c:spPr>
            <c:txPr>
              <a:bodyPr rot="-5400000" spcFirstLastPara="1" vertOverflow="ellipsis" wrap="square" anchor="ctr" anchorCtr="1"/>
              <a:lstStyle/>
              <a:p>
                <a:pPr>
                  <a:defRPr sz="1100" b="0" i="0" u="none" strike="noStrike" kern="1200" baseline="0">
                    <a:solidFill>
                      <a:srgbClr val="00CCFF"/>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multiLvlStrRef>
              <c:f>Sheet4!$A$2:$B$11</c:f>
              <c:multiLvlStrCache>
                <c:ptCount val="10"/>
                <c:lvl>
                  <c:pt idx="0">
                    <c:v>RFE</c:v>
                  </c:pt>
                  <c:pt idx="1">
                    <c:v>Random Forest</c:v>
                  </c:pt>
                  <c:pt idx="2">
                    <c:v>RFE</c:v>
                  </c:pt>
                  <c:pt idx="3">
                    <c:v>Mutual Information</c:v>
                  </c:pt>
                  <c:pt idx="4">
                    <c:v>Random Forest</c:v>
                  </c:pt>
                  <c:pt idx="5">
                    <c:v>Random Forest</c:v>
                  </c:pt>
                  <c:pt idx="6">
                    <c:v>RFE</c:v>
                  </c:pt>
                  <c:pt idx="7">
                    <c:v>ANOVA F-statistic</c:v>
                  </c:pt>
                  <c:pt idx="8">
                    <c:v>Random Forest</c:v>
                  </c:pt>
                  <c:pt idx="9">
                    <c:v>RFE</c:v>
                  </c:pt>
                </c:lvl>
                <c:lvl>
                  <c:pt idx="0">
                    <c:v>XGBoost Classifier</c:v>
                  </c:pt>
                  <c:pt idx="1">
                    <c:v>XGBoost Classifier</c:v>
                  </c:pt>
                  <c:pt idx="2">
                    <c:v>Extra Trees Classifier</c:v>
                  </c:pt>
                  <c:pt idx="3">
                    <c:v>XGBoost Classifier</c:v>
                  </c:pt>
                  <c:pt idx="4">
                    <c:v>Extra Trees Classifier</c:v>
                  </c:pt>
                  <c:pt idx="5">
                    <c:v>MLP Classifier</c:v>
                  </c:pt>
                  <c:pt idx="6">
                    <c:v>MLP Classifier</c:v>
                  </c:pt>
                  <c:pt idx="7">
                    <c:v>XGBoost Classifier</c:v>
                  </c:pt>
                  <c:pt idx="8">
                    <c:v>Random Forest Classifier</c:v>
                  </c:pt>
                  <c:pt idx="9">
                    <c:v>Random Forest Classifier</c:v>
                  </c:pt>
                </c:lvl>
              </c:multiLvlStrCache>
            </c:multiLvlStrRef>
          </c:cat>
          <c:val>
            <c:numRef>
              <c:f>Sheet4!$D$2:$D$11</c:f>
              <c:numCache>
                <c:formatCode>0.0000</c:formatCode>
                <c:ptCount val="10"/>
                <c:pt idx="0">
                  <c:v>0.99278167699999997</c:v>
                </c:pt>
                <c:pt idx="1">
                  <c:v>0.992755889</c:v>
                </c:pt>
                <c:pt idx="2">
                  <c:v>0.99259893200000004</c:v>
                </c:pt>
                <c:pt idx="3">
                  <c:v>0.98976273199999998</c:v>
                </c:pt>
                <c:pt idx="4">
                  <c:v>0.99242371500000004</c:v>
                </c:pt>
                <c:pt idx="5">
                  <c:v>0.99235831600000002</c:v>
                </c:pt>
                <c:pt idx="6">
                  <c:v>0.99152051200000002</c:v>
                </c:pt>
                <c:pt idx="7">
                  <c:v>0.99002671799999997</c:v>
                </c:pt>
                <c:pt idx="8">
                  <c:v>0.99162510500000001</c:v>
                </c:pt>
                <c:pt idx="9">
                  <c:v>0.99206276999999998</c:v>
                </c:pt>
              </c:numCache>
            </c:numRef>
          </c:val>
          <c:extLst xmlns:c16r2="http://schemas.microsoft.com/office/drawing/2015/06/chart">
            <c:ext xmlns:c16="http://schemas.microsoft.com/office/drawing/2014/chart" uri="{C3380CC4-5D6E-409C-BE32-E72D297353CC}">
              <c16:uniqueId val="{00000001-96F6-0648-AD14-4C950BE64413}"/>
            </c:ext>
          </c:extLst>
        </c:ser>
        <c:ser>
          <c:idx val="2"/>
          <c:order val="2"/>
          <c:tx>
            <c:strRef>
              <c:f>Sheet4!$E$1</c:f>
              <c:strCache>
                <c:ptCount val="1"/>
                <c:pt idx="0">
                  <c:v>TPR / Sensitivity / Recall</c:v>
                </c:pt>
              </c:strCache>
            </c:strRef>
          </c:tx>
          <c:spPr>
            <a:pattFill prst="narHorz">
              <a:fgClr>
                <a:schemeClr val="accent3"/>
              </a:fgClr>
              <a:bgClr>
                <a:schemeClr val="accent3">
                  <a:lumMod val="20000"/>
                  <a:lumOff val="80000"/>
                </a:schemeClr>
              </a:bgClr>
            </a:pattFill>
            <a:ln>
              <a:noFill/>
            </a:ln>
            <a:effectLst>
              <a:innerShdw blurRad="114300">
                <a:schemeClr val="accent3"/>
              </a:innerShdw>
            </a:effectLst>
          </c:spPr>
          <c:invertIfNegative val="0"/>
          <c:dLbls>
            <c:spPr>
              <a:noFill/>
              <a:ln>
                <a:noFill/>
              </a:ln>
              <a:effectLst/>
            </c:spPr>
            <c:txPr>
              <a:bodyPr rot="-5400000" spcFirstLastPara="1" vertOverflow="ellipsis" wrap="square" anchor="ctr" anchorCtr="1"/>
              <a:lstStyle/>
              <a:p>
                <a:pPr>
                  <a:defRPr sz="1100" b="0" i="0" u="none" strike="noStrike" kern="1200" baseline="0">
                    <a:solidFill>
                      <a:srgbClr val="92D050"/>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multiLvlStrRef>
              <c:f>Sheet4!$A$2:$B$11</c:f>
              <c:multiLvlStrCache>
                <c:ptCount val="10"/>
                <c:lvl>
                  <c:pt idx="0">
                    <c:v>RFE</c:v>
                  </c:pt>
                  <c:pt idx="1">
                    <c:v>Random Forest</c:v>
                  </c:pt>
                  <c:pt idx="2">
                    <c:v>RFE</c:v>
                  </c:pt>
                  <c:pt idx="3">
                    <c:v>Mutual Information</c:v>
                  </c:pt>
                  <c:pt idx="4">
                    <c:v>Random Forest</c:v>
                  </c:pt>
                  <c:pt idx="5">
                    <c:v>Random Forest</c:v>
                  </c:pt>
                  <c:pt idx="6">
                    <c:v>RFE</c:v>
                  </c:pt>
                  <c:pt idx="7">
                    <c:v>ANOVA F-statistic</c:v>
                  </c:pt>
                  <c:pt idx="8">
                    <c:v>Random Forest</c:v>
                  </c:pt>
                  <c:pt idx="9">
                    <c:v>RFE</c:v>
                  </c:pt>
                </c:lvl>
                <c:lvl>
                  <c:pt idx="0">
                    <c:v>XGBoost Classifier</c:v>
                  </c:pt>
                  <c:pt idx="1">
                    <c:v>XGBoost Classifier</c:v>
                  </c:pt>
                  <c:pt idx="2">
                    <c:v>Extra Trees Classifier</c:v>
                  </c:pt>
                  <c:pt idx="3">
                    <c:v>XGBoost Classifier</c:v>
                  </c:pt>
                  <c:pt idx="4">
                    <c:v>Extra Trees Classifier</c:v>
                  </c:pt>
                  <c:pt idx="5">
                    <c:v>MLP Classifier</c:v>
                  </c:pt>
                  <c:pt idx="6">
                    <c:v>MLP Classifier</c:v>
                  </c:pt>
                  <c:pt idx="7">
                    <c:v>XGBoost Classifier</c:v>
                  </c:pt>
                  <c:pt idx="8">
                    <c:v>Random Forest Classifier</c:v>
                  </c:pt>
                  <c:pt idx="9">
                    <c:v>Random Forest Classifier</c:v>
                  </c:pt>
                </c:lvl>
              </c:multiLvlStrCache>
            </c:multiLvlStrRef>
          </c:cat>
          <c:val>
            <c:numRef>
              <c:f>Sheet4!$E$2:$E$11</c:f>
              <c:numCache>
                <c:formatCode>0.0000</c:formatCode>
                <c:ptCount val="10"/>
                <c:pt idx="0">
                  <c:v>0.99220572200000001</c:v>
                </c:pt>
                <c:pt idx="1">
                  <c:v>0.99280347899999999</c:v>
                </c:pt>
                <c:pt idx="2">
                  <c:v>0.99240497400000005</c:v>
                </c:pt>
                <c:pt idx="3">
                  <c:v>0.99035384800000004</c:v>
                </c:pt>
                <c:pt idx="4">
                  <c:v>0.99272143400000001</c:v>
                </c:pt>
                <c:pt idx="5">
                  <c:v>0.99181893799999998</c:v>
                </c:pt>
                <c:pt idx="6">
                  <c:v>0.99137355100000002</c:v>
                </c:pt>
                <c:pt idx="7">
                  <c:v>0.99040073100000003</c:v>
                </c:pt>
                <c:pt idx="8">
                  <c:v>0.99213539799999995</c:v>
                </c:pt>
                <c:pt idx="9">
                  <c:v>0.99171345200000005</c:v>
                </c:pt>
              </c:numCache>
            </c:numRef>
          </c:val>
          <c:extLst xmlns:c16r2="http://schemas.microsoft.com/office/drawing/2015/06/chart">
            <c:ext xmlns:c16="http://schemas.microsoft.com/office/drawing/2014/chart" uri="{C3380CC4-5D6E-409C-BE32-E72D297353CC}">
              <c16:uniqueId val="{00000002-96F6-0648-AD14-4C950BE64413}"/>
            </c:ext>
          </c:extLst>
        </c:ser>
        <c:ser>
          <c:idx val="3"/>
          <c:order val="3"/>
          <c:tx>
            <c:strRef>
              <c:f>Sheet4!$F$1</c:f>
              <c:strCache>
                <c:ptCount val="1"/>
                <c:pt idx="0">
                  <c:v>F1 Score</c:v>
                </c:pt>
              </c:strCache>
            </c:strRef>
          </c:tx>
          <c:spPr>
            <a:pattFill prst="narHorz">
              <a:fgClr>
                <a:schemeClr val="accent4"/>
              </a:fgClr>
              <a:bgClr>
                <a:schemeClr val="accent4">
                  <a:lumMod val="20000"/>
                  <a:lumOff val="80000"/>
                </a:schemeClr>
              </a:bgClr>
            </a:pattFill>
            <a:ln>
              <a:noFill/>
            </a:ln>
            <a:effectLst>
              <a:innerShdw blurRad="114300">
                <a:schemeClr val="accent4"/>
              </a:innerShdw>
            </a:effectLst>
          </c:spPr>
          <c:invertIfNegative val="0"/>
          <c:dLbls>
            <c:spPr>
              <a:noFill/>
              <a:ln>
                <a:noFill/>
              </a:ln>
              <a:effectLst/>
            </c:spPr>
            <c:txPr>
              <a:bodyPr rot="-5400000" spcFirstLastPara="1" vertOverflow="ellipsis" wrap="square" anchor="ctr" anchorCtr="1"/>
              <a:lstStyle/>
              <a:p>
                <a:pPr>
                  <a:defRPr sz="1100" b="0" i="0" u="none" strike="noStrike" kern="1200" baseline="0">
                    <a:solidFill>
                      <a:srgbClr val="33CCCC"/>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multiLvlStrRef>
              <c:f>Sheet4!$A$2:$B$11</c:f>
              <c:multiLvlStrCache>
                <c:ptCount val="10"/>
                <c:lvl>
                  <c:pt idx="0">
                    <c:v>RFE</c:v>
                  </c:pt>
                  <c:pt idx="1">
                    <c:v>Random Forest</c:v>
                  </c:pt>
                  <c:pt idx="2">
                    <c:v>RFE</c:v>
                  </c:pt>
                  <c:pt idx="3">
                    <c:v>Mutual Information</c:v>
                  </c:pt>
                  <c:pt idx="4">
                    <c:v>Random Forest</c:v>
                  </c:pt>
                  <c:pt idx="5">
                    <c:v>Random Forest</c:v>
                  </c:pt>
                  <c:pt idx="6">
                    <c:v>RFE</c:v>
                  </c:pt>
                  <c:pt idx="7">
                    <c:v>ANOVA F-statistic</c:v>
                  </c:pt>
                  <c:pt idx="8">
                    <c:v>Random Forest</c:v>
                  </c:pt>
                  <c:pt idx="9">
                    <c:v>RFE</c:v>
                  </c:pt>
                </c:lvl>
                <c:lvl>
                  <c:pt idx="0">
                    <c:v>XGBoost Classifier</c:v>
                  </c:pt>
                  <c:pt idx="1">
                    <c:v>XGBoost Classifier</c:v>
                  </c:pt>
                  <c:pt idx="2">
                    <c:v>Extra Trees Classifier</c:v>
                  </c:pt>
                  <c:pt idx="3">
                    <c:v>XGBoost Classifier</c:v>
                  </c:pt>
                  <c:pt idx="4">
                    <c:v>Extra Trees Classifier</c:v>
                  </c:pt>
                  <c:pt idx="5">
                    <c:v>MLP Classifier</c:v>
                  </c:pt>
                  <c:pt idx="6">
                    <c:v>MLP Classifier</c:v>
                  </c:pt>
                  <c:pt idx="7">
                    <c:v>XGBoost Classifier</c:v>
                  </c:pt>
                  <c:pt idx="8">
                    <c:v>Random Forest Classifier</c:v>
                  </c:pt>
                  <c:pt idx="9">
                    <c:v>Random Forest Classifier</c:v>
                  </c:pt>
                </c:lvl>
              </c:multiLvlStrCache>
            </c:multiLvlStrRef>
          </c:cat>
          <c:val>
            <c:numRef>
              <c:f>Sheet4!$F$2:$F$11</c:f>
              <c:numCache>
                <c:formatCode>0.0000</c:formatCode>
                <c:ptCount val="10"/>
                <c:pt idx="0">
                  <c:v>0.99283688400000003</c:v>
                </c:pt>
                <c:pt idx="1">
                  <c:v>0.992822816</c:v>
                </c:pt>
                <c:pt idx="2">
                  <c:v>0.99258698099999998</c:v>
                </c:pt>
                <c:pt idx="3">
                  <c:v>0.98993582000000002</c:v>
                </c:pt>
                <c:pt idx="4">
                  <c:v>0.99233518099999996</c:v>
                </c:pt>
                <c:pt idx="5">
                  <c:v>0.99225882899999995</c:v>
                </c:pt>
                <c:pt idx="6">
                  <c:v>0.99152510299999996</c:v>
                </c:pt>
                <c:pt idx="7">
                  <c:v>0.99005130399999997</c:v>
                </c:pt>
                <c:pt idx="8">
                  <c:v>0.99160903499999997</c:v>
                </c:pt>
                <c:pt idx="9">
                  <c:v>0.992050612</c:v>
                </c:pt>
              </c:numCache>
            </c:numRef>
          </c:val>
          <c:extLst xmlns:c16r2="http://schemas.microsoft.com/office/drawing/2015/06/chart">
            <c:ext xmlns:c16="http://schemas.microsoft.com/office/drawing/2014/chart" uri="{C3380CC4-5D6E-409C-BE32-E72D297353CC}">
              <c16:uniqueId val="{00000003-96F6-0648-AD14-4C950BE64413}"/>
            </c:ext>
          </c:extLst>
        </c:ser>
        <c:ser>
          <c:idx val="4"/>
          <c:order val="4"/>
          <c:tx>
            <c:strRef>
              <c:f>Sheet4!$G$1</c:f>
              <c:strCache>
                <c:ptCount val="1"/>
                <c:pt idx="0">
                  <c:v>TNR</c:v>
                </c:pt>
              </c:strCache>
            </c:strRef>
          </c:tx>
          <c:spPr>
            <a:pattFill prst="narHorz">
              <a:fgClr>
                <a:schemeClr val="accent5"/>
              </a:fgClr>
              <a:bgClr>
                <a:schemeClr val="accent5">
                  <a:lumMod val="20000"/>
                  <a:lumOff val="80000"/>
                </a:schemeClr>
              </a:bgClr>
            </a:pattFill>
            <a:ln>
              <a:noFill/>
            </a:ln>
            <a:effectLst>
              <a:innerShdw blurRad="114300">
                <a:schemeClr val="accent5"/>
              </a:innerShdw>
            </a:effectLst>
          </c:spPr>
          <c:invertIfNegative val="0"/>
          <c:dLbls>
            <c:spPr>
              <a:noFill/>
              <a:ln>
                <a:noFill/>
              </a:ln>
              <a:effectLst/>
            </c:spPr>
            <c:txPr>
              <a:bodyPr rot="-5400000" spcFirstLastPara="1" vertOverflow="ellipsis" wrap="square" anchor="ctr" anchorCtr="1"/>
              <a:lstStyle/>
              <a:p>
                <a:pPr>
                  <a:defRPr sz="1100" b="0" i="0" u="none" strike="noStrike" kern="1200" baseline="0">
                    <a:solidFill>
                      <a:srgbClr val="ED7D31"/>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multiLvlStrRef>
              <c:f>Sheet4!$A$2:$B$11</c:f>
              <c:multiLvlStrCache>
                <c:ptCount val="10"/>
                <c:lvl>
                  <c:pt idx="0">
                    <c:v>RFE</c:v>
                  </c:pt>
                  <c:pt idx="1">
                    <c:v>Random Forest</c:v>
                  </c:pt>
                  <c:pt idx="2">
                    <c:v>RFE</c:v>
                  </c:pt>
                  <c:pt idx="3">
                    <c:v>Mutual Information</c:v>
                  </c:pt>
                  <c:pt idx="4">
                    <c:v>Random Forest</c:v>
                  </c:pt>
                  <c:pt idx="5">
                    <c:v>Random Forest</c:v>
                  </c:pt>
                  <c:pt idx="6">
                    <c:v>RFE</c:v>
                  </c:pt>
                  <c:pt idx="7">
                    <c:v>ANOVA F-statistic</c:v>
                  </c:pt>
                  <c:pt idx="8">
                    <c:v>Random Forest</c:v>
                  </c:pt>
                  <c:pt idx="9">
                    <c:v>RFE</c:v>
                  </c:pt>
                </c:lvl>
                <c:lvl>
                  <c:pt idx="0">
                    <c:v>XGBoost Classifier</c:v>
                  </c:pt>
                  <c:pt idx="1">
                    <c:v>XGBoost Classifier</c:v>
                  </c:pt>
                  <c:pt idx="2">
                    <c:v>Extra Trees Classifier</c:v>
                  </c:pt>
                  <c:pt idx="3">
                    <c:v>XGBoost Classifier</c:v>
                  </c:pt>
                  <c:pt idx="4">
                    <c:v>Extra Trees Classifier</c:v>
                  </c:pt>
                  <c:pt idx="5">
                    <c:v>MLP Classifier</c:v>
                  </c:pt>
                  <c:pt idx="6">
                    <c:v>MLP Classifier</c:v>
                  </c:pt>
                  <c:pt idx="7">
                    <c:v>XGBoost Classifier</c:v>
                  </c:pt>
                  <c:pt idx="8">
                    <c:v>Random Forest Classifier</c:v>
                  </c:pt>
                  <c:pt idx="9">
                    <c:v>Random Forest Classifier</c:v>
                  </c:pt>
                </c:lvl>
              </c:multiLvlStrCache>
            </c:multiLvlStrRef>
          </c:cat>
          <c:val>
            <c:numRef>
              <c:f>Sheet4!$G$2:$G$11</c:f>
              <c:numCache>
                <c:formatCode>0.0000</c:formatCode>
                <c:ptCount val="10"/>
                <c:pt idx="0">
                  <c:v>0.99829999999999997</c:v>
                </c:pt>
                <c:pt idx="1">
                  <c:v>0.99829999999999997</c:v>
                </c:pt>
                <c:pt idx="2">
                  <c:v>0.99819999999999998</c:v>
                </c:pt>
                <c:pt idx="3">
                  <c:v>0.99760000000000004</c:v>
                </c:pt>
                <c:pt idx="4">
                  <c:v>0.99819999999999998</c:v>
                </c:pt>
                <c:pt idx="5">
                  <c:v>0.99809999999999999</c:v>
                </c:pt>
                <c:pt idx="6">
                  <c:v>0.998</c:v>
                </c:pt>
                <c:pt idx="7">
                  <c:v>0.99760000000000004</c:v>
                </c:pt>
                <c:pt idx="8">
                  <c:v>0.998</c:v>
                </c:pt>
                <c:pt idx="9">
                  <c:v>0.99809999999999999</c:v>
                </c:pt>
              </c:numCache>
            </c:numRef>
          </c:val>
          <c:extLst xmlns:c16r2="http://schemas.microsoft.com/office/drawing/2015/06/chart">
            <c:ext xmlns:c16="http://schemas.microsoft.com/office/drawing/2014/chart" uri="{C3380CC4-5D6E-409C-BE32-E72D297353CC}">
              <c16:uniqueId val="{00000004-96F6-0648-AD14-4C950BE64413}"/>
            </c:ext>
          </c:extLst>
        </c:ser>
        <c:ser>
          <c:idx val="5"/>
          <c:order val="5"/>
          <c:tx>
            <c:strRef>
              <c:f>Sheet4!$H$1</c:f>
              <c:strCache>
                <c:ptCount val="1"/>
                <c:pt idx="0">
                  <c:v>FPR</c:v>
                </c:pt>
              </c:strCache>
            </c:strRef>
          </c:tx>
          <c:spPr>
            <a:pattFill prst="narHorz">
              <a:fgClr>
                <a:schemeClr val="accent6"/>
              </a:fgClr>
              <a:bgClr>
                <a:schemeClr val="accent6">
                  <a:lumMod val="20000"/>
                  <a:lumOff val="80000"/>
                </a:schemeClr>
              </a:bgClr>
            </a:pattFill>
            <a:ln>
              <a:noFill/>
            </a:ln>
            <a:effectLst>
              <a:innerShdw blurRad="114300">
                <a:schemeClr val="accent6"/>
              </a:innerShdw>
            </a:effectLst>
          </c:spPr>
          <c:invertIfNegative val="0"/>
          <c:dLbls>
            <c:spPr>
              <a:noFill/>
              <a:ln>
                <a:noFill/>
              </a:ln>
              <a:effectLst/>
            </c:spPr>
            <c:txPr>
              <a:bodyPr rot="-5400000" spcFirstLastPara="1" vertOverflow="ellipsis" wrap="square" anchor="ctr" anchorCtr="1"/>
              <a:lstStyle/>
              <a:p>
                <a:pPr>
                  <a:defRPr sz="1100" b="0" i="0" u="none" strike="noStrike" kern="1200" baseline="0">
                    <a:solidFill>
                      <a:srgbClr val="FF0000"/>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multiLvlStrRef>
              <c:f>Sheet4!$A$2:$B$11</c:f>
              <c:multiLvlStrCache>
                <c:ptCount val="10"/>
                <c:lvl>
                  <c:pt idx="0">
                    <c:v>RFE</c:v>
                  </c:pt>
                  <c:pt idx="1">
                    <c:v>Random Forest</c:v>
                  </c:pt>
                  <c:pt idx="2">
                    <c:v>RFE</c:v>
                  </c:pt>
                  <c:pt idx="3">
                    <c:v>Mutual Information</c:v>
                  </c:pt>
                  <c:pt idx="4">
                    <c:v>Random Forest</c:v>
                  </c:pt>
                  <c:pt idx="5">
                    <c:v>Random Forest</c:v>
                  </c:pt>
                  <c:pt idx="6">
                    <c:v>RFE</c:v>
                  </c:pt>
                  <c:pt idx="7">
                    <c:v>ANOVA F-statistic</c:v>
                  </c:pt>
                  <c:pt idx="8">
                    <c:v>Random Forest</c:v>
                  </c:pt>
                  <c:pt idx="9">
                    <c:v>RFE</c:v>
                  </c:pt>
                </c:lvl>
                <c:lvl>
                  <c:pt idx="0">
                    <c:v>XGBoost Classifier</c:v>
                  </c:pt>
                  <c:pt idx="1">
                    <c:v>XGBoost Classifier</c:v>
                  </c:pt>
                  <c:pt idx="2">
                    <c:v>Extra Trees Classifier</c:v>
                  </c:pt>
                  <c:pt idx="3">
                    <c:v>XGBoost Classifier</c:v>
                  </c:pt>
                  <c:pt idx="4">
                    <c:v>Extra Trees Classifier</c:v>
                  </c:pt>
                  <c:pt idx="5">
                    <c:v>MLP Classifier</c:v>
                  </c:pt>
                  <c:pt idx="6">
                    <c:v>MLP Classifier</c:v>
                  </c:pt>
                  <c:pt idx="7">
                    <c:v>XGBoost Classifier</c:v>
                  </c:pt>
                  <c:pt idx="8">
                    <c:v>Random Forest Classifier</c:v>
                  </c:pt>
                  <c:pt idx="9">
                    <c:v>Random Forest Classifier</c:v>
                  </c:pt>
                </c:lvl>
              </c:multiLvlStrCache>
            </c:multiLvlStrRef>
          </c:cat>
          <c:val>
            <c:numRef>
              <c:f>Sheet4!$H$2:$H$11</c:f>
              <c:numCache>
                <c:formatCode>0.0000</c:formatCode>
                <c:ptCount val="10"/>
                <c:pt idx="0">
                  <c:v>0.408564706</c:v>
                </c:pt>
                <c:pt idx="1">
                  <c:v>0.41371090900000002</c:v>
                </c:pt>
                <c:pt idx="2">
                  <c:v>0.37598441500000002</c:v>
                </c:pt>
                <c:pt idx="3">
                  <c:v>0.40141101000000001</c:v>
                </c:pt>
                <c:pt idx="4">
                  <c:v>0.36619737400000002</c:v>
                </c:pt>
                <c:pt idx="5">
                  <c:v>0.45071550599999999</c:v>
                </c:pt>
                <c:pt idx="6">
                  <c:v>0.40041896100000002</c:v>
                </c:pt>
                <c:pt idx="7">
                  <c:v>0.39550826500000003</c:v>
                </c:pt>
                <c:pt idx="8">
                  <c:v>0.36481617599999999</c:v>
                </c:pt>
                <c:pt idx="9">
                  <c:v>0.37155387200000001</c:v>
                </c:pt>
              </c:numCache>
            </c:numRef>
          </c:val>
          <c:extLst xmlns:c16r2="http://schemas.microsoft.com/office/drawing/2015/06/chart">
            <c:ext xmlns:c16="http://schemas.microsoft.com/office/drawing/2014/chart" uri="{C3380CC4-5D6E-409C-BE32-E72D297353CC}">
              <c16:uniqueId val="{00000005-96F6-0648-AD14-4C950BE64413}"/>
            </c:ext>
          </c:extLst>
        </c:ser>
        <c:ser>
          <c:idx val="6"/>
          <c:order val="6"/>
          <c:tx>
            <c:strRef>
              <c:f>Sheet4!$I$1</c:f>
              <c:strCache>
                <c:ptCount val="1"/>
                <c:pt idx="0">
                  <c:v>FNR</c:v>
                </c:pt>
              </c:strCache>
            </c:strRef>
          </c:tx>
          <c:spPr>
            <a:pattFill prst="narHorz">
              <a:fgClr>
                <a:schemeClr val="accent1">
                  <a:lumMod val="60000"/>
                </a:schemeClr>
              </a:fgClr>
              <a:bgClr>
                <a:schemeClr val="accent1">
                  <a:lumMod val="60000"/>
                  <a:lumMod val="20000"/>
                  <a:lumOff val="80000"/>
                </a:schemeClr>
              </a:bgClr>
            </a:pattFill>
            <a:ln>
              <a:noFill/>
            </a:ln>
            <a:effectLst>
              <a:innerShdw blurRad="114300">
                <a:schemeClr val="accent1">
                  <a:lumMod val="60000"/>
                </a:schemeClr>
              </a:innerShdw>
            </a:effectLst>
          </c:spPr>
          <c:invertIfNegative val="0"/>
          <c:dLbls>
            <c:spPr>
              <a:noFill/>
              <a:ln>
                <a:noFill/>
              </a:ln>
              <a:effectLst/>
            </c:spPr>
            <c:txPr>
              <a:bodyPr rot="-5400000" spcFirstLastPara="1" vertOverflow="ellipsis" wrap="square" anchor="ctr" anchorCtr="1"/>
              <a:lstStyle/>
              <a:p>
                <a:pPr>
                  <a:defRPr sz="1100" b="0" i="0" u="none" strike="noStrike" kern="1200" baseline="0">
                    <a:solidFill>
                      <a:srgbClr val="002060"/>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multiLvlStrRef>
              <c:f>Sheet4!$A$2:$B$11</c:f>
              <c:multiLvlStrCache>
                <c:ptCount val="10"/>
                <c:lvl>
                  <c:pt idx="0">
                    <c:v>RFE</c:v>
                  </c:pt>
                  <c:pt idx="1">
                    <c:v>Random Forest</c:v>
                  </c:pt>
                  <c:pt idx="2">
                    <c:v>RFE</c:v>
                  </c:pt>
                  <c:pt idx="3">
                    <c:v>Mutual Information</c:v>
                  </c:pt>
                  <c:pt idx="4">
                    <c:v>Random Forest</c:v>
                  </c:pt>
                  <c:pt idx="5">
                    <c:v>Random Forest</c:v>
                  </c:pt>
                  <c:pt idx="6">
                    <c:v>RFE</c:v>
                  </c:pt>
                  <c:pt idx="7">
                    <c:v>ANOVA F-statistic</c:v>
                  </c:pt>
                  <c:pt idx="8">
                    <c:v>Random Forest</c:v>
                  </c:pt>
                  <c:pt idx="9">
                    <c:v>RFE</c:v>
                  </c:pt>
                </c:lvl>
                <c:lvl>
                  <c:pt idx="0">
                    <c:v>XGBoost Classifier</c:v>
                  </c:pt>
                  <c:pt idx="1">
                    <c:v>XGBoost Classifier</c:v>
                  </c:pt>
                  <c:pt idx="2">
                    <c:v>Extra Trees Classifier</c:v>
                  </c:pt>
                  <c:pt idx="3">
                    <c:v>XGBoost Classifier</c:v>
                  </c:pt>
                  <c:pt idx="4">
                    <c:v>Extra Trees Classifier</c:v>
                  </c:pt>
                  <c:pt idx="5">
                    <c:v>MLP Classifier</c:v>
                  </c:pt>
                  <c:pt idx="6">
                    <c:v>MLP Classifier</c:v>
                  </c:pt>
                  <c:pt idx="7">
                    <c:v>XGBoost Classifier</c:v>
                  </c:pt>
                  <c:pt idx="8">
                    <c:v>Random Forest Classifier</c:v>
                  </c:pt>
                  <c:pt idx="9">
                    <c:v>Random Forest Classifier</c:v>
                  </c:pt>
                </c:lvl>
              </c:multiLvlStrCache>
            </c:multiLvlStrRef>
          </c:cat>
          <c:val>
            <c:numRef>
              <c:f>Sheet4!$I$2:$I$11</c:f>
              <c:numCache>
                <c:formatCode>0.0000</c:formatCode>
                <c:ptCount val="10"/>
                <c:pt idx="0">
                  <c:v>0.27021331399999998</c:v>
                </c:pt>
                <c:pt idx="1">
                  <c:v>0.26663690699999998</c:v>
                </c:pt>
                <c:pt idx="2">
                  <c:v>0.28908065100000002</c:v>
                </c:pt>
                <c:pt idx="3">
                  <c:v>0.30706569900000003</c:v>
                </c:pt>
                <c:pt idx="4">
                  <c:v>0.286255172</c:v>
                </c:pt>
                <c:pt idx="5">
                  <c:v>0.23580405600000001</c:v>
                </c:pt>
                <c:pt idx="6">
                  <c:v>0.29810749800000003</c:v>
                </c:pt>
                <c:pt idx="7">
                  <c:v>0.28294197500000001</c:v>
                </c:pt>
                <c:pt idx="8">
                  <c:v>0.30728902899999999</c:v>
                </c:pt>
                <c:pt idx="9">
                  <c:v>0.30580259199999998</c:v>
                </c:pt>
              </c:numCache>
            </c:numRef>
          </c:val>
          <c:extLst xmlns:c16r2="http://schemas.microsoft.com/office/drawing/2015/06/chart">
            <c:ext xmlns:c16="http://schemas.microsoft.com/office/drawing/2014/chart" uri="{C3380CC4-5D6E-409C-BE32-E72D297353CC}">
              <c16:uniqueId val="{00000006-96F6-0648-AD14-4C950BE64413}"/>
            </c:ext>
          </c:extLst>
        </c:ser>
        <c:ser>
          <c:idx val="7"/>
          <c:order val="7"/>
          <c:tx>
            <c:strRef>
              <c:f>Sheet4!$J$1</c:f>
              <c:strCache>
                <c:ptCount val="1"/>
                <c:pt idx="0">
                  <c:v>ROC AUC</c:v>
                </c:pt>
              </c:strCache>
            </c:strRef>
          </c:tx>
          <c:spPr>
            <a:pattFill prst="narHorz">
              <a:fgClr>
                <a:schemeClr val="accent2">
                  <a:lumMod val="60000"/>
                </a:schemeClr>
              </a:fgClr>
              <a:bgClr>
                <a:schemeClr val="accent2">
                  <a:lumMod val="60000"/>
                  <a:lumMod val="20000"/>
                  <a:lumOff val="80000"/>
                </a:schemeClr>
              </a:bgClr>
            </a:pattFill>
            <a:ln>
              <a:noFill/>
            </a:ln>
            <a:effectLst>
              <a:innerShdw blurRad="114300">
                <a:schemeClr val="accent2">
                  <a:lumMod val="60000"/>
                </a:schemeClr>
              </a:innerShdw>
            </a:effectLst>
          </c:spPr>
          <c:invertIfNegative val="0"/>
          <c:dLbls>
            <c:spPr>
              <a:noFill/>
              <a:ln>
                <a:noFill/>
              </a:ln>
              <a:effectLst/>
            </c:spPr>
            <c:txPr>
              <a:bodyPr rot="-5400000" spcFirstLastPara="1" vertOverflow="ellipsis" wrap="square" anchor="ctr" anchorCtr="1"/>
              <a:lstStyle/>
              <a:p>
                <a:pPr>
                  <a:defRPr sz="1100" b="0" i="0" u="none" strike="noStrike" kern="1200" baseline="0">
                    <a:solidFill>
                      <a:srgbClr val="33CCCC"/>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multiLvlStrRef>
              <c:f>Sheet4!$A$2:$B$11</c:f>
              <c:multiLvlStrCache>
                <c:ptCount val="10"/>
                <c:lvl>
                  <c:pt idx="0">
                    <c:v>RFE</c:v>
                  </c:pt>
                  <c:pt idx="1">
                    <c:v>Random Forest</c:v>
                  </c:pt>
                  <c:pt idx="2">
                    <c:v>RFE</c:v>
                  </c:pt>
                  <c:pt idx="3">
                    <c:v>Mutual Information</c:v>
                  </c:pt>
                  <c:pt idx="4">
                    <c:v>Random Forest</c:v>
                  </c:pt>
                  <c:pt idx="5">
                    <c:v>Random Forest</c:v>
                  </c:pt>
                  <c:pt idx="6">
                    <c:v>RFE</c:v>
                  </c:pt>
                  <c:pt idx="7">
                    <c:v>ANOVA F-statistic</c:v>
                  </c:pt>
                  <c:pt idx="8">
                    <c:v>Random Forest</c:v>
                  </c:pt>
                  <c:pt idx="9">
                    <c:v>RFE</c:v>
                  </c:pt>
                </c:lvl>
                <c:lvl>
                  <c:pt idx="0">
                    <c:v>XGBoost Classifier</c:v>
                  </c:pt>
                  <c:pt idx="1">
                    <c:v>XGBoost Classifier</c:v>
                  </c:pt>
                  <c:pt idx="2">
                    <c:v>Extra Trees Classifier</c:v>
                  </c:pt>
                  <c:pt idx="3">
                    <c:v>XGBoost Classifier</c:v>
                  </c:pt>
                  <c:pt idx="4">
                    <c:v>Extra Trees Classifier</c:v>
                  </c:pt>
                  <c:pt idx="5">
                    <c:v>MLP Classifier</c:v>
                  </c:pt>
                  <c:pt idx="6">
                    <c:v>MLP Classifier</c:v>
                  </c:pt>
                  <c:pt idx="7">
                    <c:v>XGBoost Classifier</c:v>
                  </c:pt>
                  <c:pt idx="8">
                    <c:v>Random Forest Classifier</c:v>
                  </c:pt>
                  <c:pt idx="9">
                    <c:v>Random Forest Classifier</c:v>
                  </c:pt>
                </c:lvl>
              </c:multiLvlStrCache>
            </c:multiLvlStrRef>
          </c:cat>
          <c:val>
            <c:numRef>
              <c:f>Sheet4!$J$2:$J$11</c:f>
              <c:numCache>
                <c:formatCode>0.0000</c:formatCode>
                <c:ptCount val="10"/>
                <c:pt idx="0">
                  <c:v>0.99844010000000005</c:v>
                </c:pt>
                <c:pt idx="1">
                  <c:v>0.99840803300000003</c:v>
                </c:pt>
                <c:pt idx="2">
                  <c:v>0.99700712999999996</c:v>
                </c:pt>
                <c:pt idx="3">
                  <c:v>0.99690087800000005</c:v>
                </c:pt>
                <c:pt idx="4">
                  <c:v>0.996869487</c:v>
                </c:pt>
                <c:pt idx="5">
                  <c:v>0.99686351900000003</c:v>
                </c:pt>
                <c:pt idx="6">
                  <c:v>0.99671135</c:v>
                </c:pt>
                <c:pt idx="7">
                  <c:v>0.99660597699999998</c:v>
                </c:pt>
                <c:pt idx="8">
                  <c:v>0.99637666499999999</c:v>
                </c:pt>
                <c:pt idx="9">
                  <c:v>0.99593142000000001</c:v>
                </c:pt>
              </c:numCache>
            </c:numRef>
          </c:val>
          <c:extLst xmlns:c16r2="http://schemas.microsoft.com/office/drawing/2015/06/chart">
            <c:ext xmlns:c16="http://schemas.microsoft.com/office/drawing/2014/chart" uri="{C3380CC4-5D6E-409C-BE32-E72D297353CC}">
              <c16:uniqueId val="{00000007-96F6-0648-AD14-4C950BE64413}"/>
            </c:ext>
          </c:extLst>
        </c:ser>
        <c:dLbls>
          <c:dLblPos val="outEnd"/>
          <c:showLegendKey val="0"/>
          <c:showVal val="1"/>
          <c:showCatName val="0"/>
          <c:showSerName val="0"/>
          <c:showPercent val="0"/>
          <c:showBubbleSize val="0"/>
        </c:dLbls>
        <c:gapWidth val="164"/>
        <c:overlap val="-22"/>
        <c:axId val="1262591360"/>
        <c:axId val="1262592992"/>
      </c:barChart>
      <c:catAx>
        <c:axId val="1262591360"/>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262592992"/>
        <c:crossesAt val="0.22000000000000003"/>
        <c:auto val="1"/>
        <c:lblAlgn val="ctr"/>
        <c:lblOffset val="100"/>
        <c:noMultiLvlLbl val="0"/>
      </c:catAx>
      <c:valAx>
        <c:axId val="1262592992"/>
        <c:scaling>
          <c:orientation val="minMax"/>
          <c:max val="1.1200000000000001"/>
          <c:min val="0.22000000000000003"/>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26259136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900"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900"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900"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900"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900"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diagrams/_rels/data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0B71FC-C97A-422E-9DC7-29A47782A5DB}" type="doc">
      <dgm:prSet loTypeId="urn:microsoft.com/office/officeart/2005/8/layout/process4" loCatId="list" qsTypeId="urn:microsoft.com/office/officeart/2005/8/quickstyle/simple1" qsCatId="simple" csTypeId="urn:microsoft.com/office/officeart/2005/8/colors/colorful4" csCatId="colorful" phldr="1"/>
      <dgm:spPr/>
      <dgm:t>
        <a:bodyPr/>
        <a:lstStyle/>
        <a:p>
          <a:endParaRPr lang="en-IN"/>
        </a:p>
      </dgm:t>
    </dgm:pt>
    <dgm:pt modelId="{9F5D9645-E575-4211-A693-4217A9BDA86F}">
      <dgm:prSet phldrT="[Text]" custT="1"/>
      <dgm:spPr>
        <a:solidFill>
          <a:srgbClr val="B25DFF"/>
        </a:solidFill>
      </dgm:spPr>
      <dgm:t>
        <a:bodyPr/>
        <a:lstStyle/>
        <a:p>
          <a:r>
            <a:rPr lang="en-IN" sz="2000" b="1"/>
            <a:t>0-1</a:t>
          </a:r>
        </a:p>
      </dgm:t>
    </dgm:pt>
    <dgm:pt modelId="{44A208F8-7E63-4F88-BA73-260DE3015898}" type="parTrans" cxnId="{6B5B3932-E33E-4CDE-9273-1F4613506243}">
      <dgm:prSet/>
      <dgm:spPr/>
      <dgm:t>
        <a:bodyPr/>
        <a:lstStyle/>
        <a:p>
          <a:endParaRPr lang="en-IN"/>
        </a:p>
      </dgm:t>
    </dgm:pt>
    <dgm:pt modelId="{8939C871-877A-4F80-9207-2DD5842C441B}" type="sibTrans" cxnId="{6B5B3932-E33E-4CDE-9273-1F4613506243}">
      <dgm:prSet/>
      <dgm:spPr/>
      <dgm:t>
        <a:bodyPr/>
        <a:lstStyle/>
        <a:p>
          <a:endParaRPr lang="en-IN"/>
        </a:p>
      </dgm:t>
    </dgm:pt>
    <dgm:pt modelId="{78678266-9F9F-4B95-82FD-0A8972DA00B2}">
      <dgm:prSet phldrT="[Text]" custT="1"/>
      <dgm:spPr/>
      <dgm:t>
        <a:bodyPr/>
        <a:lstStyle/>
        <a:p>
          <a:r>
            <a:rPr lang="en-IN" sz="2000"/>
            <a:t>Literature Review and Problem Identification</a:t>
          </a:r>
        </a:p>
      </dgm:t>
    </dgm:pt>
    <dgm:pt modelId="{89F0523D-FCAF-4494-90E1-9BFD4310E3FC}" type="parTrans" cxnId="{DC48A5F6-9569-4A73-97EB-3F21B5524ABA}">
      <dgm:prSet/>
      <dgm:spPr/>
      <dgm:t>
        <a:bodyPr/>
        <a:lstStyle/>
        <a:p>
          <a:endParaRPr lang="en-IN"/>
        </a:p>
      </dgm:t>
    </dgm:pt>
    <dgm:pt modelId="{938D5789-D882-417C-B218-CE312E058012}" type="sibTrans" cxnId="{DC48A5F6-9569-4A73-97EB-3F21B5524ABA}">
      <dgm:prSet/>
      <dgm:spPr/>
      <dgm:t>
        <a:bodyPr/>
        <a:lstStyle/>
        <a:p>
          <a:endParaRPr lang="en-IN"/>
        </a:p>
      </dgm:t>
    </dgm:pt>
    <dgm:pt modelId="{131A7621-E679-4F47-99C0-7B7259E1766C}">
      <dgm:prSet phldrT="[Text]" custT="1"/>
      <dgm:spPr>
        <a:solidFill>
          <a:srgbClr val="0D99F9"/>
        </a:solidFill>
      </dgm:spPr>
      <dgm:t>
        <a:bodyPr/>
        <a:lstStyle/>
        <a:p>
          <a:r>
            <a:rPr lang="en-IN" sz="2000" b="1"/>
            <a:t>1-2</a:t>
          </a:r>
        </a:p>
      </dgm:t>
    </dgm:pt>
    <dgm:pt modelId="{E098E4FA-C992-4FCC-9D3C-E31FC7C95866}" type="parTrans" cxnId="{98DBB8C8-7382-4B8E-B97A-F2D7D03B11B9}">
      <dgm:prSet/>
      <dgm:spPr/>
      <dgm:t>
        <a:bodyPr/>
        <a:lstStyle/>
        <a:p>
          <a:endParaRPr lang="en-IN"/>
        </a:p>
      </dgm:t>
    </dgm:pt>
    <dgm:pt modelId="{0329C33E-ABDF-4F8B-AA81-E7A5519EEE63}" type="sibTrans" cxnId="{98DBB8C8-7382-4B8E-B97A-F2D7D03B11B9}">
      <dgm:prSet/>
      <dgm:spPr/>
      <dgm:t>
        <a:bodyPr/>
        <a:lstStyle/>
        <a:p>
          <a:endParaRPr lang="en-IN"/>
        </a:p>
      </dgm:t>
    </dgm:pt>
    <dgm:pt modelId="{BF39F6A6-EE81-4CDE-AE3E-4482D62A53AC}">
      <dgm:prSet phldrT="[Text]" custT="1"/>
      <dgm:spPr/>
      <dgm:t>
        <a:bodyPr/>
        <a:lstStyle/>
        <a:p>
          <a:r>
            <a:rPr lang="en-IN" sz="2000"/>
            <a:t>Purchase of suitable sensors</a:t>
          </a:r>
        </a:p>
      </dgm:t>
    </dgm:pt>
    <dgm:pt modelId="{AC1F37A0-856E-4104-9FEE-D9897BDEBB1A}" type="parTrans" cxnId="{08037595-BAD3-4177-B7A1-3D8EE46C4BA5}">
      <dgm:prSet/>
      <dgm:spPr/>
      <dgm:t>
        <a:bodyPr/>
        <a:lstStyle/>
        <a:p>
          <a:endParaRPr lang="en-IN"/>
        </a:p>
      </dgm:t>
    </dgm:pt>
    <dgm:pt modelId="{7B712F56-A7E5-44C9-A1B6-9F3EB9B558F2}" type="sibTrans" cxnId="{08037595-BAD3-4177-B7A1-3D8EE46C4BA5}">
      <dgm:prSet/>
      <dgm:spPr/>
      <dgm:t>
        <a:bodyPr/>
        <a:lstStyle/>
        <a:p>
          <a:endParaRPr lang="en-IN"/>
        </a:p>
      </dgm:t>
    </dgm:pt>
    <dgm:pt modelId="{369947DA-4EB1-4F7A-8E12-5EA90760DE1A}">
      <dgm:prSet phldrT="[Text]" custT="1"/>
      <dgm:spPr/>
      <dgm:t>
        <a:bodyPr/>
        <a:lstStyle/>
        <a:p>
          <a:r>
            <a:rPr lang="en-IN" sz="2000" b="1"/>
            <a:t>1-3</a:t>
          </a:r>
        </a:p>
      </dgm:t>
    </dgm:pt>
    <dgm:pt modelId="{BD003946-C658-4B29-9CAA-C4D8E3C2A923}" type="parTrans" cxnId="{769831FC-E360-4980-BCBC-5404E6F9316F}">
      <dgm:prSet/>
      <dgm:spPr/>
      <dgm:t>
        <a:bodyPr/>
        <a:lstStyle/>
        <a:p>
          <a:endParaRPr lang="en-IN"/>
        </a:p>
      </dgm:t>
    </dgm:pt>
    <dgm:pt modelId="{567B997A-CC4A-4CF7-9563-4D08B643F989}" type="sibTrans" cxnId="{769831FC-E360-4980-BCBC-5404E6F9316F}">
      <dgm:prSet/>
      <dgm:spPr/>
      <dgm:t>
        <a:bodyPr/>
        <a:lstStyle/>
        <a:p>
          <a:endParaRPr lang="en-IN"/>
        </a:p>
      </dgm:t>
    </dgm:pt>
    <dgm:pt modelId="{5FFA99E5-0319-4FA2-9D4C-CFB85964492F}">
      <dgm:prSet phldrT="[Text]" custT="1"/>
      <dgm:spPr/>
      <dgm:t>
        <a:bodyPr/>
        <a:lstStyle/>
        <a:p>
          <a:r>
            <a:rPr lang="en-IN" sz="2000" dirty="0"/>
            <a:t>Identification and implementation of identified Hypertrophic cardiomyopathy algorithm</a:t>
          </a:r>
        </a:p>
      </dgm:t>
    </dgm:pt>
    <dgm:pt modelId="{5E5D1E93-A888-4727-BA56-DAD8CB17A375}" type="parTrans" cxnId="{DF63E8D1-02BF-4A8F-BD32-49F24F272B06}">
      <dgm:prSet/>
      <dgm:spPr/>
      <dgm:t>
        <a:bodyPr/>
        <a:lstStyle/>
        <a:p>
          <a:endParaRPr lang="en-IN"/>
        </a:p>
      </dgm:t>
    </dgm:pt>
    <dgm:pt modelId="{26283323-E2E2-4D8B-9225-DF99860F1545}" type="sibTrans" cxnId="{DF63E8D1-02BF-4A8F-BD32-49F24F272B06}">
      <dgm:prSet/>
      <dgm:spPr/>
      <dgm:t>
        <a:bodyPr/>
        <a:lstStyle/>
        <a:p>
          <a:endParaRPr lang="en-IN"/>
        </a:p>
      </dgm:t>
    </dgm:pt>
    <dgm:pt modelId="{06498BFA-A8D1-40EE-9415-E714FB40569C}">
      <dgm:prSet custT="1"/>
      <dgm:spPr>
        <a:solidFill>
          <a:srgbClr val="FF6161"/>
        </a:solidFill>
      </dgm:spPr>
      <dgm:t>
        <a:bodyPr/>
        <a:lstStyle/>
        <a:p>
          <a:r>
            <a:rPr lang="en-IN" sz="2000" b="1"/>
            <a:t>3-4</a:t>
          </a:r>
        </a:p>
      </dgm:t>
    </dgm:pt>
    <dgm:pt modelId="{A5ED084C-2722-4F02-959C-B851B105D4FE}" type="parTrans" cxnId="{3C5BE09E-2F1E-4EE7-B25B-419E541A2765}">
      <dgm:prSet/>
      <dgm:spPr/>
      <dgm:t>
        <a:bodyPr/>
        <a:lstStyle/>
        <a:p>
          <a:endParaRPr lang="en-IN"/>
        </a:p>
      </dgm:t>
    </dgm:pt>
    <dgm:pt modelId="{8DA69E38-AAD3-4005-A8D2-3571DC4A2175}" type="sibTrans" cxnId="{3C5BE09E-2F1E-4EE7-B25B-419E541A2765}">
      <dgm:prSet/>
      <dgm:spPr/>
      <dgm:t>
        <a:bodyPr/>
        <a:lstStyle/>
        <a:p>
          <a:endParaRPr lang="en-IN"/>
        </a:p>
      </dgm:t>
    </dgm:pt>
    <dgm:pt modelId="{CE708FED-6DB2-45AC-8F10-1C29CE51C4FF}">
      <dgm:prSet custT="1"/>
      <dgm:spPr/>
      <dgm:t>
        <a:bodyPr/>
        <a:lstStyle/>
        <a:p>
          <a:r>
            <a:rPr lang="en-IN" sz="2000" dirty="0"/>
            <a:t>Evaluation of the developed solution</a:t>
          </a:r>
        </a:p>
      </dgm:t>
    </dgm:pt>
    <dgm:pt modelId="{ABE8371A-F34B-4CAB-96F0-3D9FFF2F0593}" type="parTrans" cxnId="{97F65297-51E8-4093-BDF8-8DE278761326}">
      <dgm:prSet/>
      <dgm:spPr/>
      <dgm:t>
        <a:bodyPr/>
        <a:lstStyle/>
        <a:p>
          <a:endParaRPr lang="en-IN"/>
        </a:p>
      </dgm:t>
    </dgm:pt>
    <dgm:pt modelId="{98F5AC04-6407-4673-95BC-FF8AA13B82F4}" type="sibTrans" cxnId="{97F65297-51E8-4093-BDF8-8DE278761326}">
      <dgm:prSet/>
      <dgm:spPr/>
      <dgm:t>
        <a:bodyPr/>
        <a:lstStyle/>
        <a:p>
          <a:endParaRPr lang="en-IN"/>
        </a:p>
      </dgm:t>
    </dgm:pt>
    <dgm:pt modelId="{3CC6DB43-F1B6-4F55-BDF9-C6D707B22448}" type="pres">
      <dgm:prSet presAssocID="{0E0B71FC-C97A-422E-9DC7-29A47782A5DB}" presName="Name0" presStyleCnt="0">
        <dgm:presLayoutVars>
          <dgm:dir/>
          <dgm:animLvl val="lvl"/>
          <dgm:resizeHandles val="exact"/>
        </dgm:presLayoutVars>
      </dgm:prSet>
      <dgm:spPr/>
      <dgm:t>
        <a:bodyPr/>
        <a:lstStyle/>
        <a:p>
          <a:endParaRPr lang="en-IN"/>
        </a:p>
      </dgm:t>
    </dgm:pt>
    <dgm:pt modelId="{33B8E90A-D754-4994-8F02-7EFE72DB29A1}" type="pres">
      <dgm:prSet presAssocID="{06498BFA-A8D1-40EE-9415-E714FB40569C}" presName="boxAndChildren" presStyleCnt="0"/>
      <dgm:spPr/>
    </dgm:pt>
    <dgm:pt modelId="{335B9075-44D1-4620-A4EA-A2FB424459E0}" type="pres">
      <dgm:prSet presAssocID="{06498BFA-A8D1-40EE-9415-E714FB40569C}" presName="parentTextBox" presStyleLbl="node1" presStyleIdx="0" presStyleCnt="4"/>
      <dgm:spPr/>
      <dgm:t>
        <a:bodyPr/>
        <a:lstStyle/>
        <a:p>
          <a:endParaRPr lang="en-IN"/>
        </a:p>
      </dgm:t>
    </dgm:pt>
    <dgm:pt modelId="{2FFF9508-426B-463F-A1E3-1F9130B7C4F8}" type="pres">
      <dgm:prSet presAssocID="{06498BFA-A8D1-40EE-9415-E714FB40569C}" presName="entireBox" presStyleLbl="node1" presStyleIdx="0" presStyleCnt="4" custLinFactNeighborY="190"/>
      <dgm:spPr/>
      <dgm:t>
        <a:bodyPr/>
        <a:lstStyle/>
        <a:p>
          <a:endParaRPr lang="en-IN"/>
        </a:p>
      </dgm:t>
    </dgm:pt>
    <dgm:pt modelId="{8B66F271-4697-4B50-9D06-62C3BAEBD28B}" type="pres">
      <dgm:prSet presAssocID="{06498BFA-A8D1-40EE-9415-E714FB40569C}" presName="descendantBox" presStyleCnt="0"/>
      <dgm:spPr/>
    </dgm:pt>
    <dgm:pt modelId="{3ED7B536-9CAE-4447-B05D-966484DE94A9}" type="pres">
      <dgm:prSet presAssocID="{CE708FED-6DB2-45AC-8F10-1C29CE51C4FF}" presName="childTextBox" presStyleLbl="fgAccFollowNode1" presStyleIdx="0" presStyleCnt="4" custLinFactNeighborX="-12753" custLinFactNeighborY="25402">
        <dgm:presLayoutVars>
          <dgm:bulletEnabled val="1"/>
        </dgm:presLayoutVars>
      </dgm:prSet>
      <dgm:spPr/>
      <dgm:t>
        <a:bodyPr/>
        <a:lstStyle/>
        <a:p>
          <a:endParaRPr lang="en-IN"/>
        </a:p>
      </dgm:t>
    </dgm:pt>
    <dgm:pt modelId="{73562752-8B95-47E7-93E2-58476F464A64}" type="pres">
      <dgm:prSet presAssocID="{567B997A-CC4A-4CF7-9563-4D08B643F989}" presName="sp" presStyleCnt="0"/>
      <dgm:spPr/>
    </dgm:pt>
    <dgm:pt modelId="{C37E0851-7626-4B85-B2F2-3C24D35CA415}" type="pres">
      <dgm:prSet presAssocID="{369947DA-4EB1-4F7A-8E12-5EA90760DE1A}" presName="arrowAndChildren" presStyleCnt="0"/>
      <dgm:spPr/>
    </dgm:pt>
    <dgm:pt modelId="{07AF4E91-4A1A-4F89-90F6-F0BA0155C282}" type="pres">
      <dgm:prSet presAssocID="{369947DA-4EB1-4F7A-8E12-5EA90760DE1A}" presName="parentTextArrow" presStyleLbl="node1" presStyleIdx="0" presStyleCnt="4"/>
      <dgm:spPr/>
      <dgm:t>
        <a:bodyPr/>
        <a:lstStyle/>
        <a:p>
          <a:endParaRPr lang="en-IN"/>
        </a:p>
      </dgm:t>
    </dgm:pt>
    <dgm:pt modelId="{1732DAF3-4AEF-43C0-BA9C-5E6B6BFBF27C}" type="pres">
      <dgm:prSet presAssocID="{369947DA-4EB1-4F7A-8E12-5EA90760DE1A}" presName="arrow" presStyleLbl="node1" presStyleIdx="1" presStyleCnt="4"/>
      <dgm:spPr/>
      <dgm:t>
        <a:bodyPr/>
        <a:lstStyle/>
        <a:p>
          <a:endParaRPr lang="en-IN"/>
        </a:p>
      </dgm:t>
    </dgm:pt>
    <dgm:pt modelId="{98401A74-3B02-45BF-8967-9462B2780BC2}" type="pres">
      <dgm:prSet presAssocID="{369947DA-4EB1-4F7A-8E12-5EA90760DE1A}" presName="descendantArrow" presStyleCnt="0"/>
      <dgm:spPr/>
    </dgm:pt>
    <dgm:pt modelId="{A734F811-7AC7-44E4-8B9C-4A53255BBAFD}" type="pres">
      <dgm:prSet presAssocID="{5FFA99E5-0319-4FA2-9D4C-CFB85964492F}" presName="childTextArrow" presStyleLbl="fgAccFollowNode1" presStyleIdx="1" presStyleCnt="4" custScaleY="114517">
        <dgm:presLayoutVars>
          <dgm:bulletEnabled val="1"/>
        </dgm:presLayoutVars>
      </dgm:prSet>
      <dgm:spPr/>
      <dgm:t>
        <a:bodyPr/>
        <a:lstStyle/>
        <a:p>
          <a:endParaRPr lang="en-IN"/>
        </a:p>
      </dgm:t>
    </dgm:pt>
    <dgm:pt modelId="{45534A0D-98E0-4E00-9042-EC10BBFF823B}" type="pres">
      <dgm:prSet presAssocID="{0329C33E-ABDF-4F8B-AA81-E7A5519EEE63}" presName="sp" presStyleCnt="0"/>
      <dgm:spPr/>
    </dgm:pt>
    <dgm:pt modelId="{AEF239A5-9F5C-4E47-8944-422119294B20}" type="pres">
      <dgm:prSet presAssocID="{131A7621-E679-4F47-99C0-7B7259E1766C}" presName="arrowAndChildren" presStyleCnt="0"/>
      <dgm:spPr/>
    </dgm:pt>
    <dgm:pt modelId="{841826F2-9303-420C-BBF0-63E7807851C6}" type="pres">
      <dgm:prSet presAssocID="{131A7621-E679-4F47-99C0-7B7259E1766C}" presName="parentTextArrow" presStyleLbl="node1" presStyleIdx="1" presStyleCnt="4"/>
      <dgm:spPr/>
      <dgm:t>
        <a:bodyPr/>
        <a:lstStyle/>
        <a:p>
          <a:endParaRPr lang="en-IN"/>
        </a:p>
      </dgm:t>
    </dgm:pt>
    <dgm:pt modelId="{8A60642A-CB69-47B5-AD29-56DAFB403B45}" type="pres">
      <dgm:prSet presAssocID="{131A7621-E679-4F47-99C0-7B7259E1766C}" presName="arrow" presStyleLbl="node1" presStyleIdx="2" presStyleCnt="4"/>
      <dgm:spPr/>
      <dgm:t>
        <a:bodyPr/>
        <a:lstStyle/>
        <a:p>
          <a:endParaRPr lang="en-IN"/>
        </a:p>
      </dgm:t>
    </dgm:pt>
    <dgm:pt modelId="{19589813-67AE-482B-B623-0B6B64E9D3CD}" type="pres">
      <dgm:prSet presAssocID="{131A7621-E679-4F47-99C0-7B7259E1766C}" presName="descendantArrow" presStyleCnt="0"/>
      <dgm:spPr/>
    </dgm:pt>
    <dgm:pt modelId="{C6833CF3-46BA-4787-BBE5-6098675E9C9D}" type="pres">
      <dgm:prSet presAssocID="{BF39F6A6-EE81-4CDE-AE3E-4482D62A53AC}" presName="childTextArrow" presStyleLbl="fgAccFollowNode1" presStyleIdx="2" presStyleCnt="4">
        <dgm:presLayoutVars>
          <dgm:bulletEnabled val="1"/>
        </dgm:presLayoutVars>
      </dgm:prSet>
      <dgm:spPr/>
      <dgm:t>
        <a:bodyPr/>
        <a:lstStyle/>
        <a:p>
          <a:endParaRPr lang="en-IN"/>
        </a:p>
      </dgm:t>
    </dgm:pt>
    <dgm:pt modelId="{6B80D26A-C09F-46DA-B4D3-324D0D771E4F}" type="pres">
      <dgm:prSet presAssocID="{8939C871-877A-4F80-9207-2DD5842C441B}" presName="sp" presStyleCnt="0"/>
      <dgm:spPr/>
    </dgm:pt>
    <dgm:pt modelId="{6AF1C72F-869B-4312-83C0-566F2093C8C5}" type="pres">
      <dgm:prSet presAssocID="{9F5D9645-E575-4211-A693-4217A9BDA86F}" presName="arrowAndChildren" presStyleCnt="0"/>
      <dgm:spPr/>
    </dgm:pt>
    <dgm:pt modelId="{80BBD36A-BCCD-4761-88D6-0B88E936D79B}" type="pres">
      <dgm:prSet presAssocID="{9F5D9645-E575-4211-A693-4217A9BDA86F}" presName="parentTextArrow" presStyleLbl="node1" presStyleIdx="2" presStyleCnt="4"/>
      <dgm:spPr/>
      <dgm:t>
        <a:bodyPr/>
        <a:lstStyle/>
        <a:p>
          <a:endParaRPr lang="en-IN"/>
        </a:p>
      </dgm:t>
    </dgm:pt>
    <dgm:pt modelId="{E972BD90-B647-4223-8A22-A49CC212D6CA}" type="pres">
      <dgm:prSet presAssocID="{9F5D9645-E575-4211-A693-4217A9BDA86F}" presName="arrow" presStyleLbl="node1" presStyleIdx="3" presStyleCnt="4" custLinFactNeighborY="-123"/>
      <dgm:spPr/>
      <dgm:t>
        <a:bodyPr/>
        <a:lstStyle/>
        <a:p>
          <a:endParaRPr lang="en-IN"/>
        </a:p>
      </dgm:t>
    </dgm:pt>
    <dgm:pt modelId="{90928155-7840-44B3-9BF1-7D6CC23FDF7F}" type="pres">
      <dgm:prSet presAssocID="{9F5D9645-E575-4211-A693-4217A9BDA86F}" presName="descendantArrow" presStyleCnt="0"/>
      <dgm:spPr/>
    </dgm:pt>
    <dgm:pt modelId="{C603B9E5-11AF-42BA-977D-953E69777038}" type="pres">
      <dgm:prSet presAssocID="{78678266-9F9F-4B95-82FD-0A8972DA00B2}" presName="childTextArrow" presStyleLbl="fgAccFollowNode1" presStyleIdx="3" presStyleCnt="4">
        <dgm:presLayoutVars>
          <dgm:bulletEnabled val="1"/>
        </dgm:presLayoutVars>
      </dgm:prSet>
      <dgm:spPr/>
      <dgm:t>
        <a:bodyPr/>
        <a:lstStyle/>
        <a:p>
          <a:endParaRPr lang="en-IN"/>
        </a:p>
      </dgm:t>
    </dgm:pt>
  </dgm:ptLst>
  <dgm:cxnLst>
    <dgm:cxn modelId="{6B5B3932-E33E-4CDE-9273-1F4613506243}" srcId="{0E0B71FC-C97A-422E-9DC7-29A47782A5DB}" destId="{9F5D9645-E575-4211-A693-4217A9BDA86F}" srcOrd="0" destOrd="0" parTransId="{44A208F8-7E63-4F88-BA73-260DE3015898}" sibTransId="{8939C871-877A-4F80-9207-2DD5842C441B}"/>
    <dgm:cxn modelId="{FDEED37B-5121-465C-9512-23DC16FCA479}" type="presOf" srcId="{06498BFA-A8D1-40EE-9415-E714FB40569C}" destId="{335B9075-44D1-4620-A4EA-A2FB424459E0}" srcOrd="0" destOrd="0" presId="urn:microsoft.com/office/officeart/2005/8/layout/process4"/>
    <dgm:cxn modelId="{A58AD24D-D0D5-4F14-96BB-022C319FBEA8}" type="presOf" srcId="{0E0B71FC-C97A-422E-9DC7-29A47782A5DB}" destId="{3CC6DB43-F1B6-4F55-BDF9-C6D707B22448}" srcOrd="0" destOrd="0" presId="urn:microsoft.com/office/officeart/2005/8/layout/process4"/>
    <dgm:cxn modelId="{E06D2843-7754-4ED8-9440-FC26C14A06C9}" type="presOf" srcId="{369947DA-4EB1-4F7A-8E12-5EA90760DE1A}" destId="{07AF4E91-4A1A-4F89-90F6-F0BA0155C282}" srcOrd="0" destOrd="0" presId="urn:microsoft.com/office/officeart/2005/8/layout/process4"/>
    <dgm:cxn modelId="{98DBB8C8-7382-4B8E-B97A-F2D7D03B11B9}" srcId="{0E0B71FC-C97A-422E-9DC7-29A47782A5DB}" destId="{131A7621-E679-4F47-99C0-7B7259E1766C}" srcOrd="1" destOrd="0" parTransId="{E098E4FA-C992-4FCC-9D3C-E31FC7C95866}" sibTransId="{0329C33E-ABDF-4F8B-AA81-E7A5519EEE63}"/>
    <dgm:cxn modelId="{FE0E5359-AAEF-470A-B06E-BD09EC07E06F}" type="presOf" srcId="{06498BFA-A8D1-40EE-9415-E714FB40569C}" destId="{2FFF9508-426B-463F-A1E3-1F9130B7C4F8}" srcOrd="1" destOrd="0" presId="urn:microsoft.com/office/officeart/2005/8/layout/process4"/>
    <dgm:cxn modelId="{D41E9D92-9F0F-4DE4-9359-2EEDBFAFEF81}" type="presOf" srcId="{BF39F6A6-EE81-4CDE-AE3E-4482D62A53AC}" destId="{C6833CF3-46BA-4787-BBE5-6098675E9C9D}" srcOrd="0" destOrd="0" presId="urn:microsoft.com/office/officeart/2005/8/layout/process4"/>
    <dgm:cxn modelId="{97F65297-51E8-4093-BDF8-8DE278761326}" srcId="{06498BFA-A8D1-40EE-9415-E714FB40569C}" destId="{CE708FED-6DB2-45AC-8F10-1C29CE51C4FF}" srcOrd="0" destOrd="0" parTransId="{ABE8371A-F34B-4CAB-96F0-3D9FFF2F0593}" sibTransId="{98F5AC04-6407-4673-95BC-FF8AA13B82F4}"/>
    <dgm:cxn modelId="{3C5BE09E-2F1E-4EE7-B25B-419E541A2765}" srcId="{0E0B71FC-C97A-422E-9DC7-29A47782A5DB}" destId="{06498BFA-A8D1-40EE-9415-E714FB40569C}" srcOrd="3" destOrd="0" parTransId="{A5ED084C-2722-4F02-959C-B851B105D4FE}" sibTransId="{8DA69E38-AAD3-4005-A8D2-3571DC4A2175}"/>
    <dgm:cxn modelId="{6ABB1D0B-7E22-4CC1-89B7-DEAC80A9DF02}" type="presOf" srcId="{78678266-9F9F-4B95-82FD-0A8972DA00B2}" destId="{C603B9E5-11AF-42BA-977D-953E69777038}" srcOrd="0" destOrd="0" presId="urn:microsoft.com/office/officeart/2005/8/layout/process4"/>
    <dgm:cxn modelId="{BD004934-5839-4943-895A-308319CDE4C3}" type="presOf" srcId="{131A7621-E679-4F47-99C0-7B7259E1766C}" destId="{841826F2-9303-420C-BBF0-63E7807851C6}" srcOrd="0" destOrd="0" presId="urn:microsoft.com/office/officeart/2005/8/layout/process4"/>
    <dgm:cxn modelId="{4287CE29-434F-405F-8ED4-481B413CC96B}" type="presOf" srcId="{CE708FED-6DB2-45AC-8F10-1C29CE51C4FF}" destId="{3ED7B536-9CAE-4447-B05D-966484DE94A9}" srcOrd="0" destOrd="0" presId="urn:microsoft.com/office/officeart/2005/8/layout/process4"/>
    <dgm:cxn modelId="{B47DEFF3-9376-4141-AB47-93B41E45E7CC}" type="presOf" srcId="{9F5D9645-E575-4211-A693-4217A9BDA86F}" destId="{80BBD36A-BCCD-4761-88D6-0B88E936D79B}" srcOrd="0" destOrd="0" presId="urn:microsoft.com/office/officeart/2005/8/layout/process4"/>
    <dgm:cxn modelId="{D2C2620D-10CD-49FB-BBF8-66599A0CAEFD}" type="presOf" srcId="{131A7621-E679-4F47-99C0-7B7259E1766C}" destId="{8A60642A-CB69-47B5-AD29-56DAFB403B45}" srcOrd="1" destOrd="0" presId="urn:microsoft.com/office/officeart/2005/8/layout/process4"/>
    <dgm:cxn modelId="{769831FC-E360-4980-BCBC-5404E6F9316F}" srcId="{0E0B71FC-C97A-422E-9DC7-29A47782A5DB}" destId="{369947DA-4EB1-4F7A-8E12-5EA90760DE1A}" srcOrd="2" destOrd="0" parTransId="{BD003946-C658-4B29-9CAA-C4D8E3C2A923}" sibTransId="{567B997A-CC4A-4CF7-9563-4D08B643F989}"/>
    <dgm:cxn modelId="{DF63E8D1-02BF-4A8F-BD32-49F24F272B06}" srcId="{369947DA-4EB1-4F7A-8E12-5EA90760DE1A}" destId="{5FFA99E5-0319-4FA2-9D4C-CFB85964492F}" srcOrd="0" destOrd="0" parTransId="{5E5D1E93-A888-4727-BA56-DAD8CB17A375}" sibTransId="{26283323-E2E2-4D8B-9225-DF99860F1545}"/>
    <dgm:cxn modelId="{08037595-BAD3-4177-B7A1-3D8EE46C4BA5}" srcId="{131A7621-E679-4F47-99C0-7B7259E1766C}" destId="{BF39F6A6-EE81-4CDE-AE3E-4482D62A53AC}" srcOrd="0" destOrd="0" parTransId="{AC1F37A0-856E-4104-9FEE-D9897BDEBB1A}" sibTransId="{7B712F56-A7E5-44C9-A1B6-9F3EB9B558F2}"/>
    <dgm:cxn modelId="{366D1BD6-C268-4E56-8F78-240E68CC7848}" type="presOf" srcId="{9F5D9645-E575-4211-A693-4217A9BDA86F}" destId="{E972BD90-B647-4223-8A22-A49CC212D6CA}" srcOrd="1" destOrd="0" presId="urn:microsoft.com/office/officeart/2005/8/layout/process4"/>
    <dgm:cxn modelId="{DC48A5F6-9569-4A73-97EB-3F21B5524ABA}" srcId="{9F5D9645-E575-4211-A693-4217A9BDA86F}" destId="{78678266-9F9F-4B95-82FD-0A8972DA00B2}" srcOrd="0" destOrd="0" parTransId="{89F0523D-FCAF-4494-90E1-9BFD4310E3FC}" sibTransId="{938D5789-D882-417C-B218-CE312E058012}"/>
    <dgm:cxn modelId="{2DDA34E8-3DA1-44C5-8A4C-7FDC072E27BF}" type="presOf" srcId="{369947DA-4EB1-4F7A-8E12-5EA90760DE1A}" destId="{1732DAF3-4AEF-43C0-BA9C-5E6B6BFBF27C}" srcOrd="1" destOrd="0" presId="urn:microsoft.com/office/officeart/2005/8/layout/process4"/>
    <dgm:cxn modelId="{48702922-4698-4A50-BF90-D2E1DD8D8AF0}" type="presOf" srcId="{5FFA99E5-0319-4FA2-9D4C-CFB85964492F}" destId="{A734F811-7AC7-44E4-8B9C-4A53255BBAFD}" srcOrd="0" destOrd="0" presId="urn:microsoft.com/office/officeart/2005/8/layout/process4"/>
    <dgm:cxn modelId="{3A40563B-C558-4BF8-AD46-A05F008FF65B}" type="presParOf" srcId="{3CC6DB43-F1B6-4F55-BDF9-C6D707B22448}" destId="{33B8E90A-D754-4994-8F02-7EFE72DB29A1}" srcOrd="0" destOrd="0" presId="urn:microsoft.com/office/officeart/2005/8/layout/process4"/>
    <dgm:cxn modelId="{E50ED824-F1F1-4344-8492-46C40FB20C66}" type="presParOf" srcId="{33B8E90A-D754-4994-8F02-7EFE72DB29A1}" destId="{335B9075-44D1-4620-A4EA-A2FB424459E0}" srcOrd="0" destOrd="0" presId="urn:microsoft.com/office/officeart/2005/8/layout/process4"/>
    <dgm:cxn modelId="{EF3F5816-0617-4E17-96E9-08E1911ECB92}" type="presParOf" srcId="{33B8E90A-D754-4994-8F02-7EFE72DB29A1}" destId="{2FFF9508-426B-463F-A1E3-1F9130B7C4F8}" srcOrd="1" destOrd="0" presId="urn:microsoft.com/office/officeart/2005/8/layout/process4"/>
    <dgm:cxn modelId="{EACCE33C-B06A-4801-8F92-87C77A78075C}" type="presParOf" srcId="{33B8E90A-D754-4994-8F02-7EFE72DB29A1}" destId="{8B66F271-4697-4B50-9D06-62C3BAEBD28B}" srcOrd="2" destOrd="0" presId="urn:microsoft.com/office/officeart/2005/8/layout/process4"/>
    <dgm:cxn modelId="{7639057D-95F3-4F6A-A20E-2CD3E4F41EFC}" type="presParOf" srcId="{8B66F271-4697-4B50-9D06-62C3BAEBD28B}" destId="{3ED7B536-9CAE-4447-B05D-966484DE94A9}" srcOrd="0" destOrd="0" presId="urn:microsoft.com/office/officeart/2005/8/layout/process4"/>
    <dgm:cxn modelId="{E15F4B26-ED1E-407C-B631-C96AED213BE5}" type="presParOf" srcId="{3CC6DB43-F1B6-4F55-BDF9-C6D707B22448}" destId="{73562752-8B95-47E7-93E2-58476F464A64}" srcOrd="1" destOrd="0" presId="urn:microsoft.com/office/officeart/2005/8/layout/process4"/>
    <dgm:cxn modelId="{555F83C7-2D7F-4A2F-A6A5-14DBF7D1B0BD}" type="presParOf" srcId="{3CC6DB43-F1B6-4F55-BDF9-C6D707B22448}" destId="{C37E0851-7626-4B85-B2F2-3C24D35CA415}" srcOrd="2" destOrd="0" presId="urn:microsoft.com/office/officeart/2005/8/layout/process4"/>
    <dgm:cxn modelId="{76F283EC-84AB-494F-9C31-64D444BF23E6}" type="presParOf" srcId="{C37E0851-7626-4B85-B2F2-3C24D35CA415}" destId="{07AF4E91-4A1A-4F89-90F6-F0BA0155C282}" srcOrd="0" destOrd="0" presId="urn:microsoft.com/office/officeart/2005/8/layout/process4"/>
    <dgm:cxn modelId="{2BC7FF0C-A069-4E4C-A5F9-90AC70104B7B}" type="presParOf" srcId="{C37E0851-7626-4B85-B2F2-3C24D35CA415}" destId="{1732DAF3-4AEF-43C0-BA9C-5E6B6BFBF27C}" srcOrd="1" destOrd="0" presId="urn:microsoft.com/office/officeart/2005/8/layout/process4"/>
    <dgm:cxn modelId="{49A8EC4F-A4E8-4CCA-AA14-41E167CB6F30}" type="presParOf" srcId="{C37E0851-7626-4B85-B2F2-3C24D35CA415}" destId="{98401A74-3B02-45BF-8967-9462B2780BC2}" srcOrd="2" destOrd="0" presId="urn:microsoft.com/office/officeart/2005/8/layout/process4"/>
    <dgm:cxn modelId="{C529EE51-64CC-4571-86A8-18C4A461A547}" type="presParOf" srcId="{98401A74-3B02-45BF-8967-9462B2780BC2}" destId="{A734F811-7AC7-44E4-8B9C-4A53255BBAFD}" srcOrd="0" destOrd="0" presId="urn:microsoft.com/office/officeart/2005/8/layout/process4"/>
    <dgm:cxn modelId="{A630FBC1-93B1-42EF-A438-D0357C797D1F}" type="presParOf" srcId="{3CC6DB43-F1B6-4F55-BDF9-C6D707B22448}" destId="{45534A0D-98E0-4E00-9042-EC10BBFF823B}" srcOrd="3" destOrd="0" presId="urn:microsoft.com/office/officeart/2005/8/layout/process4"/>
    <dgm:cxn modelId="{4CDBA57B-2125-4395-97D7-A335562C7415}" type="presParOf" srcId="{3CC6DB43-F1B6-4F55-BDF9-C6D707B22448}" destId="{AEF239A5-9F5C-4E47-8944-422119294B20}" srcOrd="4" destOrd="0" presId="urn:microsoft.com/office/officeart/2005/8/layout/process4"/>
    <dgm:cxn modelId="{1748B611-C91C-474E-8C56-8AD1E82935CB}" type="presParOf" srcId="{AEF239A5-9F5C-4E47-8944-422119294B20}" destId="{841826F2-9303-420C-BBF0-63E7807851C6}" srcOrd="0" destOrd="0" presId="urn:microsoft.com/office/officeart/2005/8/layout/process4"/>
    <dgm:cxn modelId="{C3F54918-3D11-49B4-87CE-D823BD803393}" type="presParOf" srcId="{AEF239A5-9F5C-4E47-8944-422119294B20}" destId="{8A60642A-CB69-47B5-AD29-56DAFB403B45}" srcOrd="1" destOrd="0" presId="urn:microsoft.com/office/officeart/2005/8/layout/process4"/>
    <dgm:cxn modelId="{79030967-D320-4C03-9C14-61E33AD70568}" type="presParOf" srcId="{AEF239A5-9F5C-4E47-8944-422119294B20}" destId="{19589813-67AE-482B-B623-0B6B64E9D3CD}" srcOrd="2" destOrd="0" presId="urn:microsoft.com/office/officeart/2005/8/layout/process4"/>
    <dgm:cxn modelId="{20CC8C20-EECC-4B8F-9E79-00CF1AE4BA07}" type="presParOf" srcId="{19589813-67AE-482B-B623-0B6B64E9D3CD}" destId="{C6833CF3-46BA-4787-BBE5-6098675E9C9D}" srcOrd="0" destOrd="0" presId="urn:microsoft.com/office/officeart/2005/8/layout/process4"/>
    <dgm:cxn modelId="{0EFB2ADD-FE1C-47AE-9EF3-BF5FA0DEA97E}" type="presParOf" srcId="{3CC6DB43-F1B6-4F55-BDF9-C6D707B22448}" destId="{6B80D26A-C09F-46DA-B4D3-324D0D771E4F}" srcOrd="5" destOrd="0" presId="urn:microsoft.com/office/officeart/2005/8/layout/process4"/>
    <dgm:cxn modelId="{9B7D49B8-3A50-4DED-83C4-178BC58D0B87}" type="presParOf" srcId="{3CC6DB43-F1B6-4F55-BDF9-C6D707B22448}" destId="{6AF1C72F-869B-4312-83C0-566F2093C8C5}" srcOrd="6" destOrd="0" presId="urn:microsoft.com/office/officeart/2005/8/layout/process4"/>
    <dgm:cxn modelId="{BC0FB236-7B96-4B40-85AA-2B10E010E106}" type="presParOf" srcId="{6AF1C72F-869B-4312-83C0-566F2093C8C5}" destId="{80BBD36A-BCCD-4761-88D6-0B88E936D79B}" srcOrd="0" destOrd="0" presId="urn:microsoft.com/office/officeart/2005/8/layout/process4"/>
    <dgm:cxn modelId="{03E5FA2F-E0F2-4516-97FD-4E34AA5D90C5}" type="presParOf" srcId="{6AF1C72F-869B-4312-83C0-566F2093C8C5}" destId="{E972BD90-B647-4223-8A22-A49CC212D6CA}" srcOrd="1" destOrd="0" presId="urn:microsoft.com/office/officeart/2005/8/layout/process4"/>
    <dgm:cxn modelId="{9B0CE47E-03C6-4B7D-AFB2-855342E67493}" type="presParOf" srcId="{6AF1C72F-869B-4312-83C0-566F2093C8C5}" destId="{90928155-7840-44B3-9BF1-7D6CC23FDF7F}" srcOrd="2" destOrd="0" presId="urn:microsoft.com/office/officeart/2005/8/layout/process4"/>
    <dgm:cxn modelId="{96D8D873-F434-4070-9FD7-483D630CD5FD}" type="presParOf" srcId="{90928155-7840-44B3-9BF1-7D6CC23FDF7F}" destId="{C603B9E5-11AF-42BA-977D-953E69777038}"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768DC495-D600-4DAA-B1A5-E942724A0C8A}" type="doc">
      <dgm:prSet loTypeId="urn:microsoft.com/office/officeart/2005/8/layout/hProcess10" loCatId="picture" qsTypeId="urn:microsoft.com/office/officeart/2005/8/quickstyle/simple1" qsCatId="simple" csTypeId="urn:microsoft.com/office/officeart/2005/8/colors/colorful1" csCatId="colorful" phldr="1"/>
      <dgm:spPr/>
      <dgm:t>
        <a:bodyPr/>
        <a:lstStyle/>
        <a:p>
          <a:endParaRPr lang="en-IN"/>
        </a:p>
      </dgm:t>
    </dgm:pt>
    <dgm:pt modelId="{D6E21B29-B18E-4D87-9E75-9596C3E5C5E9}">
      <dgm:prSet phldrT="[Text]"/>
      <dgm:spPr>
        <a:solidFill>
          <a:srgbClr val="0000FF"/>
        </a:solidFill>
      </dgm:spPr>
      <dgm:t>
        <a:bodyPr/>
        <a:lstStyle/>
        <a:p>
          <a:r>
            <a:rPr lang="en-IN" b="1" dirty="0"/>
            <a:t>ECG signal collection by wearable device</a:t>
          </a:r>
        </a:p>
      </dgm:t>
    </dgm:pt>
    <dgm:pt modelId="{82570BEF-D6FC-478F-B28D-15192D725E1C}" type="parTrans" cxnId="{170A7314-EEB5-4563-A95F-47F2A08A48A7}">
      <dgm:prSet/>
      <dgm:spPr/>
      <dgm:t>
        <a:bodyPr/>
        <a:lstStyle/>
        <a:p>
          <a:endParaRPr lang="en-IN"/>
        </a:p>
      </dgm:t>
    </dgm:pt>
    <dgm:pt modelId="{32FFD8E5-E14B-4261-A1E4-F7A6101AA5A0}" type="sibTrans" cxnId="{170A7314-EEB5-4563-A95F-47F2A08A48A7}">
      <dgm:prSet/>
      <dgm:spPr>
        <a:solidFill>
          <a:srgbClr val="0000FF"/>
        </a:solidFill>
      </dgm:spPr>
      <dgm:t>
        <a:bodyPr/>
        <a:lstStyle/>
        <a:p>
          <a:endParaRPr lang="en-IN"/>
        </a:p>
      </dgm:t>
    </dgm:pt>
    <dgm:pt modelId="{8C762CD2-8A63-46C1-8ECE-03E0122E1ED2}">
      <dgm:prSet phldrT="[Text]" custT="1"/>
      <dgm:spPr>
        <a:solidFill>
          <a:srgbClr val="FF0066"/>
        </a:solidFill>
        <a:ln w="38100">
          <a:solidFill>
            <a:srgbClr val="FF0066"/>
          </a:solidFill>
        </a:ln>
      </dgm:spPr>
      <dgm:t>
        <a:bodyPr/>
        <a:lstStyle/>
        <a:p>
          <a:pPr algn="l"/>
          <a:r>
            <a:rPr lang="en-IN" sz="1800" b="1" dirty="0"/>
            <a:t>Pre-processing</a:t>
          </a:r>
        </a:p>
        <a:p>
          <a:pPr algn="l"/>
          <a:r>
            <a:rPr lang="en-IN" sz="1400" b="1" dirty="0"/>
            <a:t>1. High pass</a:t>
          </a:r>
        </a:p>
        <a:p>
          <a:pPr algn="l"/>
          <a:r>
            <a:rPr lang="en-IN" sz="1400" b="1" dirty="0"/>
            <a:t>2. Band reject</a:t>
          </a:r>
        </a:p>
        <a:p>
          <a:pPr algn="l"/>
          <a:r>
            <a:rPr lang="en-IN" sz="1400" b="1" dirty="0"/>
            <a:t>3. Low pass</a:t>
          </a:r>
        </a:p>
      </dgm:t>
    </dgm:pt>
    <dgm:pt modelId="{247E62BB-200A-4C05-84F6-4857AF0A57A0}" type="parTrans" cxnId="{3B9FE67E-CA3C-4F2F-A67B-D883C02C7029}">
      <dgm:prSet/>
      <dgm:spPr/>
      <dgm:t>
        <a:bodyPr/>
        <a:lstStyle/>
        <a:p>
          <a:endParaRPr lang="en-IN"/>
        </a:p>
      </dgm:t>
    </dgm:pt>
    <dgm:pt modelId="{6C2DF850-1619-4969-B533-C7EF4F370D2A}" type="sibTrans" cxnId="{3B9FE67E-CA3C-4F2F-A67B-D883C02C7029}">
      <dgm:prSet/>
      <dgm:spPr>
        <a:solidFill>
          <a:srgbClr val="FF0066"/>
        </a:solidFill>
      </dgm:spPr>
      <dgm:t>
        <a:bodyPr/>
        <a:lstStyle/>
        <a:p>
          <a:endParaRPr lang="en-IN"/>
        </a:p>
      </dgm:t>
    </dgm:pt>
    <dgm:pt modelId="{7FF1EF35-6B80-428C-879D-AF9CDEBEBB54}">
      <dgm:prSet phldrT="[Text]"/>
      <dgm:spPr>
        <a:solidFill>
          <a:srgbClr val="66FF99"/>
        </a:solidFill>
        <a:ln w="38100">
          <a:solidFill>
            <a:srgbClr val="00FF99"/>
          </a:solidFill>
        </a:ln>
      </dgm:spPr>
      <dgm:t>
        <a:bodyPr/>
        <a:lstStyle/>
        <a:p>
          <a:r>
            <a:rPr lang="en-IN" b="1" dirty="0"/>
            <a:t>Heartbeat segmentation</a:t>
          </a:r>
        </a:p>
      </dgm:t>
    </dgm:pt>
    <dgm:pt modelId="{50621DCB-F559-4B5B-99A6-BA30B241B48C}" type="parTrans" cxnId="{9E9E822E-C874-4B10-B192-CB99DB7F877F}">
      <dgm:prSet/>
      <dgm:spPr/>
      <dgm:t>
        <a:bodyPr/>
        <a:lstStyle/>
        <a:p>
          <a:endParaRPr lang="en-IN"/>
        </a:p>
      </dgm:t>
    </dgm:pt>
    <dgm:pt modelId="{DF0306FA-004C-45F0-B530-0DEA1D0E7320}" type="sibTrans" cxnId="{9E9E822E-C874-4B10-B192-CB99DB7F877F}">
      <dgm:prSet/>
      <dgm:spPr>
        <a:solidFill>
          <a:srgbClr val="00FF99"/>
        </a:solidFill>
      </dgm:spPr>
      <dgm:t>
        <a:bodyPr/>
        <a:lstStyle/>
        <a:p>
          <a:endParaRPr lang="en-IN"/>
        </a:p>
      </dgm:t>
    </dgm:pt>
    <dgm:pt modelId="{95448709-CEC1-4A90-AD20-C1947215EC45}">
      <dgm:prSet/>
      <dgm:spPr>
        <a:solidFill>
          <a:srgbClr val="FF66CC"/>
        </a:solidFill>
        <a:ln w="38100">
          <a:solidFill>
            <a:srgbClr val="FF33CC"/>
          </a:solidFill>
        </a:ln>
      </dgm:spPr>
      <dgm:t>
        <a:bodyPr/>
        <a:lstStyle/>
        <a:p>
          <a:r>
            <a:rPr lang="en-IN" b="1" dirty="0"/>
            <a:t>Feature extraction</a:t>
          </a:r>
        </a:p>
      </dgm:t>
    </dgm:pt>
    <dgm:pt modelId="{E5FDCEE2-4203-4168-99A9-1737F3BF4987}" type="parTrans" cxnId="{B7C5D207-3D40-4103-AFDD-1D7DCA99B9B3}">
      <dgm:prSet/>
      <dgm:spPr/>
      <dgm:t>
        <a:bodyPr/>
        <a:lstStyle/>
        <a:p>
          <a:endParaRPr lang="en-IN"/>
        </a:p>
      </dgm:t>
    </dgm:pt>
    <dgm:pt modelId="{4D49ABFE-F97F-4A5B-9C45-8226E840B3CA}" type="sibTrans" cxnId="{B7C5D207-3D40-4103-AFDD-1D7DCA99B9B3}">
      <dgm:prSet/>
      <dgm:spPr>
        <a:solidFill>
          <a:srgbClr val="FF66CC"/>
        </a:solidFill>
      </dgm:spPr>
      <dgm:t>
        <a:bodyPr/>
        <a:lstStyle/>
        <a:p>
          <a:endParaRPr lang="en-IN"/>
        </a:p>
      </dgm:t>
    </dgm:pt>
    <dgm:pt modelId="{5F129A8D-9D69-4A44-A3D1-C4E256220EB9}">
      <dgm:prSet/>
      <dgm:spPr>
        <a:solidFill>
          <a:srgbClr val="6600FF"/>
        </a:solidFill>
      </dgm:spPr>
      <dgm:t>
        <a:bodyPr/>
        <a:lstStyle/>
        <a:p>
          <a:r>
            <a:rPr lang="en-IN" b="1"/>
            <a:t>Classification</a:t>
          </a:r>
        </a:p>
      </dgm:t>
    </dgm:pt>
    <dgm:pt modelId="{AD073B5F-B3B3-412F-931D-9C3E37E214A2}" type="parTrans" cxnId="{801B3A9A-E3CC-4556-A4C9-FD2B1520963E}">
      <dgm:prSet/>
      <dgm:spPr/>
      <dgm:t>
        <a:bodyPr/>
        <a:lstStyle/>
        <a:p>
          <a:endParaRPr lang="en-IN"/>
        </a:p>
      </dgm:t>
    </dgm:pt>
    <dgm:pt modelId="{0B7C4BC0-75FD-4B89-80D2-8C0EAEC0E96A}" type="sibTrans" cxnId="{801B3A9A-E3CC-4556-A4C9-FD2B1520963E}">
      <dgm:prSet/>
      <dgm:spPr/>
      <dgm:t>
        <a:bodyPr/>
        <a:lstStyle/>
        <a:p>
          <a:endParaRPr lang="en-IN"/>
        </a:p>
      </dgm:t>
    </dgm:pt>
    <dgm:pt modelId="{E97B72C5-C1DD-417F-9CE0-F5A8A0088BD0}" type="pres">
      <dgm:prSet presAssocID="{768DC495-D600-4DAA-B1A5-E942724A0C8A}" presName="Name0" presStyleCnt="0">
        <dgm:presLayoutVars>
          <dgm:dir/>
          <dgm:resizeHandles val="exact"/>
        </dgm:presLayoutVars>
      </dgm:prSet>
      <dgm:spPr/>
      <dgm:t>
        <a:bodyPr/>
        <a:lstStyle/>
        <a:p>
          <a:endParaRPr lang="en-IN"/>
        </a:p>
      </dgm:t>
    </dgm:pt>
    <dgm:pt modelId="{C1797F2A-DEFD-4FAC-BD77-FEDF4E876980}" type="pres">
      <dgm:prSet presAssocID="{D6E21B29-B18E-4D87-9E75-9596C3E5C5E9}" presName="composite" presStyleCnt="0"/>
      <dgm:spPr/>
    </dgm:pt>
    <dgm:pt modelId="{29B366BD-BFEF-4089-8D62-938B5CCB92AC}" type="pres">
      <dgm:prSet presAssocID="{D6E21B29-B18E-4D87-9E75-9596C3E5C5E9}" presName="imagSh" presStyleLbl="bgImgPlace1" presStyleIdx="0" presStyleCnt="5" custScaleX="101391" custLinFactNeighborX="14821" custLinFactNeighborY="-42994"/>
      <dgm:spPr>
        <a:blipFill rotWithShape="1">
          <a:blip xmlns:r="http://schemas.openxmlformats.org/officeDocument/2006/relationships" r:embed="rId1"/>
          <a:stretch>
            <a:fillRect/>
          </a:stretch>
        </a:blipFill>
        <a:ln w="25400">
          <a:solidFill>
            <a:srgbClr val="0070C0"/>
          </a:solidFill>
        </a:ln>
      </dgm:spPr>
    </dgm:pt>
    <dgm:pt modelId="{2D330F30-2B43-448D-B967-C2F9BD7BD531}" type="pres">
      <dgm:prSet presAssocID="{D6E21B29-B18E-4D87-9E75-9596C3E5C5E9}" presName="txNode" presStyleLbl="node1" presStyleIdx="0" presStyleCnt="5">
        <dgm:presLayoutVars>
          <dgm:bulletEnabled val="1"/>
        </dgm:presLayoutVars>
      </dgm:prSet>
      <dgm:spPr/>
      <dgm:t>
        <a:bodyPr/>
        <a:lstStyle/>
        <a:p>
          <a:endParaRPr lang="en-IN"/>
        </a:p>
      </dgm:t>
    </dgm:pt>
    <dgm:pt modelId="{3FB59FEA-9665-40ED-8851-D950EDD9DD0B}" type="pres">
      <dgm:prSet presAssocID="{32FFD8E5-E14B-4261-A1E4-F7A6101AA5A0}" presName="sibTrans" presStyleLbl="sibTrans2D1" presStyleIdx="0" presStyleCnt="4"/>
      <dgm:spPr/>
      <dgm:t>
        <a:bodyPr/>
        <a:lstStyle/>
        <a:p>
          <a:endParaRPr lang="en-IN"/>
        </a:p>
      </dgm:t>
    </dgm:pt>
    <dgm:pt modelId="{FCFA1640-F1AB-46DB-8482-4A21EA99C6C1}" type="pres">
      <dgm:prSet presAssocID="{32FFD8E5-E14B-4261-A1E4-F7A6101AA5A0}" presName="connTx" presStyleLbl="sibTrans2D1" presStyleIdx="0" presStyleCnt="4"/>
      <dgm:spPr/>
      <dgm:t>
        <a:bodyPr/>
        <a:lstStyle/>
        <a:p>
          <a:endParaRPr lang="en-IN"/>
        </a:p>
      </dgm:t>
    </dgm:pt>
    <dgm:pt modelId="{B52FD827-4355-4CE3-99C1-9B02F815D511}" type="pres">
      <dgm:prSet presAssocID="{8C762CD2-8A63-46C1-8ECE-03E0122E1ED2}" presName="composite" presStyleCnt="0"/>
      <dgm:spPr/>
    </dgm:pt>
    <dgm:pt modelId="{BA40B340-F2EB-417C-A7A5-013B03A10BA3}" type="pres">
      <dgm:prSet presAssocID="{8C762CD2-8A63-46C1-8ECE-03E0122E1ED2}" presName="imagSh" presStyleLbl="bgImgPlace1" presStyleIdx="1" presStyleCnt="5" custScaleX="172647" custLinFactNeighborX="15966" custLinFactNeighborY="-44427"/>
      <dgm:spPr>
        <a:blipFill rotWithShape="1">
          <a:blip xmlns:r="http://schemas.openxmlformats.org/officeDocument/2006/relationships" r:embed="rId2"/>
          <a:stretch>
            <a:fillRect/>
          </a:stretch>
        </a:blipFill>
        <a:ln w="25400">
          <a:solidFill>
            <a:srgbClr val="FF0066"/>
          </a:solidFill>
        </a:ln>
      </dgm:spPr>
    </dgm:pt>
    <dgm:pt modelId="{1C82A57C-4E31-413D-94AE-1BDD4F6BFE61}" type="pres">
      <dgm:prSet presAssocID="{8C762CD2-8A63-46C1-8ECE-03E0122E1ED2}" presName="txNode" presStyleLbl="node1" presStyleIdx="1" presStyleCnt="5" custScaleX="122429" custScaleY="108102">
        <dgm:presLayoutVars>
          <dgm:bulletEnabled val="1"/>
        </dgm:presLayoutVars>
      </dgm:prSet>
      <dgm:spPr/>
      <dgm:t>
        <a:bodyPr/>
        <a:lstStyle/>
        <a:p>
          <a:endParaRPr lang="en-IN"/>
        </a:p>
      </dgm:t>
    </dgm:pt>
    <dgm:pt modelId="{D2859536-0C09-4BF7-A561-A8C9709610CE}" type="pres">
      <dgm:prSet presAssocID="{6C2DF850-1619-4969-B533-C7EF4F370D2A}" presName="sibTrans" presStyleLbl="sibTrans2D1" presStyleIdx="1" presStyleCnt="4"/>
      <dgm:spPr/>
      <dgm:t>
        <a:bodyPr/>
        <a:lstStyle/>
        <a:p>
          <a:endParaRPr lang="en-IN"/>
        </a:p>
      </dgm:t>
    </dgm:pt>
    <dgm:pt modelId="{3E30FB43-3946-48B9-8413-A640ACAD2643}" type="pres">
      <dgm:prSet presAssocID="{6C2DF850-1619-4969-B533-C7EF4F370D2A}" presName="connTx" presStyleLbl="sibTrans2D1" presStyleIdx="1" presStyleCnt="4"/>
      <dgm:spPr/>
      <dgm:t>
        <a:bodyPr/>
        <a:lstStyle/>
        <a:p>
          <a:endParaRPr lang="en-IN"/>
        </a:p>
      </dgm:t>
    </dgm:pt>
    <dgm:pt modelId="{DE47EB1F-AF3C-43BE-B782-5EE760FB558B}" type="pres">
      <dgm:prSet presAssocID="{7FF1EF35-6B80-428C-879D-AF9CDEBEBB54}" presName="composite" presStyleCnt="0"/>
      <dgm:spPr/>
    </dgm:pt>
    <dgm:pt modelId="{65F58DE3-08B7-4D40-9920-6A597208FD56}" type="pres">
      <dgm:prSet presAssocID="{7FF1EF35-6B80-428C-879D-AF9CDEBEBB54}" presName="imagSh" presStyleLbl="bgImgPlace1" presStyleIdx="2" presStyleCnt="5" custScaleX="177029" custScaleY="122126" custLinFactNeighborX="17086" custLinFactNeighborY="-51397"/>
      <dgm:spPr>
        <a:blipFill rotWithShape="1">
          <a:blip xmlns:r="http://schemas.openxmlformats.org/officeDocument/2006/relationships" r:embed="rId3"/>
          <a:stretch>
            <a:fillRect/>
          </a:stretch>
        </a:blipFill>
        <a:ln w="25400">
          <a:solidFill>
            <a:srgbClr val="00FF99"/>
          </a:solidFill>
        </a:ln>
      </dgm:spPr>
    </dgm:pt>
    <dgm:pt modelId="{8524DCDC-C362-448A-8835-EB52875CB8D7}" type="pres">
      <dgm:prSet presAssocID="{7FF1EF35-6B80-428C-879D-AF9CDEBEBB54}" presName="txNode" presStyleLbl="node1" presStyleIdx="2" presStyleCnt="5" custScaleX="105920">
        <dgm:presLayoutVars>
          <dgm:bulletEnabled val="1"/>
        </dgm:presLayoutVars>
      </dgm:prSet>
      <dgm:spPr/>
      <dgm:t>
        <a:bodyPr/>
        <a:lstStyle/>
        <a:p>
          <a:endParaRPr lang="en-IN"/>
        </a:p>
      </dgm:t>
    </dgm:pt>
    <dgm:pt modelId="{DB39B7B6-DFEA-43D7-B841-14CCE1D58F9D}" type="pres">
      <dgm:prSet presAssocID="{DF0306FA-004C-45F0-B530-0DEA1D0E7320}" presName="sibTrans" presStyleLbl="sibTrans2D1" presStyleIdx="2" presStyleCnt="4"/>
      <dgm:spPr/>
      <dgm:t>
        <a:bodyPr/>
        <a:lstStyle/>
        <a:p>
          <a:endParaRPr lang="en-IN"/>
        </a:p>
      </dgm:t>
    </dgm:pt>
    <dgm:pt modelId="{03E16654-D44E-4644-A36D-46B4203A4B93}" type="pres">
      <dgm:prSet presAssocID="{DF0306FA-004C-45F0-B530-0DEA1D0E7320}" presName="connTx" presStyleLbl="sibTrans2D1" presStyleIdx="2" presStyleCnt="4"/>
      <dgm:spPr/>
      <dgm:t>
        <a:bodyPr/>
        <a:lstStyle/>
        <a:p>
          <a:endParaRPr lang="en-IN"/>
        </a:p>
      </dgm:t>
    </dgm:pt>
    <dgm:pt modelId="{7D7E022E-28C4-4F9A-8C08-0411A245123F}" type="pres">
      <dgm:prSet presAssocID="{95448709-CEC1-4A90-AD20-C1947215EC45}" presName="composite" presStyleCnt="0"/>
      <dgm:spPr/>
    </dgm:pt>
    <dgm:pt modelId="{7B2D7026-9C4C-4B44-B19A-95DC865C1608}" type="pres">
      <dgm:prSet presAssocID="{95448709-CEC1-4A90-AD20-C1947215EC45}" presName="imagSh" presStyleLbl="bgImgPlace1" presStyleIdx="3" presStyleCnt="5" custLinFactNeighborX="13131" custLinFactNeighborY="-40121"/>
      <dgm:spPr>
        <a:blipFill rotWithShape="1">
          <a:blip xmlns:r="http://schemas.openxmlformats.org/officeDocument/2006/relationships" r:embed="rId4"/>
          <a:stretch>
            <a:fillRect/>
          </a:stretch>
        </a:blipFill>
        <a:ln w="25400">
          <a:solidFill>
            <a:srgbClr val="FF33CC"/>
          </a:solidFill>
        </a:ln>
      </dgm:spPr>
    </dgm:pt>
    <dgm:pt modelId="{54F435A7-F4F6-407E-B797-6B026BA03600}" type="pres">
      <dgm:prSet presAssocID="{95448709-CEC1-4A90-AD20-C1947215EC45}" presName="txNode" presStyleLbl="node1" presStyleIdx="3" presStyleCnt="5">
        <dgm:presLayoutVars>
          <dgm:bulletEnabled val="1"/>
        </dgm:presLayoutVars>
      </dgm:prSet>
      <dgm:spPr/>
      <dgm:t>
        <a:bodyPr/>
        <a:lstStyle/>
        <a:p>
          <a:endParaRPr lang="en-IN"/>
        </a:p>
      </dgm:t>
    </dgm:pt>
    <dgm:pt modelId="{36983935-4078-436D-BCD6-F87759B356B8}" type="pres">
      <dgm:prSet presAssocID="{4D49ABFE-F97F-4A5B-9C45-8226E840B3CA}" presName="sibTrans" presStyleLbl="sibTrans2D1" presStyleIdx="3" presStyleCnt="4"/>
      <dgm:spPr/>
      <dgm:t>
        <a:bodyPr/>
        <a:lstStyle/>
        <a:p>
          <a:endParaRPr lang="en-IN"/>
        </a:p>
      </dgm:t>
    </dgm:pt>
    <dgm:pt modelId="{34E15E75-BFA5-4D7F-87BC-ED2DB6587F72}" type="pres">
      <dgm:prSet presAssocID="{4D49ABFE-F97F-4A5B-9C45-8226E840B3CA}" presName="connTx" presStyleLbl="sibTrans2D1" presStyleIdx="3" presStyleCnt="4"/>
      <dgm:spPr/>
      <dgm:t>
        <a:bodyPr/>
        <a:lstStyle/>
        <a:p>
          <a:endParaRPr lang="en-IN"/>
        </a:p>
      </dgm:t>
    </dgm:pt>
    <dgm:pt modelId="{0269F781-7899-4F30-AB13-3DE7F611089F}" type="pres">
      <dgm:prSet presAssocID="{5F129A8D-9D69-4A44-A3D1-C4E256220EB9}" presName="composite" presStyleCnt="0"/>
      <dgm:spPr/>
    </dgm:pt>
    <dgm:pt modelId="{7F3D62A0-2AEB-4837-B0C0-3622FE0132B2}" type="pres">
      <dgm:prSet presAssocID="{5F129A8D-9D69-4A44-A3D1-C4E256220EB9}" presName="imagSh" presStyleLbl="bgImgPlace1" presStyleIdx="4" presStyleCnt="5" custLinFactNeighborX="13131" custLinFactNeighborY="-41580">
        <dgm:style>
          <a:lnRef idx="2">
            <a:schemeClr val="accent6"/>
          </a:lnRef>
          <a:fillRef idx="1">
            <a:schemeClr val="lt1"/>
          </a:fillRef>
          <a:effectRef idx="0">
            <a:schemeClr val="accent6"/>
          </a:effectRef>
          <a:fontRef idx="minor">
            <a:schemeClr val="dk1"/>
          </a:fontRef>
        </dgm:style>
      </dgm:prSet>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l="-11000" r="-11000"/>
          </a:stretch>
        </a:blipFill>
        <a:ln w="28575">
          <a:solidFill>
            <a:srgbClr val="6600FF"/>
          </a:solidFill>
        </a:ln>
      </dgm:spPr>
    </dgm:pt>
    <dgm:pt modelId="{1FE79CE2-AC9A-4EB2-A573-733F7F2E379C}" type="pres">
      <dgm:prSet presAssocID="{5F129A8D-9D69-4A44-A3D1-C4E256220EB9}" presName="txNode" presStyleLbl="node1" presStyleIdx="4" presStyleCnt="5" custLinFactNeighborX="228">
        <dgm:presLayoutVars>
          <dgm:bulletEnabled val="1"/>
        </dgm:presLayoutVars>
      </dgm:prSet>
      <dgm:spPr/>
      <dgm:t>
        <a:bodyPr/>
        <a:lstStyle/>
        <a:p>
          <a:endParaRPr lang="en-IN"/>
        </a:p>
      </dgm:t>
    </dgm:pt>
  </dgm:ptLst>
  <dgm:cxnLst>
    <dgm:cxn modelId="{708E7A63-1051-4817-ACA9-3DC536D63B3B}" type="presOf" srcId="{4D49ABFE-F97F-4A5B-9C45-8226E840B3CA}" destId="{36983935-4078-436D-BCD6-F87759B356B8}" srcOrd="0" destOrd="0" presId="urn:microsoft.com/office/officeart/2005/8/layout/hProcess10"/>
    <dgm:cxn modelId="{3B9FE67E-CA3C-4F2F-A67B-D883C02C7029}" srcId="{768DC495-D600-4DAA-B1A5-E942724A0C8A}" destId="{8C762CD2-8A63-46C1-8ECE-03E0122E1ED2}" srcOrd="1" destOrd="0" parTransId="{247E62BB-200A-4C05-84F6-4857AF0A57A0}" sibTransId="{6C2DF850-1619-4969-B533-C7EF4F370D2A}"/>
    <dgm:cxn modelId="{92F40FB5-03B5-4020-AFD9-92C5410BF1F6}" type="presOf" srcId="{6C2DF850-1619-4969-B533-C7EF4F370D2A}" destId="{3E30FB43-3946-48B9-8413-A640ACAD2643}" srcOrd="1" destOrd="0" presId="urn:microsoft.com/office/officeart/2005/8/layout/hProcess10"/>
    <dgm:cxn modelId="{A68022F5-8B7F-45D4-96EE-E8A6899BFEDD}" type="presOf" srcId="{32FFD8E5-E14B-4261-A1E4-F7A6101AA5A0}" destId="{3FB59FEA-9665-40ED-8851-D950EDD9DD0B}" srcOrd="0" destOrd="0" presId="urn:microsoft.com/office/officeart/2005/8/layout/hProcess10"/>
    <dgm:cxn modelId="{622E3E00-99C1-4D5B-A4EB-E88654483117}" type="presOf" srcId="{D6E21B29-B18E-4D87-9E75-9596C3E5C5E9}" destId="{2D330F30-2B43-448D-B967-C2F9BD7BD531}" srcOrd="0" destOrd="0" presId="urn:microsoft.com/office/officeart/2005/8/layout/hProcess10"/>
    <dgm:cxn modelId="{123DE210-52DA-495B-AAA9-9D0613943EA3}" type="presOf" srcId="{4D49ABFE-F97F-4A5B-9C45-8226E840B3CA}" destId="{34E15E75-BFA5-4D7F-87BC-ED2DB6587F72}" srcOrd="1" destOrd="0" presId="urn:microsoft.com/office/officeart/2005/8/layout/hProcess10"/>
    <dgm:cxn modelId="{02B60D61-C5F6-457B-B51F-79ECE8C1749A}" type="presOf" srcId="{7FF1EF35-6B80-428C-879D-AF9CDEBEBB54}" destId="{8524DCDC-C362-448A-8835-EB52875CB8D7}" srcOrd="0" destOrd="0" presId="urn:microsoft.com/office/officeart/2005/8/layout/hProcess10"/>
    <dgm:cxn modelId="{8CE02EC7-4B2C-4227-842E-E185B1842745}" type="presOf" srcId="{32FFD8E5-E14B-4261-A1E4-F7A6101AA5A0}" destId="{FCFA1640-F1AB-46DB-8482-4A21EA99C6C1}" srcOrd="1" destOrd="0" presId="urn:microsoft.com/office/officeart/2005/8/layout/hProcess10"/>
    <dgm:cxn modelId="{9E9E822E-C874-4B10-B192-CB99DB7F877F}" srcId="{768DC495-D600-4DAA-B1A5-E942724A0C8A}" destId="{7FF1EF35-6B80-428C-879D-AF9CDEBEBB54}" srcOrd="2" destOrd="0" parTransId="{50621DCB-F559-4B5B-99A6-BA30B241B48C}" sibTransId="{DF0306FA-004C-45F0-B530-0DEA1D0E7320}"/>
    <dgm:cxn modelId="{ECBB4382-AB62-4150-9365-789B28FCEF2E}" type="presOf" srcId="{768DC495-D600-4DAA-B1A5-E942724A0C8A}" destId="{E97B72C5-C1DD-417F-9CE0-F5A8A0088BD0}" srcOrd="0" destOrd="0" presId="urn:microsoft.com/office/officeart/2005/8/layout/hProcess10"/>
    <dgm:cxn modelId="{27A15AD3-2DCE-465C-A282-BE05AF0B35F2}" type="presOf" srcId="{DF0306FA-004C-45F0-B530-0DEA1D0E7320}" destId="{DB39B7B6-DFEA-43D7-B841-14CCE1D58F9D}" srcOrd="0" destOrd="0" presId="urn:microsoft.com/office/officeart/2005/8/layout/hProcess10"/>
    <dgm:cxn modelId="{34C1E800-7C20-44DF-97B8-08E4DF3D4FE3}" type="presOf" srcId="{5F129A8D-9D69-4A44-A3D1-C4E256220EB9}" destId="{1FE79CE2-AC9A-4EB2-A573-733F7F2E379C}" srcOrd="0" destOrd="0" presId="urn:microsoft.com/office/officeart/2005/8/layout/hProcess10"/>
    <dgm:cxn modelId="{801B3A9A-E3CC-4556-A4C9-FD2B1520963E}" srcId="{768DC495-D600-4DAA-B1A5-E942724A0C8A}" destId="{5F129A8D-9D69-4A44-A3D1-C4E256220EB9}" srcOrd="4" destOrd="0" parTransId="{AD073B5F-B3B3-412F-931D-9C3E37E214A2}" sibTransId="{0B7C4BC0-75FD-4B89-80D2-8C0EAEC0E96A}"/>
    <dgm:cxn modelId="{133FAE68-0469-4BB7-BB13-F5300D2F5098}" type="presOf" srcId="{95448709-CEC1-4A90-AD20-C1947215EC45}" destId="{54F435A7-F4F6-407E-B797-6B026BA03600}" srcOrd="0" destOrd="0" presId="urn:microsoft.com/office/officeart/2005/8/layout/hProcess10"/>
    <dgm:cxn modelId="{B7C5D207-3D40-4103-AFDD-1D7DCA99B9B3}" srcId="{768DC495-D600-4DAA-B1A5-E942724A0C8A}" destId="{95448709-CEC1-4A90-AD20-C1947215EC45}" srcOrd="3" destOrd="0" parTransId="{E5FDCEE2-4203-4168-99A9-1737F3BF4987}" sibTransId="{4D49ABFE-F97F-4A5B-9C45-8226E840B3CA}"/>
    <dgm:cxn modelId="{170A7314-EEB5-4563-A95F-47F2A08A48A7}" srcId="{768DC495-D600-4DAA-B1A5-E942724A0C8A}" destId="{D6E21B29-B18E-4D87-9E75-9596C3E5C5E9}" srcOrd="0" destOrd="0" parTransId="{82570BEF-D6FC-478F-B28D-15192D725E1C}" sibTransId="{32FFD8E5-E14B-4261-A1E4-F7A6101AA5A0}"/>
    <dgm:cxn modelId="{2522E2DA-2CD7-4C22-852F-774BB5DBF444}" type="presOf" srcId="{DF0306FA-004C-45F0-B530-0DEA1D0E7320}" destId="{03E16654-D44E-4644-A36D-46B4203A4B93}" srcOrd="1" destOrd="0" presId="urn:microsoft.com/office/officeart/2005/8/layout/hProcess10"/>
    <dgm:cxn modelId="{894A186F-359D-4F73-A2FF-6CA397AF22A3}" type="presOf" srcId="{8C762CD2-8A63-46C1-8ECE-03E0122E1ED2}" destId="{1C82A57C-4E31-413D-94AE-1BDD4F6BFE61}" srcOrd="0" destOrd="0" presId="urn:microsoft.com/office/officeart/2005/8/layout/hProcess10"/>
    <dgm:cxn modelId="{D86F9C56-ED33-4632-90CB-A639F6AAF4DF}" type="presOf" srcId="{6C2DF850-1619-4969-B533-C7EF4F370D2A}" destId="{D2859536-0C09-4BF7-A561-A8C9709610CE}" srcOrd="0" destOrd="0" presId="urn:microsoft.com/office/officeart/2005/8/layout/hProcess10"/>
    <dgm:cxn modelId="{5557948A-AB77-4488-AA7D-D2928A3BE4F3}" type="presParOf" srcId="{E97B72C5-C1DD-417F-9CE0-F5A8A0088BD0}" destId="{C1797F2A-DEFD-4FAC-BD77-FEDF4E876980}" srcOrd="0" destOrd="0" presId="urn:microsoft.com/office/officeart/2005/8/layout/hProcess10"/>
    <dgm:cxn modelId="{3DB9D930-8FFC-42E1-BF43-D4ED4656EE4D}" type="presParOf" srcId="{C1797F2A-DEFD-4FAC-BD77-FEDF4E876980}" destId="{29B366BD-BFEF-4089-8D62-938B5CCB92AC}" srcOrd="0" destOrd="0" presId="urn:microsoft.com/office/officeart/2005/8/layout/hProcess10"/>
    <dgm:cxn modelId="{40D8C2E5-9535-4E4D-A199-FB9EFB7EA358}" type="presParOf" srcId="{C1797F2A-DEFD-4FAC-BD77-FEDF4E876980}" destId="{2D330F30-2B43-448D-B967-C2F9BD7BD531}" srcOrd="1" destOrd="0" presId="urn:microsoft.com/office/officeart/2005/8/layout/hProcess10"/>
    <dgm:cxn modelId="{5F430CC6-9CA6-4C22-A0AF-07846754824A}" type="presParOf" srcId="{E97B72C5-C1DD-417F-9CE0-F5A8A0088BD0}" destId="{3FB59FEA-9665-40ED-8851-D950EDD9DD0B}" srcOrd="1" destOrd="0" presId="urn:microsoft.com/office/officeart/2005/8/layout/hProcess10"/>
    <dgm:cxn modelId="{293D53E2-BE13-4E1C-B0C8-0F271E720112}" type="presParOf" srcId="{3FB59FEA-9665-40ED-8851-D950EDD9DD0B}" destId="{FCFA1640-F1AB-46DB-8482-4A21EA99C6C1}" srcOrd="0" destOrd="0" presId="urn:microsoft.com/office/officeart/2005/8/layout/hProcess10"/>
    <dgm:cxn modelId="{4B40CC49-28ED-4424-80BA-1DF79C863729}" type="presParOf" srcId="{E97B72C5-C1DD-417F-9CE0-F5A8A0088BD0}" destId="{B52FD827-4355-4CE3-99C1-9B02F815D511}" srcOrd="2" destOrd="0" presId="urn:microsoft.com/office/officeart/2005/8/layout/hProcess10"/>
    <dgm:cxn modelId="{B1449190-33D9-4341-8C88-127E2C910BC2}" type="presParOf" srcId="{B52FD827-4355-4CE3-99C1-9B02F815D511}" destId="{BA40B340-F2EB-417C-A7A5-013B03A10BA3}" srcOrd="0" destOrd="0" presId="urn:microsoft.com/office/officeart/2005/8/layout/hProcess10"/>
    <dgm:cxn modelId="{B02392A5-713F-4B37-B2DA-251C87A2D5D2}" type="presParOf" srcId="{B52FD827-4355-4CE3-99C1-9B02F815D511}" destId="{1C82A57C-4E31-413D-94AE-1BDD4F6BFE61}" srcOrd="1" destOrd="0" presId="urn:microsoft.com/office/officeart/2005/8/layout/hProcess10"/>
    <dgm:cxn modelId="{1E81BBB3-E7F3-43C2-A00E-FAD2CF49B277}" type="presParOf" srcId="{E97B72C5-C1DD-417F-9CE0-F5A8A0088BD0}" destId="{D2859536-0C09-4BF7-A561-A8C9709610CE}" srcOrd="3" destOrd="0" presId="urn:microsoft.com/office/officeart/2005/8/layout/hProcess10"/>
    <dgm:cxn modelId="{05AC1D3D-5F21-41FC-9694-3F135B54913D}" type="presParOf" srcId="{D2859536-0C09-4BF7-A561-A8C9709610CE}" destId="{3E30FB43-3946-48B9-8413-A640ACAD2643}" srcOrd="0" destOrd="0" presId="urn:microsoft.com/office/officeart/2005/8/layout/hProcess10"/>
    <dgm:cxn modelId="{BB81D1F8-7E5A-43B4-94B5-C70137945656}" type="presParOf" srcId="{E97B72C5-C1DD-417F-9CE0-F5A8A0088BD0}" destId="{DE47EB1F-AF3C-43BE-B782-5EE760FB558B}" srcOrd="4" destOrd="0" presId="urn:microsoft.com/office/officeart/2005/8/layout/hProcess10"/>
    <dgm:cxn modelId="{6B98C94E-EBF2-4C8C-9A28-B3E9EDA0E7D1}" type="presParOf" srcId="{DE47EB1F-AF3C-43BE-B782-5EE760FB558B}" destId="{65F58DE3-08B7-4D40-9920-6A597208FD56}" srcOrd="0" destOrd="0" presId="urn:microsoft.com/office/officeart/2005/8/layout/hProcess10"/>
    <dgm:cxn modelId="{69750DA8-1A40-49AE-97D8-85E6E65349F6}" type="presParOf" srcId="{DE47EB1F-AF3C-43BE-B782-5EE760FB558B}" destId="{8524DCDC-C362-448A-8835-EB52875CB8D7}" srcOrd="1" destOrd="0" presId="urn:microsoft.com/office/officeart/2005/8/layout/hProcess10"/>
    <dgm:cxn modelId="{B2B330CB-6E77-412C-9947-390A2434CAA4}" type="presParOf" srcId="{E97B72C5-C1DD-417F-9CE0-F5A8A0088BD0}" destId="{DB39B7B6-DFEA-43D7-B841-14CCE1D58F9D}" srcOrd="5" destOrd="0" presId="urn:microsoft.com/office/officeart/2005/8/layout/hProcess10"/>
    <dgm:cxn modelId="{57A5A4DF-4F72-4611-9BDA-50D8E1180C84}" type="presParOf" srcId="{DB39B7B6-DFEA-43D7-B841-14CCE1D58F9D}" destId="{03E16654-D44E-4644-A36D-46B4203A4B93}" srcOrd="0" destOrd="0" presId="urn:microsoft.com/office/officeart/2005/8/layout/hProcess10"/>
    <dgm:cxn modelId="{2539174F-ED6E-41D5-BEBB-61A865BEB89B}" type="presParOf" srcId="{E97B72C5-C1DD-417F-9CE0-F5A8A0088BD0}" destId="{7D7E022E-28C4-4F9A-8C08-0411A245123F}" srcOrd="6" destOrd="0" presId="urn:microsoft.com/office/officeart/2005/8/layout/hProcess10"/>
    <dgm:cxn modelId="{A288438D-6CF9-4B22-BDB5-D411F1EC978A}" type="presParOf" srcId="{7D7E022E-28C4-4F9A-8C08-0411A245123F}" destId="{7B2D7026-9C4C-4B44-B19A-95DC865C1608}" srcOrd="0" destOrd="0" presId="urn:microsoft.com/office/officeart/2005/8/layout/hProcess10"/>
    <dgm:cxn modelId="{43DBD99A-3047-4DB2-9A28-934D53D84791}" type="presParOf" srcId="{7D7E022E-28C4-4F9A-8C08-0411A245123F}" destId="{54F435A7-F4F6-407E-B797-6B026BA03600}" srcOrd="1" destOrd="0" presId="urn:microsoft.com/office/officeart/2005/8/layout/hProcess10"/>
    <dgm:cxn modelId="{6D702FAC-C61B-4FF4-A1FE-BBE1CB1A8112}" type="presParOf" srcId="{E97B72C5-C1DD-417F-9CE0-F5A8A0088BD0}" destId="{36983935-4078-436D-BCD6-F87759B356B8}" srcOrd="7" destOrd="0" presId="urn:microsoft.com/office/officeart/2005/8/layout/hProcess10"/>
    <dgm:cxn modelId="{07C4441E-C214-420D-81D4-633AFDED3A9D}" type="presParOf" srcId="{36983935-4078-436D-BCD6-F87759B356B8}" destId="{34E15E75-BFA5-4D7F-87BC-ED2DB6587F72}" srcOrd="0" destOrd="0" presId="urn:microsoft.com/office/officeart/2005/8/layout/hProcess10"/>
    <dgm:cxn modelId="{04522A70-5AB5-42F1-A7BC-4CB17F875CCC}" type="presParOf" srcId="{E97B72C5-C1DD-417F-9CE0-F5A8A0088BD0}" destId="{0269F781-7899-4F30-AB13-3DE7F611089F}" srcOrd="8" destOrd="0" presId="urn:microsoft.com/office/officeart/2005/8/layout/hProcess10"/>
    <dgm:cxn modelId="{6F829E9B-B3D3-436A-AFD3-BA569169AA3D}" type="presParOf" srcId="{0269F781-7899-4F30-AB13-3DE7F611089F}" destId="{7F3D62A0-2AEB-4837-B0C0-3622FE0132B2}" srcOrd="0" destOrd="0" presId="urn:microsoft.com/office/officeart/2005/8/layout/hProcess10"/>
    <dgm:cxn modelId="{551AD266-BE71-4F5F-B774-5372437B8ACA}" type="presParOf" srcId="{0269F781-7899-4F30-AB13-3DE7F611089F}" destId="{1FE79CE2-AC9A-4EB2-A573-733F7F2E379C}" srcOrd="1" destOrd="0" presId="urn:microsoft.com/office/officeart/2005/8/layout/hProcess10"/>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FF9508-426B-463F-A1E3-1F9130B7C4F8}">
      <dsp:nvSpPr>
        <dsp:cNvPr id="0" name=""/>
        <dsp:cNvSpPr/>
      </dsp:nvSpPr>
      <dsp:spPr>
        <a:xfrm>
          <a:off x="0" y="4723047"/>
          <a:ext cx="9403883" cy="1032859"/>
        </a:xfrm>
        <a:prstGeom prst="rect">
          <a:avLst/>
        </a:prstGeom>
        <a:solidFill>
          <a:srgbClr val="FF616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IN" sz="2000" b="1" kern="1200"/>
            <a:t>3-4</a:t>
          </a:r>
        </a:p>
      </dsp:txBody>
      <dsp:txXfrm>
        <a:off x="0" y="4723047"/>
        <a:ext cx="9403883" cy="557744"/>
      </dsp:txXfrm>
    </dsp:sp>
    <dsp:sp modelId="{3ED7B536-9CAE-4447-B05D-966484DE94A9}">
      <dsp:nvSpPr>
        <dsp:cNvPr id="0" name=""/>
        <dsp:cNvSpPr/>
      </dsp:nvSpPr>
      <dsp:spPr>
        <a:xfrm>
          <a:off x="0" y="5280791"/>
          <a:ext cx="9403883" cy="475115"/>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lvl="0" algn="ctr" defTabSz="889000">
            <a:lnSpc>
              <a:spcPct val="90000"/>
            </a:lnSpc>
            <a:spcBef>
              <a:spcPct val="0"/>
            </a:spcBef>
            <a:spcAft>
              <a:spcPct val="35000"/>
            </a:spcAft>
          </a:pPr>
          <a:r>
            <a:rPr lang="en-IN" sz="2000" kern="1200" dirty="0"/>
            <a:t>Evaluation of the developed solution</a:t>
          </a:r>
        </a:p>
      </dsp:txBody>
      <dsp:txXfrm>
        <a:off x="0" y="5280791"/>
        <a:ext cx="9403883" cy="475115"/>
      </dsp:txXfrm>
    </dsp:sp>
    <dsp:sp modelId="{1732DAF3-4AEF-43C0-BA9C-5E6B6BFBF27C}">
      <dsp:nvSpPr>
        <dsp:cNvPr id="0" name=""/>
        <dsp:cNvSpPr/>
      </dsp:nvSpPr>
      <dsp:spPr>
        <a:xfrm rot="10800000">
          <a:off x="0" y="3148046"/>
          <a:ext cx="9403883" cy="1588537"/>
        </a:xfrm>
        <a:prstGeom prst="upArrowCallout">
          <a:avLst/>
        </a:prstGeom>
        <a:solidFill>
          <a:schemeClr val="accent4">
            <a:hueOff val="3266964"/>
            <a:satOff val="-13592"/>
            <a:lumOff val="32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IN" sz="2000" b="1" kern="1200"/>
            <a:t>1-3</a:t>
          </a:r>
        </a:p>
      </dsp:txBody>
      <dsp:txXfrm rot="-10800000">
        <a:off x="0" y="3148046"/>
        <a:ext cx="9403883" cy="557576"/>
      </dsp:txXfrm>
    </dsp:sp>
    <dsp:sp modelId="{A734F811-7AC7-44E4-8B9C-4A53255BBAFD}">
      <dsp:nvSpPr>
        <dsp:cNvPr id="0" name=""/>
        <dsp:cNvSpPr/>
      </dsp:nvSpPr>
      <dsp:spPr>
        <a:xfrm>
          <a:off x="0" y="3671147"/>
          <a:ext cx="9403883" cy="543924"/>
        </a:xfrm>
        <a:prstGeom prst="rect">
          <a:avLst/>
        </a:prstGeom>
        <a:solidFill>
          <a:schemeClr val="accent4">
            <a:tint val="40000"/>
            <a:alpha val="90000"/>
            <a:hueOff val="3620642"/>
            <a:satOff val="-17082"/>
            <a:lumOff val="-617"/>
            <a:alphaOff val="0"/>
          </a:schemeClr>
        </a:solidFill>
        <a:ln w="12700" cap="flat" cmpd="sng" algn="ctr">
          <a:solidFill>
            <a:schemeClr val="accent4">
              <a:tint val="40000"/>
              <a:alpha val="90000"/>
              <a:hueOff val="3620642"/>
              <a:satOff val="-17082"/>
              <a:lumOff val="-61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lvl="0" algn="ctr" defTabSz="889000">
            <a:lnSpc>
              <a:spcPct val="90000"/>
            </a:lnSpc>
            <a:spcBef>
              <a:spcPct val="0"/>
            </a:spcBef>
            <a:spcAft>
              <a:spcPct val="35000"/>
            </a:spcAft>
          </a:pPr>
          <a:r>
            <a:rPr lang="en-IN" sz="2000" kern="1200" dirty="0"/>
            <a:t>Identification and implementation of identified Hypertrophic cardiomyopathy algorithm</a:t>
          </a:r>
        </a:p>
      </dsp:txBody>
      <dsp:txXfrm>
        <a:off x="0" y="3671147"/>
        <a:ext cx="9403883" cy="543924"/>
      </dsp:txXfrm>
    </dsp:sp>
    <dsp:sp modelId="{8A60642A-CB69-47B5-AD29-56DAFB403B45}">
      <dsp:nvSpPr>
        <dsp:cNvPr id="0" name=""/>
        <dsp:cNvSpPr/>
      </dsp:nvSpPr>
      <dsp:spPr>
        <a:xfrm rot="10800000">
          <a:off x="0" y="1575001"/>
          <a:ext cx="9403883" cy="1588537"/>
        </a:xfrm>
        <a:prstGeom prst="upArrowCallout">
          <a:avLst/>
        </a:prstGeom>
        <a:solidFill>
          <a:srgbClr val="0D99F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IN" sz="2000" b="1" kern="1200"/>
            <a:t>1-2</a:t>
          </a:r>
        </a:p>
      </dsp:txBody>
      <dsp:txXfrm rot="-10800000">
        <a:off x="0" y="1575001"/>
        <a:ext cx="9403883" cy="557576"/>
      </dsp:txXfrm>
    </dsp:sp>
    <dsp:sp modelId="{C6833CF3-46BA-4787-BBE5-6098675E9C9D}">
      <dsp:nvSpPr>
        <dsp:cNvPr id="0" name=""/>
        <dsp:cNvSpPr/>
      </dsp:nvSpPr>
      <dsp:spPr>
        <a:xfrm>
          <a:off x="0" y="2132578"/>
          <a:ext cx="9403883" cy="474972"/>
        </a:xfrm>
        <a:prstGeom prst="rect">
          <a:avLst/>
        </a:prstGeom>
        <a:solidFill>
          <a:schemeClr val="accent4">
            <a:tint val="40000"/>
            <a:alpha val="90000"/>
            <a:hueOff val="7241284"/>
            <a:satOff val="-34163"/>
            <a:lumOff val="-1234"/>
            <a:alphaOff val="0"/>
          </a:schemeClr>
        </a:solidFill>
        <a:ln w="12700" cap="flat" cmpd="sng" algn="ctr">
          <a:solidFill>
            <a:schemeClr val="accent4">
              <a:tint val="40000"/>
              <a:alpha val="90000"/>
              <a:hueOff val="7241284"/>
              <a:satOff val="-34163"/>
              <a:lumOff val="-123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lvl="0" algn="ctr" defTabSz="889000">
            <a:lnSpc>
              <a:spcPct val="90000"/>
            </a:lnSpc>
            <a:spcBef>
              <a:spcPct val="0"/>
            </a:spcBef>
            <a:spcAft>
              <a:spcPct val="35000"/>
            </a:spcAft>
          </a:pPr>
          <a:r>
            <a:rPr lang="en-IN" sz="2000" kern="1200"/>
            <a:t>Purchase of suitable sensors</a:t>
          </a:r>
        </a:p>
      </dsp:txBody>
      <dsp:txXfrm>
        <a:off x="0" y="2132578"/>
        <a:ext cx="9403883" cy="474972"/>
      </dsp:txXfrm>
    </dsp:sp>
    <dsp:sp modelId="{E972BD90-B647-4223-8A22-A49CC212D6CA}">
      <dsp:nvSpPr>
        <dsp:cNvPr id="0" name=""/>
        <dsp:cNvSpPr/>
      </dsp:nvSpPr>
      <dsp:spPr>
        <a:xfrm rot="10800000">
          <a:off x="0" y="2"/>
          <a:ext cx="9403883" cy="1588537"/>
        </a:xfrm>
        <a:prstGeom prst="upArrowCallout">
          <a:avLst/>
        </a:prstGeom>
        <a:solidFill>
          <a:srgbClr val="B25D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IN" sz="2000" b="1" kern="1200"/>
            <a:t>0-1</a:t>
          </a:r>
        </a:p>
      </dsp:txBody>
      <dsp:txXfrm rot="-10800000">
        <a:off x="0" y="2"/>
        <a:ext cx="9403883" cy="557576"/>
      </dsp:txXfrm>
    </dsp:sp>
    <dsp:sp modelId="{C603B9E5-11AF-42BA-977D-953E69777038}">
      <dsp:nvSpPr>
        <dsp:cNvPr id="0" name=""/>
        <dsp:cNvSpPr/>
      </dsp:nvSpPr>
      <dsp:spPr>
        <a:xfrm>
          <a:off x="0" y="559533"/>
          <a:ext cx="9403883" cy="474972"/>
        </a:xfrm>
        <a:prstGeom prst="rect">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lvl="0" algn="ctr" defTabSz="889000">
            <a:lnSpc>
              <a:spcPct val="90000"/>
            </a:lnSpc>
            <a:spcBef>
              <a:spcPct val="0"/>
            </a:spcBef>
            <a:spcAft>
              <a:spcPct val="35000"/>
            </a:spcAft>
          </a:pPr>
          <a:r>
            <a:rPr lang="en-IN" sz="2000" kern="1200"/>
            <a:t>Literature Review and Problem Identification</a:t>
          </a:r>
        </a:p>
      </dsp:txBody>
      <dsp:txXfrm>
        <a:off x="0" y="559533"/>
        <a:ext cx="9403883" cy="4749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B366BD-BFEF-4089-8D62-938B5CCB92AC}">
      <dsp:nvSpPr>
        <dsp:cNvPr id="0" name=""/>
        <dsp:cNvSpPr/>
      </dsp:nvSpPr>
      <dsp:spPr>
        <a:xfrm>
          <a:off x="213784" y="1473342"/>
          <a:ext cx="1421872" cy="1402365"/>
        </a:xfrm>
        <a:prstGeom prst="roundRect">
          <a:avLst>
            <a:gd name="adj" fmla="val 10000"/>
          </a:avLst>
        </a:prstGeom>
        <a:blipFill rotWithShape="1">
          <a:blip xmlns:r="http://schemas.openxmlformats.org/officeDocument/2006/relationships" r:embed="rId1"/>
          <a:stretch>
            <a:fillRect/>
          </a:stretch>
        </a:blipFill>
        <a:ln w="254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sp>
    <dsp:sp modelId="{2D330F30-2B43-448D-B967-C2F9BD7BD531}">
      <dsp:nvSpPr>
        <dsp:cNvPr id="0" name=""/>
        <dsp:cNvSpPr/>
      </dsp:nvSpPr>
      <dsp:spPr>
        <a:xfrm>
          <a:off x="243985" y="2917694"/>
          <a:ext cx="1402365" cy="1402365"/>
        </a:xfrm>
        <a:prstGeom prst="roundRect">
          <a:avLst>
            <a:gd name="adj" fmla="val 10000"/>
          </a:avLst>
        </a:prstGeom>
        <a:solidFill>
          <a:srgbClr val="0000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IN" sz="1700" b="1" kern="1200" dirty="0"/>
            <a:t>ECG signal collection by wearable device</a:t>
          </a:r>
        </a:p>
      </dsp:txBody>
      <dsp:txXfrm>
        <a:off x="285059" y="2958768"/>
        <a:ext cx="1320217" cy="1320217"/>
      </dsp:txXfrm>
    </dsp:sp>
    <dsp:sp modelId="{3FB59FEA-9665-40ED-8851-D950EDD9DD0B}">
      <dsp:nvSpPr>
        <dsp:cNvPr id="0" name=""/>
        <dsp:cNvSpPr/>
      </dsp:nvSpPr>
      <dsp:spPr>
        <a:xfrm rot="21538244">
          <a:off x="1907968" y="1985928"/>
          <a:ext cx="272376" cy="336968"/>
        </a:xfrm>
        <a:prstGeom prst="rightArrow">
          <a:avLst>
            <a:gd name="adj1" fmla="val 60000"/>
            <a:gd name="adj2" fmla="val 50000"/>
          </a:avLst>
        </a:prstGeom>
        <a:solidFill>
          <a:srgbClr val="0000FF"/>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IN" sz="1400" kern="1200"/>
        </a:p>
      </dsp:txBody>
      <dsp:txXfrm>
        <a:off x="1907975" y="2054056"/>
        <a:ext cx="190663" cy="202180"/>
      </dsp:txXfrm>
    </dsp:sp>
    <dsp:sp modelId="{BA40B340-F2EB-417C-A7A5-013B03A10BA3}">
      <dsp:nvSpPr>
        <dsp:cNvPr id="0" name=""/>
        <dsp:cNvSpPr/>
      </dsp:nvSpPr>
      <dsp:spPr>
        <a:xfrm>
          <a:off x="2413751" y="1424841"/>
          <a:ext cx="2421142" cy="1402365"/>
        </a:xfrm>
        <a:prstGeom prst="roundRect">
          <a:avLst>
            <a:gd name="adj" fmla="val 10000"/>
          </a:avLst>
        </a:prstGeom>
        <a:blipFill rotWithShape="1">
          <a:blip xmlns:r="http://schemas.openxmlformats.org/officeDocument/2006/relationships" r:embed="rId2"/>
          <a:stretch>
            <a:fillRect/>
          </a:stretch>
        </a:blipFill>
        <a:ln w="25400" cap="flat" cmpd="sng" algn="ctr">
          <a:solidFill>
            <a:srgbClr val="FF0066"/>
          </a:solidFill>
          <a:prstDash val="solid"/>
          <a:miter lim="800000"/>
        </a:ln>
        <a:effectLst/>
      </dsp:spPr>
      <dsp:style>
        <a:lnRef idx="2">
          <a:scrgbClr r="0" g="0" b="0"/>
        </a:lnRef>
        <a:fillRef idx="1">
          <a:scrgbClr r="0" g="0" b="0"/>
        </a:fillRef>
        <a:effectRef idx="0">
          <a:scrgbClr r="0" g="0" b="0"/>
        </a:effectRef>
        <a:fontRef idx="minor"/>
      </dsp:style>
    </dsp:sp>
    <dsp:sp modelId="{1C82A57C-4E31-413D-94AE-1BDD4F6BFE61}">
      <dsp:nvSpPr>
        <dsp:cNvPr id="0" name=""/>
        <dsp:cNvSpPr/>
      </dsp:nvSpPr>
      <dsp:spPr>
        <a:xfrm>
          <a:off x="2770261" y="2832479"/>
          <a:ext cx="1716902" cy="1515985"/>
        </a:xfrm>
        <a:prstGeom prst="roundRect">
          <a:avLst>
            <a:gd name="adj" fmla="val 10000"/>
          </a:avLst>
        </a:prstGeom>
        <a:solidFill>
          <a:srgbClr val="FF0066"/>
        </a:solidFill>
        <a:ln w="38100" cap="flat" cmpd="sng" algn="ctr">
          <a:solidFill>
            <a:srgbClr val="FF006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IN" sz="1800" b="1" kern="1200" dirty="0"/>
            <a:t>Pre-processing</a:t>
          </a:r>
        </a:p>
        <a:p>
          <a:pPr lvl="0" algn="l" defTabSz="800100">
            <a:lnSpc>
              <a:spcPct val="90000"/>
            </a:lnSpc>
            <a:spcBef>
              <a:spcPct val="0"/>
            </a:spcBef>
            <a:spcAft>
              <a:spcPct val="35000"/>
            </a:spcAft>
          </a:pPr>
          <a:r>
            <a:rPr lang="en-IN" sz="1400" b="1" kern="1200" dirty="0"/>
            <a:t>1. High pass</a:t>
          </a:r>
        </a:p>
        <a:p>
          <a:pPr lvl="0" algn="l" defTabSz="800100">
            <a:lnSpc>
              <a:spcPct val="90000"/>
            </a:lnSpc>
            <a:spcBef>
              <a:spcPct val="0"/>
            </a:spcBef>
            <a:spcAft>
              <a:spcPct val="35000"/>
            </a:spcAft>
          </a:pPr>
          <a:r>
            <a:rPr lang="en-IN" sz="1400" b="1" kern="1200" dirty="0"/>
            <a:t>2. Band reject</a:t>
          </a:r>
        </a:p>
        <a:p>
          <a:pPr lvl="0" algn="l" defTabSz="800100">
            <a:lnSpc>
              <a:spcPct val="90000"/>
            </a:lnSpc>
            <a:spcBef>
              <a:spcPct val="0"/>
            </a:spcBef>
            <a:spcAft>
              <a:spcPct val="35000"/>
            </a:spcAft>
          </a:pPr>
          <a:r>
            <a:rPr lang="en-IN" sz="1400" b="1" kern="1200" dirty="0"/>
            <a:t>3. Low pass</a:t>
          </a:r>
        </a:p>
      </dsp:txBody>
      <dsp:txXfrm>
        <a:off x="2814663" y="2876881"/>
        <a:ext cx="1628098" cy="1427181"/>
      </dsp:txXfrm>
    </dsp:sp>
    <dsp:sp modelId="{D2859536-0C09-4BF7-A561-A8C9709610CE}">
      <dsp:nvSpPr>
        <dsp:cNvPr id="0" name=""/>
        <dsp:cNvSpPr/>
      </dsp:nvSpPr>
      <dsp:spPr>
        <a:xfrm rot="9398">
          <a:off x="5030614" y="1961651"/>
          <a:ext cx="195722" cy="336968"/>
        </a:xfrm>
        <a:prstGeom prst="rightArrow">
          <a:avLst>
            <a:gd name="adj1" fmla="val 60000"/>
            <a:gd name="adj2" fmla="val 50000"/>
          </a:avLst>
        </a:prstGeom>
        <a:solidFill>
          <a:srgbClr val="FF0066"/>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IN" sz="1400" kern="1200"/>
        </a:p>
      </dsp:txBody>
      <dsp:txXfrm>
        <a:off x="5030614" y="2028965"/>
        <a:ext cx="137005" cy="202180"/>
      </dsp:txXfrm>
    </dsp:sp>
    <dsp:sp modelId="{65F58DE3-08B7-4D40-9920-6A597208FD56}">
      <dsp:nvSpPr>
        <dsp:cNvPr id="0" name=""/>
        <dsp:cNvSpPr/>
      </dsp:nvSpPr>
      <dsp:spPr>
        <a:xfrm>
          <a:off x="5394097" y="1277929"/>
          <a:ext cx="2482593" cy="1712652"/>
        </a:xfrm>
        <a:prstGeom prst="roundRect">
          <a:avLst>
            <a:gd name="adj" fmla="val 10000"/>
          </a:avLst>
        </a:prstGeom>
        <a:blipFill rotWithShape="1">
          <a:blip xmlns:r="http://schemas.openxmlformats.org/officeDocument/2006/relationships" r:embed="rId3"/>
          <a:stretch>
            <a:fillRect/>
          </a:stretch>
        </a:blipFill>
        <a:ln w="25400" cap="flat" cmpd="sng" algn="ctr">
          <a:solidFill>
            <a:srgbClr val="00FF99"/>
          </a:solidFill>
          <a:prstDash val="solid"/>
          <a:miter lim="800000"/>
        </a:ln>
        <a:effectLst/>
      </dsp:spPr>
      <dsp:style>
        <a:lnRef idx="2">
          <a:scrgbClr r="0" g="0" b="0"/>
        </a:lnRef>
        <a:fillRef idx="1">
          <a:scrgbClr r="0" g="0" b="0"/>
        </a:fillRef>
        <a:effectRef idx="0">
          <a:scrgbClr r="0" g="0" b="0"/>
        </a:effectRef>
        <a:fontRef idx="minor"/>
      </dsp:style>
    </dsp:sp>
    <dsp:sp modelId="{8524DCDC-C362-448A-8835-EB52875CB8D7}">
      <dsp:nvSpPr>
        <dsp:cNvPr id="0" name=""/>
        <dsp:cNvSpPr/>
      </dsp:nvSpPr>
      <dsp:spPr>
        <a:xfrm>
          <a:off x="5881385" y="2995266"/>
          <a:ext cx="1485385" cy="1402365"/>
        </a:xfrm>
        <a:prstGeom prst="roundRect">
          <a:avLst>
            <a:gd name="adj" fmla="val 10000"/>
          </a:avLst>
        </a:prstGeom>
        <a:solidFill>
          <a:srgbClr val="66FF99"/>
        </a:solidFill>
        <a:ln w="38100" cap="flat" cmpd="sng" algn="ctr">
          <a:solidFill>
            <a:srgbClr val="00FF99"/>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IN" sz="1700" b="1" kern="1200" dirty="0"/>
            <a:t>Heartbeat segmentation</a:t>
          </a:r>
        </a:p>
      </dsp:txBody>
      <dsp:txXfrm>
        <a:off x="5922459" y="3036340"/>
        <a:ext cx="1403237" cy="1320217"/>
      </dsp:txXfrm>
    </dsp:sp>
    <dsp:sp modelId="{DB39B7B6-DFEA-43D7-B841-14CCE1D58F9D}">
      <dsp:nvSpPr>
        <dsp:cNvPr id="0" name=""/>
        <dsp:cNvSpPr/>
      </dsp:nvSpPr>
      <dsp:spPr>
        <a:xfrm rot="113902">
          <a:off x="8047456" y="2015406"/>
          <a:ext cx="170905" cy="336968"/>
        </a:xfrm>
        <a:prstGeom prst="rightArrow">
          <a:avLst>
            <a:gd name="adj1" fmla="val 60000"/>
            <a:gd name="adj2" fmla="val 50000"/>
          </a:avLst>
        </a:prstGeom>
        <a:solidFill>
          <a:srgbClr val="00FF9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IN" sz="1400" kern="1200"/>
        </a:p>
      </dsp:txBody>
      <dsp:txXfrm>
        <a:off x="8047470" y="2081951"/>
        <a:ext cx="119634" cy="202180"/>
      </dsp:txXfrm>
    </dsp:sp>
    <dsp:sp modelId="{7B2D7026-9C4C-4B44-B19A-95DC865C1608}">
      <dsp:nvSpPr>
        <dsp:cNvPr id="0" name=""/>
        <dsp:cNvSpPr/>
      </dsp:nvSpPr>
      <dsp:spPr>
        <a:xfrm>
          <a:off x="8364726" y="1513631"/>
          <a:ext cx="1402365" cy="1402365"/>
        </a:xfrm>
        <a:prstGeom prst="roundRect">
          <a:avLst>
            <a:gd name="adj" fmla="val 10000"/>
          </a:avLst>
        </a:prstGeom>
        <a:blipFill rotWithShape="1">
          <a:blip xmlns:r="http://schemas.openxmlformats.org/officeDocument/2006/relationships" r:embed="rId4"/>
          <a:stretch>
            <a:fillRect/>
          </a:stretch>
        </a:blipFill>
        <a:ln w="25400" cap="flat" cmpd="sng" algn="ctr">
          <a:solidFill>
            <a:srgbClr val="FF33CC"/>
          </a:solidFill>
          <a:prstDash val="solid"/>
          <a:miter lim="800000"/>
        </a:ln>
        <a:effectLst/>
      </dsp:spPr>
      <dsp:style>
        <a:lnRef idx="2">
          <a:scrgbClr r="0" g="0" b="0"/>
        </a:lnRef>
        <a:fillRef idx="1">
          <a:scrgbClr r="0" g="0" b="0"/>
        </a:fillRef>
        <a:effectRef idx="0">
          <a:scrgbClr r="0" g="0" b="0"/>
        </a:effectRef>
        <a:fontRef idx="minor"/>
      </dsp:style>
    </dsp:sp>
    <dsp:sp modelId="{54F435A7-F4F6-407E-B797-6B026BA03600}">
      <dsp:nvSpPr>
        <dsp:cNvPr id="0" name=""/>
        <dsp:cNvSpPr/>
      </dsp:nvSpPr>
      <dsp:spPr>
        <a:xfrm>
          <a:off x="8408873" y="2917694"/>
          <a:ext cx="1402365" cy="1402365"/>
        </a:xfrm>
        <a:prstGeom prst="roundRect">
          <a:avLst>
            <a:gd name="adj" fmla="val 10000"/>
          </a:avLst>
        </a:prstGeom>
        <a:solidFill>
          <a:srgbClr val="FF66CC"/>
        </a:solidFill>
        <a:ln w="38100" cap="flat" cmpd="sng" algn="ctr">
          <a:solidFill>
            <a:srgbClr val="FF33CC"/>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IN" sz="1700" b="1" kern="1200" dirty="0"/>
            <a:t>Feature extraction</a:t>
          </a:r>
        </a:p>
      </dsp:txBody>
      <dsp:txXfrm>
        <a:off x="8449947" y="2958768"/>
        <a:ext cx="1320217" cy="1320217"/>
      </dsp:txXfrm>
    </dsp:sp>
    <dsp:sp modelId="{36983935-4078-436D-BCD6-F87759B356B8}">
      <dsp:nvSpPr>
        <dsp:cNvPr id="0" name=""/>
        <dsp:cNvSpPr/>
      </dsp:nvSpPr>
      <dsp:spPr>
        <a:xfrm rot="21567649">
          <a:off x="10037212" y="2035918"/>
          <a:ext cx="270138" cy="336968"/>
        </a:xfrm>
        <a:prstGeom prst="rightArrow">
          <a:avLst>
            <a:gd name="adj1" fmla="val 60000"/>
            <a:gd name="adj2" fmla="val 50000"/>
          </a:avLst>
        </a:prstGeom>
        <a:solidFill>
          <a:srgbClr val="FF66CC"/>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IN" sz="1400" kern="1200"/>
        </a:p>
      </dsp:txBody>
      <dsp:txXfrm>
        <a:off x="10037214" y="2103693"/>
        <a:ext cx="189097" cy="202180"/>
      </dsp:txXfrm>
    </dsp:sp>
    <dsp:sp modelId="{7F3D62A0-2AEB-4837-B0C0-3622FE0132B2}">
      <dsp:nvSpPr>
        <dsp:cNvPr id="0" name=""/>
        <dsp:cNvSpPr/>
      </dsp:nvSpPr>
      <dsp:spPr>
        <a:xfrm>
          <a:off x="10538881" y="1493171"/>
          <a:ext cx="1402365" cy="1402365"/>
        </a:xfrm>
        <a:prstGeom prst="roundRect">
          <a:avLst>
            <a:gd name="adj" fmla="val 10000"/>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l="-11000" r="-11000"/>
          </a:stretch>
        </a:blipFill>
        <a:ln w="28575" cap="flat" cmpd="sng" algn="ctr">
          <a:solidFill>
            <a:srgbClr val="6600FF"/>
          </a:solidFill>
          <a:prstDash val="solid"/>
          <a:miter lim="800000"/>
        </a:ln>
        <a:effectLst/>
      </dsp:spPr>
      <dsp:style>
        <a:lnRef idx="2">
          <a:schemeClr val="accent6"/>
        </a:lnRef>
        <a:fillRef idx="1">
          <a:schemeClr val="lt1"/>
        </a:fillRef>
        <a:effectRef idx="0">
          <a:schemeClr val="accent6"/>
        </a:effectRef>
        <a:fontRef idx="minor">
          <a:schemeClr val="dk1"/>
        </a:fontRef>
      </dsp:style>
    </dsp:sp>
    <dsp:sp modelId="{1FE79CE2-AC9A-4EB2-A573-733F7F2E379C}">
      <dsp:nvSpPr>
        <dsp:cNvPr id="0" name=""/>
        <dsp:cNvSpPr/>
      </dsp:nvSpPr>
      <dsp:spPr>
        <a:xfrm>
          <a:off x="10586226" y="2917694"/>
          <a:ext cx="1402365" cy="1402365"/>
        </a:xfrm>
        <a:prstGeom prst="roundRect">
          <a:avLst>
            <a:gd name="adj" fmla="val 10000"/>
          </a:avLst>
        </a:prstGeom>
        <a:solidFill>
          <a:srgbClr val="6600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IN" sz="1700" b="1" kern="1200"/>
            <a:t>Classification</a:t>
          </a:r>
        </a:p>
      </dsp:txBody>
      <dsp:txXfrm>
        <a:off x="10627300" y="2958768"/>
        <a:ext cx="1320217" cy="1320217"/>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12AC1B-DAB1-488A-B69C-D6E24F0C6F73}" type="datetimeFigureOut">
              <a:rPr lang="en-IN" smtClean="0"/>
              <a:t>26-06-2025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6DEC9B-6965-403E-B2B5-AF46102F3E74}" type="slidenum">
              <a:rPr lang="en-IN" smtClean="0"/>
              <a:t>‹#›</a:t>
            </a:fld>
            <a:endParaRPr lang="en-IN"/>
          </a:p>
        </p:txBody>
      </p:sp>
    </p:spTree>
    <p:extLst>
      <p:ext uri="{BB962C8B-B14F-4D97-AF65-F5344CB8AC3E}">
        <p14:creationId xmlns:p14="http://schemas.microsoft.com/office/powerpoint/2010/main" val="34872534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9965798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1362521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2899205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746730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0256937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33334426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5207239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382479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1695267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37060022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2110596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13430438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35378503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15346400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42449382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15040085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36286224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24184941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34913005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40618511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37475907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7864913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3436310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3980242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24672216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26706225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37449245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19625380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16453753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35218596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33742308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21718613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2625397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9066044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42430663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2756465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28761456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9881584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22023989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32660302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36994942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21656334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48</a:t>
            </a:fld>
            <a:endParaRPr lang="en-US">
              <a:solidFill>
                <a:prstClr val="black"/>
              </a:solidFill>
            </a:endParaRPr>
          </a:p>
        </p:txBody>
      </p:sp>
    </p:spTree>
    <p:extLst>
      <p:ext uri="{BB962C8B-B14F-4D97-AF65-F5344CB8AC3E}">
        <p14:creationId xmlns:p14="http://schemas.microsoft.com/office/powerpoint/2010/main" val="28774150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1362177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7866185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15580982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51</a:t>
            </a:fld>
            <a:endParaRPr lang="en-US">
              <a:solidFill>
                <a:prstClr val="black"/>
              </a:solidFill>
            </a:endParaRPr>
          </a:p>
        </p:txBody>
      </p:sp>
    </p:spTree>
    <p:extLst>
      <p:ext uri="{BB962C8B-B14F-4D97-AF65-F5344CB8AC3E}">
        <p14:creationId xmlns:p14="http://schemas.microsoft.com/office/powerpoint/2010/main" val="14076141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52</a:t>
            </a:fld>
            <a:endParaRPr lang="en-US">
              <a:solidFill>
                <a:prstClr val="black"/>
              </a:solidFill>
            </a:endParaRPr>
          </a:p>
        </p:txBody>
      </p:sp>
    </p:spTree>
    <p:extLst>
      <p:ext uri="{BB962C8B-B14F-4D97-AF65-F5344CB8AC3E}">
        <p14:creationId xmlns:p14="http://schemas.microsoft.com/office/powerpoint/2010/main" val="14299394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53</a:t>
            </a:fld>
            <a:endParaRPr lang="en-US">
              <a:solidFill>
                <a:prstClr val="black"/>
              </a:solidFill>
            </a:endParaRPr>
          </a:p>
        </p:txBody>
      </p:sp>
    </p:spTree>
    <p:extLst>
      <p:ext uri="{BB962C8B-B14F-4D97-AF65-F5344CB8AC3E}">
        <p14:creationId xmlns:p14="http://schemas.microsoft.com/office/powerpoint/2010/main" val="6828098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54</a:t>
            </a:fld>
            <a:endParaRPr lang="en-US">
              <a:solidFill>
                <a:prstClr val="black"/>
              </a:solidFill>
            </a:endParaRPr>
          </a:p>
        </p:txBody>
      </p:sp>
    </p:spTree>
    <p:extLst>
      <p:ext uri="{BB962C8B-B14F-4D97-AF65-F5344CB8AC3E}">
        <p14:creationId xmlns:p14="http://schemas.microsoft.com/office/powerpoint/2010/main" val="42309996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55</a:t>
            </a:fld>
            <a:endParaRPr lang="en-US">
              <a:solidFill>
                <a:prstClr val="black"/>
              </a:solidFill>
            </a:endParaRPr>
          </a:p>
        </p:txBody>
      </p:sp>
    </p:spTree>
    <p:extLst>
      <p:ext uri="{BB962C8B-B14F-4D97-AF65-F5344CB8AC3E}">
        <p14:creationId xmlns:p14="http://schemas.microsoft.com/office/powerpoint/2010/main" val="3681368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56</a:t>
            </a:fld>
            <a:endParaRPr lang="en-US">
              <a:solidFill>
                <a:prstClr val="black"/>
              </a:solidFill>
            </a:endParaRPr>
          </a:p>
        </p:txBody>
      </p:sp>
    </p:spTree>
    <p:extLst>
      <p:ext uri="{BB962C8B-B14F-4D97-AF65-F5344CB8AC3E}">
        <p14:creationId xmlns:p14="http://schemas.microsoft.com/office/powerpoint/2010/main" val="36772610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57</a:t>
            </a:fld>
            <a:endParaRPr lang="en-US">
              <a:solidFill>
                <a:prstClr val="black"/>
              </a:solidFill>
            </a:endParaRPr>
          </a:p>
        </p:txBody>
      </p:sp>
    </p:spTree>
    <p:extLst>
      <p:ext uri="{BB962C8B-B14F-4D97-AF65-F5344CB8AC3E}">
        <p14:creationId xmlns:p14="http://schemas.microsoft.com/office/powerpoint/2010/main" val="168524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58</a:t>
            </a:fld>
            <a:endParaRPr lang="en-US">
              <a:solidFill>
                <a:prstClr val="black"/>
              </a:solidFill>
            </a:endParaRPr>
          </a:p>
        </p:txBody>
      </p:sp>
    </p:spTree>
    <p:extLst>
      <p:ext uri="{BB962C8B-B14F-4D97-AF65-F5344CB8AC3E}">
        <p14:creationId xmlns:p14="http://schemas.microsoft.com/office/powerpoint/2010/main" val="7585306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59</a:t>
            </a:fld>
            <a:endParaRPr lang="en-US">
              <a:solidFill>
                <a:prstClr val="black"/>
              </a:solidFill>
            </a:endParaRPr>
          </a:p>
        </p:txBody>
      </p:sp>
    </p:spTree>
    <p:extLst>
      <p:ext uri="{BB962C8B-B14F-4D97-AF65-F5344CB8AC3E}">
        <p14:creationId xmlns:p14="http://schemas.microsoft.com/office/powerpoint/2010/main" val="169863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4054920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60</a:t>
            </a:fld>
            <a:endParaRPr lang="en-US">
              <a:solidFill>
                <a:prstClr val="black"/>
              </a:solidFill>
            </a:endParaRPr>
          </a:p>
        </p:txBody>
      </p:sp>
    </p:spTree>
    <p:extLst>
      <p:ext uri="{BB962C8B-B14F-4D97-AF65-F5344CB8AC3E}">
        <p14:creationId xmlns:p14="http://schemas.microsoft.com/office/powerpoint/2010/main" val="23657720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61</a:t>
            </a:fld>
            <a:endParaRPr lang="en-US">
              <a:solidFill>
                <a:prstClr val="black"/>
              </a:solidFill>
            </a:endParaRPr>
          </a:p>
        </p:txBody>
      </p:sp>
    </p:spTree>
    <p:extLst>
      <p:ext uri="{BB962C8B-B14F-4D97-AF65-F5344CB8AC3E}">
        <p14:creationId xmlns:p14="http://schemas.microsoft.com/office/powerpoint/2010/main" val="1817939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62</a:t>
            </a:fld>
            <a:endParaRPr lang="en-US">
              <a:solidFill>
                <a:prstClr val="black"/>
              </a:solidFill>
            </a:endParaRPr>
          </a:p>
        </p:txBody>
      </p:sp>
    </p:spTree>
    <p:extLst>
      <p:ext uri="{BB962C8B-B14F-4D97-AF65-F5344CB8AC3E}">
        <p14:creationId xmlns:p14="http://schemas.microsoft.com/office/powerpoint/2010/main" val="23316645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63</a:t>
            </a:fld>
            <a:endParaRPr lang="en-US">
              <a:solidFill>
                <a:prstClr val="black"/>
              </a:solidFill>
            </a:endParaRPr>
          </a:p>
        </p:txBody>
      </p:sp>
    </p:spTree>
    <p:extLst>
      <p:ext uri="{BB962C8B-B14F-4D97-AF65-F5344CB8AC3E}">
        <p14:creationId xmlns:p14="http://schemas.microsoft.com/office/powerpoint/2010/main" val="26557173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64</a:t>
            </a:fld>
            <a:endParaRPr lang="en-US">
              <a:solidFill>
                <a:prstClr val="black"/>
              </a:solidFill>
            </a:endParaRPr>
          </a:p>
        </p:txBody>
      </p:sp>
    </p:spTree>
    <p:extLst>
      <p:ext uri="{BB962C8B-B14F-4D97-AF65-F5344CB8AC3E}">
        <p14:creationId xmlns:p14="http://schemas.microsoft.com/office/powerpoint/2010/main" val="15019539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65</a:t>
            </a:fld>
            <a:endParaRPr lang="en-US">
              <a:solidFill>
                <a:prstClr val="black"/>
              </a:solidFill>
            </a:endParaRPr>
          </a:p>
        </p:txBody>
      </p:sp>
    </p:spTree>
    <p:extLst>
      <p:ext uri="{BB962C8B-B14F-4D97-AF65-F5344CB8AC3E}">
        <p14:creationId xmlns:p14="http://schemas.microsoft.com/office/powerpoint/2010/main" val="53978505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66</a:t>
            </a:fld>
            <a:endParaRPr lang="en-US">
              <a:solidFill>
                <a:prstClr val="black"/>
              </a:solidFill>
            </a:endParaRPr>
          </a:p>
        </p:txBody>
      </p:sp>
    </p:spTree>
    <p:extLst>
      <p:ext uri="{BB962C8B-B14F-4D97-AF65-F5344CB8AC3E}">
        <p14:creationId xmlns:p14="http://schemas.microsoft.com/office/powerpoint/2010/main" val="49924847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67</a:t>
            </a:fld>
            <a:endParaRPr lang="en-US">
              <a:solidFill>
                <a:prstClr val="black"/>
              </a:solidFill>
            </a:endParaRPr>
          </a:p>
        </p:txBody>
      </p:sp>
    </p:spTree>
    <p:extLst>
      <p:ext uri="{BB962C8B-B14F-4D97-AF65-F5344CB8AC3E}">
        <p14:creationId xmlns:p14="http://schemas.microsoft.com/office/powerpoint/2010/main" val="88826957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68</a:t>
            </a:fld>
            <a:endParaRPr lang="en-US">
              <a:solidFill>
                <a:prstClr val="black"/>
              </a:solidFill>
            </a:endParaRPr>
          </a:p>
        </p:txBody>
      </p:sp>
    </p:spTree>
    <p:extLst>
      <p:ext uri="{BB962C8B-B14F-4D97-AF65-F5344CB8AC3E}">
        <p14:creationId xmlns:p14="http://schemas.microsoft.com/office/powerpoint/2010/main" val="25187431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69</a:t>
            </a:fld>
            <a:endParaRPr lang="en-US">
              <a:solidFill>
                <a:prstClr val="black"/>
              </a:solidFill>
            </a:endParaRPr>
          </a:p>
        </p:txBody>
      </p:sp>
    </p:spTree>
    <p:extLst>
      <p:ext uri="{BB962C8B-B14F-4D97-AF65-F5344CB8AC3E}">
        <p14:creationId xmlns:p14="http://schemas.microsoft.com/office/powerpoint/2010/main" val="2086258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6929251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70</a:t>
            </a:fld>
            <a:endParaRPr lang="en-US">
              <a:solidFill>
                <a:prstClr val="black"/>
              </a:solidFill>
            </a:endParaRPr>
          </a:p>
        </p:txBody>
      </p:sp>
    </p:spTree>
    <p:extLst>
      <p:ext uri="{BB962C8B-B14F-4D97-AF65-F5344CB8AC3E}">
        <p14:creationId xmlns:p14="http://schemas.microsoft.com/office/powerpoint/2010/main" val="35791062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71</a:t>
            </a:fld>
            <a:endParaRPr lang="en-US">
              <a:solidFill>
                <a:prstClr val="black"/>
              </a:solidFill>
            </a:endParaRPr>
          </a:p>
        </p:txBody>
      </p:sp>
    </p:spTree>
    <p:extLst>
      <p:ext uri="{BB962C8B-B14F-4D97-AF65-F5344CB8AC3E}">
        <p14:creationId xmlns:p14="http://schemas.microsoft.com/office/powerpoint/2010/main" val="180664089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72</a:t>
            </a:fld>
            <a:endParaRPr lang="en-US">
              <a:solidFill>
                <a:prstClr val="black"/>
              </a:solidFill>
            </a:endParaRPr>
          </a:p>
        </p:txBody>
      </p:sp>
    </p:spTree>
    <p:extLst>
      <p:ext uri="{BB962C8B-B14F-4D97-AF65-F5344CB8AC3E}">
        <p14:creationId xmlns:p14="http://schemas.microsoft.com/office/powerpoint/2010/main" val="5256388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73</a:t>
            </a:fld>
            <a:endParaRPr lang="en-US">
              <a:solidFill>
                <a:prstClr val="black"/>
              </a:solidFill>
            </a:endParaRPr>
          </a:p>
        </p:txBody>
      </p:sp>
    </p:spTree>
    <p:extLst>
      <p:ext uri="{BB962C8B-B14F-4D97-AF65-F5344CB8AC3E}">
        <p14:creationId xmlns:p14="http://schemas.microsoft.com/office/powerpoint/2010/main" val="18029169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74</a:t>
            </a:fld>
            <a:endParaRPr lang="en-US">
              <a:solidFill>
                <a:prstClr val="black"/>
              </a:solidFill>
            </a:endParaRPr>
          </a:p>
        </p:txBody>
      </p:sp>
    </p:spTree>
    <p:extLst>
      <p:ext uri="{BB962C8B-B14F-4D97-AF65-F5344CB8AC3E}">
        <p14:creationId xmlns:p14="http://schemas.microsoft.com/office/powerpoint/2010/main" val="34816248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75</a:t>
            </a:fld>
            <a:endParaRPr lang="en-US">
              <a:solidFill>
                <a:prstClr val="black"/>
              </a:solidFill>
            </a:endParaRPr>
          </a:p>
        </p:txBody>
      </p:sp>
    </p:spTree>
    <p:extLst>
      <p:ext uri="{BB962C8B-B14F-4D97-AF65-F5344CB8AC3E}">
        <p14:creationId xmlns:p14="http://schemas.microsoft.com/office/powerpoint/2010/main" val="4403902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76</a:t>
            </a:fld>
            <a:endParaRPr lang="en-US">
              <a:solidFill>
                <a:prstClr val="black"/>
              </a:solidFill>
            </a:endParaRPr>
          </a:p>
        </p:txBody>
      </p:sp>
    </p:spTree>
    <p:extLst>
      <p:ext uri="{BB962C8B-B14F-4D97-AF65-F5344CB8AC3E}">
        <p14:creationId xmlns:p14="http://schemas.microsoft.com/office/powerpoint/2010/main" val="40828288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77</a:t>
            </a:fld>
            <a:endParaRPr lang="en-US">
              <a:solidFill>
                <a:prstClr val="black"/>
              </a:solidFill>
            </a:endParaRPr>
          </a:p>
        </p:txBody>
      </p:sp>
    </p:spTree>
    <p:extLst>
      <p:ext uri="{BB962C8B-B14F-4D97-AF65-F5344CB8AC3E}">
        <p14:creationId xmlns:p14="http://schemas.microsoft.com/office/powerpoint/2010/main" val="423538901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78</a:t>
            </a:fld>
            <a:endParaRPr lang="en-US">
              <a:solidFill>
                <a:prstClr val="black"/>
              </a:solidFill>
            </a:endParaRPr>
          </a:p>
        </p:txBody>
      </p:sp>
    </p:spTree>
    <p:extLst>
      <p:ext uri="{BB962C8B-B14F-4D97-AF65-F5344CB8AC3E}">
        <p14:creationId xmlns:p14="http://schemas.microsoft.com/office/powerpoint/2010/main" val="15645599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79</a:t>
            </a:fld>
            <a:endParaRPr lang="en-US">
              <a:solidFill>
                <a:prstClr val="black"/>
              </a:solidFill>
            </a:endParaRPr>
          </a:p>
        </p:txBody>
      </p:sp>
    </p:spTree>
    <p:extLst>
      <p:ext uri="{BB962C8B-B14F-4D97-AF65-F5344CB8AC3E}">
        <p14:creationId xmlns:p14="http://schemas.microsoft.com/office/powerpoint/2010/main" val="4116278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55358307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80</a:t>
            </a:fld>
            <a:endParaRPr lang="en-US">
              <a:solidFill>
                <a:prstClr val="black"/>
              </a:solidFill>
            </a:endParaRPr>
          </a:p>
        </p:txBody>
      </p:sp>
    </p:spTree>
    <p:extLst>
      <p:ext uri="{BB962C8B-B14F-4D97-AF65-F5344CB8AC3E}">
        <p14:creationId xmlns:p14="http://schemas.microsoft.com/office/powerpoint/2010/main" val="172063182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81</a:t>
            </a:fld>
            <a:endParaRPr lang="en-US">
              <a:solidFill>
                <a:prstClr val="black"/>
              </a:solidFill>
            </a:endParaRPr>
          </a:p>
        </p:txBody>
      </p:sp>
    </p:spTree>
    <p:extLst>
      <p:ext uri="{BB962C8B-B14F-4D97-AF65-F5344CB8AC3E}">
        <p14:creationId xmlns:p14="http://schemas.microsoft.com/office/powerpoint/2010/main" val="359299832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82</a:t>
            </a:fld>
            <a:endParaRPr lang="en-US">
              <a:solidFill>
                <a:prstClr val="black"/>
              </a:solidFill>
            </a:endParaRPr>
          </a:p>
        </p:txBody>
      </p:sp>
    </p:spTree>
    <p:extLst>
      <p:ext uri="{BB962C8B-B14F-4D97-AF65-F5344CB8AC3E}">
        <p14:creationId xmlns:p14="http://schemas.microsoft.com/office/powerpoint/2010/main" val="1006060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140629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4561259"/>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5192647"/>
      </p:ext>
    </p:extLst>
  </p:cSld>
  <p:clrMap bg1="lt1" tx1="dk1" bg2="lt2" tx2="dk2" accent1="accent1" accent2="accent2" accent3="accent3" accent4="accent4" accent5="accent5" accent6="accent6" hlink="hlink" folHlink="folHlink"/>
  <p:sldLayoutIdLst>
    <p:sldLayoutId id="2147483661" r:id="rId1"/>
  </p:sldLayoutIdLst>
  <p:hf sldNum="0" hdr="0" ftr="0" dt="0"/>
  <p:txStyles>
    <p:titleStyle>
      <a:lvl1pPr algn="ctr" defTabSz="761970" rtl="0" eaLnBrk="1" latinLnBrk="0" hangingPunct="1">
        <a:spcBef>
          <a:spcPct val="0"/>
        </a:spcBef>
        <a:buNone/>
        <a:defRPr sz="3667" kern="1200">
          <a:solidFill>
            <a:schemeClr val="tx1"/>
          </a:solidFill>
          <a:latin typeface="+mj-lt"/>
          <a:ea typeface="+mj-ea"/>
          <a:cs typeface="+mj-cs"/>
        </a:defRPr>
      </a:lvl1pPr>
    </p:titleStyle>
    <p:bodyStyle>
      <a:lvl1pPr marL="285739" indent="-285739" algn="l" defTabSz="761970" rtl="0" eaLnBrk="1" latinLnBrk="0" hangingPunct="1">
        <a:spcBef>
          <a:spcPct val="20000"/>
        </a:spcBef>
        <a:buFont typeface="Arial" pitchFamily="34" charset="0"/>
        <a:buChar char="•"/>
        <a:defRPr sz="2667" kern="1200">
          <a:solidFill>
            <a:schemeClr val="tx1"/>
          </a:solidFill>
          <a:latin typeface="+mn-lt"/>
          <a:ea typeface="+mn-ea"/>
          <a:cs typeface="+mn-cs"/>
        </a:defRPr>
      </a:lvl1pPr>
      <a:lvl2pPr marL="619100" indent="-238115" algn="l" defTabSz="761970" rtl="0" eaLnBrk="1" latinLnBrk="0" hangingPunct="1">
        <a:spcBef>
          <a:spcPct val="20000"/>
        </a:spcBef>
        <a:buFont typeface="Arial" pitchFamily="34" charset="0"/>
        <a:buChar char="–"/>
        <a:defRPr sz="2333" kern="1200">
          <a:solidFill>
            <a:schemeClr val="tx1"/>
          </a:solidFill>
          <a:latin typeface="+mn-lt"/>
          <a:ea typeface="+mn-ea"/>
          <a:cs typeface="+mn-cs"/>
        </a:defRPr>
      </a:lvl2pPr>
      <a:lvl3pPr marL="952462" indent="-190492" algn="l" defTabSz="76197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333447"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4pPr>
      <a:lvl5pPr marL="171443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5pPr>
      <a:lvl6pPr marL="209541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6pPr>
      <a:lvl7pPr marL="247640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7pPr>
      <a:lvl8pPr marL="285738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8pPr>
      <a:lvl9pPr marL="3238370"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7.png"/></Relationships>
</file>

<file path=ppt/slides/_rels/slide5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png"/><Relationship Id="rId7" Type="http://schemas.openxmlformats.org/officeDocument/2006/relationships/diagramColors" Target="../diagrams/colors2.xml"/><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chart" Target="../charts/chart1.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chart" Target="../charts/chart3.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chart" Target="../charts/chart4.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chart" Target="../charts/chart5.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1.xml"/><Relationship Id="rId5" Type="http://schemas.microsoft.com/office/2007/relationships/hdphoto" Target="../media/hdphoto3.wdp"/><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pic>
        <p:nvPicPr>
          <p:cNvPr id="7" name="Picture 6"/>
          <p:cNvPicPr>
            <a:picLocks noChangeAspect="1"/>
          </p:cNvPicPr>
          <p:nvPr/>
        </p:nvPicPr>
        <p:blipFill>
          <a:blip r:embed="rId4">
            <a:lum bright="70000" contrast="-70000"/>
            <a:extLst>
              <a:ext uri="{BEBA8EAE-BF5A-486C-A8C5-ECC9F3942E4B}">
                <a14:imgProps xmlns:a14="http://schemas.microsoft.com/office/drawing/2010/main">
                  <a14:imgLayer r:embed="rId5">
                    <a14:imgEffect>
                      <a14:sharpenSoften amount="-26000"/>
                    </a14:imgEffect>
                    <a14:imgEffect>
                      <a14:saturation sat="135000"/>
                    </a14:imgEffect>
                  </a14:imgLayer>
                </a14:imgProps>
              </a:ext>
              <a:ext uri="{28A0092B-C50C-407E-A947-70E740481C1C}">
                <a14:useLocalDpi xmlns:a14="http://schemas.microsoft.com/office/drawing/2010/main" val="0"/>
              </a:ext>
            </a:extLst>
          </a:blip>
          <a:stretch>
            <a:fillRect/>
          </a:stretch>
        </p:blipFill>
        <p:spPr>
          <a:xfrm>
            <a:off x="858982" y="846161"/>
            <a:ext cx="10663308" cy="5923031"/>
          </a:xfrm>
          <a:prstGeom prst="rect">
            <a:avLst/>
          </a:prstGeom>
        </p:spPr>
      </p:pic>
      <p:sp>
        <p:nvSpPr>
          <p:cNvPr id="5" name="TextBox 4"/>
          <p:cNvSpPr txBox="1"/>
          <p:nvPr/>
        </p:nvSpPr>
        <p:spPr>
          <a:xfrm>
            <a:off x="858982" y="1157765"/>
            <a:ext cx="10474036" cy="1664879"/>
          </a:xfrm>
          <a:prstGeom prst="rect">
            <a:avLst/>
          </a:prstGeom>
          <a:noFill/>
        </p:spPr>
        <p:txBody>
          <a:bodyPr wrap="square" rtlCol="0">
            <a:spAutoFit/>
          </a:bodyPr>
          <a:lstStyle/>
          <a:p>
            <a:pPr algn="ctr">
              <a:lnSpc>
                <a:spcPct val="150000"/>
              </a:lnSpc>
            </a:pPr>
            <a:r>
              <a:rPr lang="en-US" sz="3600" b="1" kern="0" spc="-44" dirty="0">
                <a:solidFill>
                  <a:srgbClr val="000000"/>
                </a:solidFill>
                <a:latin typeface="Arial" panose="020B0604020202020204" pitchFamily="34" charset="0"/>
                <a:ea typeface="adonis-web" pitchFamily="34" charset="-122"/>
                <a:cs typeface="Arial" panose="020B0604020202020204" pitchFamily="34" charset="0"/>
              </a:rPr>
              <a:t>Real-Time Multi-Device Patient Monitoring System with Predictive Insights</a:t>
            </a:r>
            <a:endParaRPr lang="en-US" sz="3600" dirty="0">
              <a:latin typeface="Arial" panose="020B0604020202020204" pitchFamily="34" charset="0"/>
              <a:cs typeface="Arial" panose="020B0604020202020204" pitchFamily="34" charset="0"/>
            </a:endParaRPr>
          </a:p>
        </p:txBody>
      </p:sp>
      <p:sp>
        <p:nvSpPr>
          <p:cNvPr id="8" name="TextBox 7"/>
          <p:cNvSpPr txBox="1"/>
          <p:nvPr/>
        </p:nvSpPr>
        <p:spPr>
          <a:xfrm>
            <a:off x="3622040" y="4470990"/>
            <a:ext cx="4947920" cy="369332"/>
          </a:xfrm>
          <a:prstGeom prst="rect">
            <a:avLst/>
          </a:prstGeom>
          <a:noFill/>
        </p:spPr>
        <p:txBody>
          <a:bodyPr wrap="square" rtlCol="0">
            <a:spAutoFit/>
          </a:bodyPr>
          <a:lstStyle/>
          <a:p>
            <a:r>
              <a:rPr lang="en-US" b="1" spc="20" dirty="0">
                <a:latin typeface="Arial" panose="020B0604020202020204" pitchFamily="34" charset="0"/>
                <a:cs typeface="Arial" panose="020B0604020202020204" pitchFamily="34" charset="0"/>
              </a:rPr>
              <a:t>BY KEERTHANA MADHAVAN 19MIA1073</a:t>
            </a:r>
            <a:endParaRPr lang="en-IN" b="1" spc="20" dirty="0">
              <a:latin typeface="Arial" panose="020B0604020202020204" pitchFamily="34" charset="0"/>
              <a:cs typeface="Arial" panose="020B0604020202020204" pitchFamily="34" charset="0"/>
            </a:endParaRPr>
          </a:p>
        </p:txBody>
      </p:sp>
      <p:sp>
        <p:nvSpPr>
          <p:cNvPr id="6" name="TextBox 5"/>
          <p:cNvSpPr txBox="1"/>
          <p:nvPr/>
        </p:nvSpPr>
        <p:spPr>
          <a:xfrm>
            <a:off x="2663379" y="3366155"/>
            <a:ext cx="7010400" cy="58477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GUIDE: Dr. NEELA NARAYANAN V</a:t>
            </a:r>
            <a:endParaRPr lang="en-IN" sz="3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85288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3436828588"/>
              </p:ext>
            </p:extLst>
          </p:nvPr>
        </p:nvGraphicFramePr>
        <p:xfrm>
          <a:off x="0" y="-2"/>
          <a:ext cx="12192000" cy="6858002"/>
        </p:xfrm>
        <a:graphic>
          <a:graphicData uri="http://schemas.openxmlformats.org/drawingml/2006/table">
            <a:tbl>
              <a:tblPr firstRow="1" firstCol="1" bandRow="1"/>
              <a:tblGrid>
                <a:gridCol w="2749451">
                  <a:extLst>
                    <a:ext uri="{9D8B030D-6E8A-4147-A177-3AD203B41FA5}">
                      <a16:colId xmlns:a16="http://schemas.microsoft.com/office/drawing/2014/main" xmlns="" val="20000"/>
                    </a:ext>
                  </a:extLst>
                </a:gridCol>
                <a:gridCol w="9442549">
                  <a:extLst>
                    <a:ext uri="{9D8B030D-6E8A-4147-A177-3AD203B41FA5}">
                      <a16:colId xmlns:a16="http://schemas.microsoft.com/office/drawing/2014/main" xmlns="" val="20001"/>
                    </a:ext>
                  </a:extLst>
                </a:gridCol>
              </a:tblGrid>
              <a:tr h="264563">
                <a:tc>
                  <a:txBody>
                    <a:bodyPr/>
                    <a:lstStyle/>
                    <a:p>
                      <a:pPr algn="ctr">
                        <a:spcAft>
                          <a:spcPts val="0"/>
                        </a:spcAft>
                      </a:pPr>
                      <a:r>
                        <a:rPr lang="en-IN"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TITLE </a:t>
                      </a:r>
                    </a:p>
                  </a:txBody>
                  <a:tcPr marL="28739" marR="287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2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Tachycardia-Induced Cardiomyopathy in a Young Healthy Patient: A Case Report</a:t>
                      </a:r>
                    </a:p>
                  </a:txBody>
                  <a:tcPr marL="28739" marR="287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200283">
                <a:tc>
                  <a:txBody>
                    <a:bodyPr/>
                    <a:lstStyle/>
                    <a:p>
                      <a:pPr algn="ctr">
                        <a:spcAft>
                          <a:spcPts val="0"/>
                        </a:spcAft>
                      </a:pPr>
                      <a:r>
                        <a:rPr lang="en-IN" sz="1200">
                          <a:solidFill>
                            <a:schemeClr val="tx1"/>
                          </a:solidFill>
                          <a:effectLst/>
                          <a:latin typeface="Arial" panose="020B0604020202020204" pitchFamily="34" charset="0"/>
                          <a:ea typeface="Times New Roman" panose="02020603050405020304" pitchFamily="18" charset="0"/>
                          <a:cs typeface="Arial" panose="020B0604020202020204" pitchFamily="34" charset="0"/>
                        </a:rPr>
                        <a:t>AUTHORS</a:t>
                      </a:r>
                    </a:p>
                  </a:txBody>
                  <a:tcPr marL="28739" marR="287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2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Zahid</a:t>
                      </a:r>
                      <a:r>
                        <a:rPr lang="en-IN"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Khan, George </a:t>
                      </a:r>
                      <a:r>
                        <a:rPr lang="en-IN" sz="12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Besis</a:t>
                      </a:r>
                      <a:r>
                        <a:rPr lang="en-IN"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Joseph </a:t>
                      </a:r>
                      <a:r>
                        <a:rPr lang="en-IN" sz="12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Tomson</a:t>
                      </a:r>
                      <a:r>
                        <a:rPr lang="en-IN"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p>
                  </a:txBody>
                  <a:tcPr marL="28739" marR="287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200283">
                <a:tc>
                  <a:txBody>
                    <a:bodyPr/>
                    <a:lstStyle/>
                    <a:p>
                      <a:pPr algn="ctr">
                        <a:spcAft>
                          <a:spcPts val="0"/>
                        </a:spcAft>
                      </a:pPr>
                      <a:r>
                        <a:rPr lang="en-IN" sz="1200">
                          <a:solidFill>
                            <a:schemeClr val="tx1"/>
                          </a:solidFill>
                          <a:effectLst/>
                          <a:latin typeface="Arial" panose="020B0604020202020204" pitchFamily="34" charset="0"/>
                          <a:ea typeface="Times New Roman" panose="02020603050405020304" pitchFamily="18" charset="0"/>
                          <a:cs typeface="Arial" panose="020B0604020202020204" pitchFamily="34" charset="0"/>
                        </a:rPr>
                        <a:t>JOURNAL </a:t>
                      </a:r>
                    </a:p>
                  </a:txBody>
                  <a:tcPr marL="28739" marR="287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200">
                          <a:solidFill>
                            <a:schemeClr val="tx1"/>
                          </a:solidFill>
                          <a:effectLst/>
                          <a:latin typeface="Arial" panose="020B0604020202020204" pitchFamily="34" charset="0"/>
                          <a:ea typeface="Times New Roman" panose="02020603050405020304" pitchFamily="18" charset="0"/>
                          <a:cs typeface="Arial" panose="020B0604020202020204" pitchFamily="34" charset="0"/>
                        </a:rPr>
                        <a:t>Cureus</a:t>
                      </a:r>
                    </a:p>
                  </a:txBody>
                  <a:tcPr marL="28739" marR="287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396843">
                <a:tc>
                  <a:txBody>
                    <a:bodyPr/>
                    <a:lstStyle/>
                    <a:p>
                      <a:pPr algn="ctr">
                        <a:spcAft>
                          <a:spcPts val="0"/>
                        </a:spcAft>
                      </a:pPr>
                      <a:r>
                        <a:rPr lang="en-IN" sz="1200">
                          <a:solidFill>
                            <a:schemeClr val="tx1"/>
                          </a:solidFill>
                          <a:effectLst/>
                          <a:latin typeface="Arial" panose="020B0604020202020204" pitchFamily="34" charset="0"/>
                          <a:ea typeface="Times New Roman" panose="02020603050405020304" pitchFamily="18" charset="0"/>
                          <a:cs typeface="Arial" panose="020B0604020202020204" pitchFamily="34" charset="0"/>
                        </a:rPr>
                        <a:t>YEAR &amp; MONTH OF PUBLICATION</a:t>
                      </a:r>
                    </a:p>
                  </a:txBody>
                  <a:tcPr marL="28739" marR="287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200">
                          <a:solidFill>
                            <a:schemeClr val="tx1"/>
                          </a:solidFill>
                          <a:effectLst/>
                          <a:latin typeface="Arial" panose="020B0604020202020204" pitchFamily="34" charset="0"/>
                          <a:ea typeface="Times New Roman" panose="02020603050405020304" pitchFamily="18" charset="0"/>
                          <a:cs typeface="Arial" panose="020B0604020202020204" pitchFamily="34" charset="0"/>
                        </a:rPr>
                        <a:t>09/08/2022</a:t>
                      </a:r>
                    </a:p>
                  </a:txBody>
                  <a:tcPr marL="28739" marR="287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3302570">
                <a:tc>
                  <a:txBody>
                    <a:bodyPr/>
                    <a:lstStyle/>
                    <a:p>
                      <a:pPr algn="ctr">
                        <a:spcAft>
                          <a:spcPts val="0"/>
                        </a:spcAft>
                      </a:pPr>
                      <a:r>
                        <a:rPr lang="en-IN"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PARAMETERS</a:t>
                      </a:r>
                    </a:p>
                  </a:txBody>
                  <a:tcPr marL="28739" marR="287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spcAft>
                          <a:spcPts val="750"/>
                        </a:spcAft>
                        <a:buSzPts val="1000"/>
                        <a:buFont typeface="Symbol" panose="05050102010706020507" pitchFamily="18" charset="2"/>
                        <a:buChar char=""/>
                        <a:tabLst>
                          <a:tab pos="457200" algn="l"/>
                        </a:tabLst>
                      </a:pPr>
                      <a:r>
                        <a:rPr lang="en-IN"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The patient's physiological data includes a fever of 39°C, heart rate (HR) of &gt;110 (sinus tachycardia), blood pressure (BP) of 99/63, respiratory rate (RR) of 20, saturation of peripheral oxygen (SpO2) at 96%, weight at 68 kg. Laboratory results showed elevated serum urea (8.9 </a:t>
                      </a:r>
                      <a:r>
                        <a:rPr lang="en-IN" sz="12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mmol</a:t>
                      </a:r>
                      <a:r>
                        <a:rPr lang="en-IN"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/L), total cholesterol (7.0 </a:t>
                      </a:r>
                      <a:r>
                        <a:rPr lang="en-IN" sz="12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mmol</a:t>
                      </a:r>
                      <a:r>
                        <a:rPr lang="en-IN"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/L), and troponin levels (12 and 13 ng/l).</a:t>
                      </a:r>
                    </a:p>
                    <a:p>
                      <a:pPr marL="342900" lvl="0" indent="-342900">
                        <a:spcAft>
                          <a:spcPts val="750"/>
                        </a:spcAft>
                        <a:buSzPts val="1000"/>
                        <a:buFont typeface="Symbol" panose="05050102010706020507" pitchFamily="18" charset="2"/>
                        <a:buChar char=""/>
                        <a:tabLst>
                          <a:tab pos="457200" algn="l"/>
                        </a:tabLst>
                      </a:pPr>
                      <a:r>
                        <a:rPr lang="en-IN"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Age: 50 years old</a:t>
                      </a:r>
                    </a:p>
                    <a:p>
                      <a:pPr marL="342900" lvl="0" indent="-342900">
                        <a:spcAft>
                          <a:spcPts val="750"/>
                        </a:spcAft>
                        <a:buSzPts val="1000"/>
                        <a:buFont typeface="Symbol" panose="05050102010706020507" pitchFamily="18" charset="2"/>
                        <a:buChar char=""/>
                        <a:tabLst>
                          <a:tab pos="457200" algn="l"/>
                        </a:tabLst>
                      </a:pPr>
                      <a:r>
                        <a:rPr lang="en-IN"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Sex: Male</a:t>
                      </a:r>
                    </a:p>
                    <a:p>
                      <a:pPr marL="342900" lvl="0" indent="-342900">
                        <a:spcAft>
                          <a:spcPts val="750"/>
                        </a:spcAft>
                        <a:buSzPts val="1000"/>
                        <a:buFont typeface="Symbol" panose="05050102010706020507" pitchFamily="18" charset="2"/>
                        <a:buChar char=""/>
                        <a:tabLst>
                          <a:tab pos="457200" algn="l"/>
                        </a:tabLst>
                      </a:pPr>
                      <a:r>
                        <a:rPr lang="en-IN"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Past medical history: Hypertension, </a:t>
                      </a:r>
                      <a:r>
                        <a:rPr lang="en-IN" sz="12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dyslipidemia</a:t>
                      </a:r>
                      <a:endParaRPr lang="en-IN"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342900" lvl="0" indent="-342900">
                        <a:spcAft>
                          <a:spcPts val="750"/>
                        </a:spcAft>
                        <a:buSzPts val="1000"/>
                        <a:buFont typeface="Symbol" panose="05050102010706020507" pitchFamily="18" charset="2"/>
                        <a:buChar char=""/>
                        <a:tabLst>
                          <a:tab pos="457200" algn="l"/>
                        </a:tabLst>
                      </a:pPr>
                      <a:r>
                        <a:rPr lang="en-IN"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Regular medications: </a:t>
                      </a:r>
                      <a:r>
                        <a:rPr lang="en-IN" sz="12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Felodipine</a:t>
                      </a:r>
                      <a:r>
                        <a:rPr lang="en-IN"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atorvastatin</a:t>
                      </a:r>
                    </a:p>
                    <a:p>
                      <a:pPr marL="342900" lvl="0" indent="-342900">
                        <a:spcAft>
                          <a:spcPts val="750"/>
                        </a:spcAft>
                        <a:buSzPts val="1000"/>
                        <a:buFont typeface="Symbol" panose="05050102010706020507" pitchFamily="18" charset="2"/>
                        <a:buChar char=""/>
                        <a:tabLst>
                          <a:tab pos="457200" algn="l"/>
                        </a:tabLst>
                      </a:pPr>
                      <a:r>
                        <a:rPr lang="en-IN"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Exercise: Training for Ironman triathlon, over 10 hours weekly for the past 2 months (heavy lifting and cardio)</a:t>
                      </a:r>
                    </a:p>
                    <a:p>
                      <a:pPr marL="342900" lvl="0" indent="-342900">
                        <a:spcAft>
                          <a:spcPts val="750"/>
                        </a:spcAft>
                        <a:buSzPts val="1000"/>
                        <a:buFont typeface="Symbol" panose="05050102010706020507" pitchFamily="18" charset="2"/>
                        <a:buChar char=""/>
                        <a:tabLst>
                          <a:tab pos="457200" algn="l"/>
                        </a:tabLst>
                      </a:pPr>
                      <a:r>
                        <a:rPr lang="en-IN"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Vitals on arrival: Temperature 37.1°C, heart rate 74 bpm, respiratory rate 20 bpm, blood pressure 99/63 mmHg, SpO2 96%</a:t>
                      </a:r>
                    </a:p>
                    <a:p>
                      <a:pPr marL="342900" lvl="0" indent="-342900">
                        <a:spcAft>
                          <a:spcPts val="750"/>
                        </a:spcAft>
                        <a:buSzPts val="1000"/>
                        <a:buFont typeface="Symbol" panose="05050102010706020507" pitchFamily="18" charset="2"/>
                        <a:buChar char=""/>
                        <a:tabLst>
                          <a:tab pos="457200" algn="l"/>
                        </a:tabLst>
                      </a:pPr>
                      <a:r>
                        <a:rPr lang="en-IN"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Laboratory results: Elevated serum urea (8.9 </a:t>
                      </a:r>
                      <a:r>
                        <a:rPr lang="en-IN" sz="12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mmol</a:t>
                      </a:r>
                      <a:r>
                        <a:rPr lang="en-IN"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/L), total cholesterol (7.0 </a:t>
                      </a:r>
                      <a:r>
                        <a:rPr lang="en-IN" sz="12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mmol</a:t>
                      </a:r>
                      <a:r>
                        <a:rPr lang="en-IN"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/L), troponin (12 and 13 ng/L)</a:t>
                      </a:r>
                    </a:p>
                    <a:p>
                      <a:pPr marL="342900" lvl="0" indent="-342900">
                        <a:spcAft>
                          <a:spcPts val="750"/>
                        </a:spcAft>
                        <a:buSzPts val="1000"/>
                        <a:buFont typeface="Symbol" panose="05050102010706020507" pitchFamily="18" charset="2"/>
                        <a:buChar char=""/>
                        <a:tabLst>
                          <a:tab pos="457200" algn="l"/>
                        </a:tabLst>
                      </a:pPr>
                      <a:r>
                        <a:rPr lang="en-IN"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Echocardiography: Non-dilated LV with septal hypertrophy, severely impaired LV systolic function (LVEF: 25%), dilated RV</a:t>
                      </a:r>
                    </a:p>
                    <a:p>
                      <a:pPr marL="342900" lvl="0" indent="-342900">
                        <a:spcAft>
                          <a:spcPts val="750"/>
                        </a:spcAft>
                        <a:buSzPts val="1000"/>
                        <a:buFont typeface="Symbol" panose="05050102010706020507" pitchFamily="18" charset="2"/>
                        <a:buChar char=""/>
                        <a:tabLst>
                          <a:tab pos="457200" algn="l"/>
                        </a:tabLst>
                      </a:pPr>
                      <a:r>
                        <a:rPr lang="en-IN"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CMR imaging (3 months later): Normal LVF (EF: 71%), no RWMA or mucosal </a:t>
                      </a:r>
                      <a:r>
                        <a:rPr lang="en-IN" sz="12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edema</a:t>
                      </a:r>
                      <a:r>
                        <a:rPr lang="en-IN"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moderately dilated right atrium</a:t>
                      </a:r>
                    </a:p>
                  </a:txBody>
                  <a:tcPr marL="28739" marR="287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264563">
                <a:tc>
                  <a:txBody>
                    <a:bodyPr/>
                    <a:lstStyle/>
                    <a:p>
                      <a:pPr algn="ctr">
                        <a:spcAft>
                          <a:spcPts val="0"/>
                        </a:spcAft>
                      </a:pPr>
                      <a:r>
                        <a:rPr lang="en-IN"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TECHNIQUE</a:t>
                      </a:r>
                    </a:p>
                  </a:txBody>
                  <a:tcPr marL="28739" marR="287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spcAft>
                          <a:spcPts val="750"/>
                        </a:spcAft>
                        <a:buSzPts val="1000"/>
                        <a:buFont typeface="Symbol" panose="05050102010706020507" pitchFamily="18" charset="2"/>
                        <a:buChar char=""/>
                        <a:tabLst>
                          <a:tab pos="457200" algn="l"/>
                        </a:tabLst>
                      </a:pPr>
                      <a:r>
                        <a:rPr lang="en-IN" sz="1200">
                          <a:solidFill>
                            <a:schemeClr val="tx1"/>
                          </a:solidFill>
                          <a:effectLst/>
                          <a:latin typeface="Arial" panose="020B0604020202020204" pitchFamily="34" charset="0"/>
                          <a:ea typeface="Times New Roman" panose="02020603050405020304" pitchFamily="18" charset="0"/>
                          <a:cs typeface="Arial" panose="020B0604020202020204" pitchFamily="34" charset="0"/>
                        </a:rPr>
                        <a:t>This is a case report, so no statistical analysis, machine learning, or AI was used.</a:t>
                      </a:r>
                    </a:p>
                  </a:txBody>
                  <a:tcPr marL="28739" marR="287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1205228">
                <a:tc>
                  <a:txBody>
                    <a:bodyPr/>
                    <a:lstStyle/>
                    <a:p>
                      <a:pPr algn="ctr">
                        <a:spcAft>
                          <a:spcPts val="0"/>
                        </a:spcAft>
                      </a:pPr>
                      <a:r>
                        <a:rPr lang="en-IN" sz="1200">
                          <a:solidFill>
                            <a:schemeClr val="tx1"/>
                          </a:solidFill>
                          <a:effectLst/>
                          <a:latin typeface="Arial" panose="020B0604020202020204" pitchFamily="34" charset="0"/>
                          <a:ea typeface="Times New Roman" panose="02020603050405020304" pitchFamily="18" charset="0"/>
                          <a:cs typeface="Arial" panose="020B0604020202020204" pitchFamily="34" charset="0"/>
                        </a:rPr>
                        <a:t>RESULT</a:t>
                      </a:r>
                    </a:p>
                  </a:txBody>
                  <a:tcPr marL="28739" marR="287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spcAft>
                          <a:spcPts val="750"/>
                        </a:spcAft>
                        <a:buSzPts val="1000"/>
                        <a:buFont typeface="Symbol" panose="05050102010706020507" pitchFamily="18" charset="2"/>
                        <a:buChar char=""/>
                        <a:tabLst>
                          <a:tab pos="457200" algn="l"/>
                        </a:tabLst>
                      </a:pPr>
                      <a:r>
                        <a:rPr lang="en-IN" sz="1200">
                          <a:solidFill>
                            <a:schemeClr val="tx1"/>
                          </a:solidFill>
                          <a:effectLst/>
                          <a:latin typeface="Arial" panose="020B0604020202020204" pitchFamily="34" charset="0"/>
                          <a:ea typeface="Times New Roman" panose="02020603050405020304" pitchFamily="18" charset="0"/>
                          <a:cs typeface="Arial" panose="020B0604020202020204" pitchFamily="34" charset="0"/>
                        </a:rPr>
                        <a:t>The patient presented with symptoms of collapse at home after intense exercise.</a:t>
                      </a:r>
                    </a:p>
                    <a:p>
                      <a:pPr marL="342900" lvl="0" indent="-342900">
                        <a:spcAft>
                          <a:spcPts val="750"/>
                        </a:spcAft>
                        <a:buSzPts val="1000"/>
                        <a:buFont typeface="Symbol" panose="05050102010706020507" pitchFamily="18" charset="2"/>
                        <a:buChar char=""/>
                        <a:tabLst>
                          <a:tab pos="457200" algn="l"/>
                        </a:tabLst>
                      </a:pPr>
                      <a:r>
                        <a:rPr lang="en-IN" sz="1200">
                          <a:solidFill>
                            <a:schemeClr val="tx1"/>
                          </a:solidFill>
                          <a:effectLst/>
                          <a:latin typeface="Arial" panose="020B0604020202020204" pitchFamily="34" charset="0"/>
                          <a:ea typeface="Times New Roman" panose="02020603050405020304" pitchFamily="18" charset="0"/>
                          <a:cs typeface="Arial" panose="020B0604020202020204" pitchFamily="34" charset="0"/>
                        </a:rPr>
                        <a:t>He was diagnosed with tachycardia-induced cardiomyopathy (TIC) due to his rapid heart rate, severely impaired LV systolic function, and improvement in LVEF after controlling heart rate.</a:t>
                      </a:r>
                    </a:p>
                    <a:p>
                      <a:pPr marL="342900" lvl="0" indent="-342900">
                        <a:spcAft>
                          <a:spcPts val="750"/>
                        </a:spcAft>
                        <a:buSzPts val="1000"/>
                        <a:buFont typeface="Symbol" panose="05050102010706020507" pitchFamily="18" charset="2"/>
                        <a:buChar char=""/>
                        <a:tabLst>
                          <a:tab pos="457200" algn="l"/>
                        </a:tabLst>
                      </a:pPr>
                      <a:r>
                        <a:rPr lang="en-IN" sz="1200">
                          <a:solidFill>
                            <a:schemeClr val="tx1"/>
                          </a:solidFill>
                          <a:effectLst/>
                          <a:latin typeface="Arial" panose="020B0604020202020204" pitchFamily="34" charset="0"/>
                          <a:ea typeface="Times New Roman" panose="02020603050405020304" pitchFamily="18" charset="0"/>
                          <a:cs typeface="Arial" panose="020B0604020202020204" pitchFamily="34" charset="0"/>
                        </a:rPr>
                        <a:t>He made a complete recovery with avoidance of intense exercise and his LVF normalized within 3 months.</a:t>
                      </a:r>
                    </a:p>
                  </a:txBody>
                  <a:tcPr marL="28739" marR="287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823386">
                <a:tc>
                  <a:txBody>
                    <a:bodyPr/>
                    <a:lstStyle/>
                    <a:p>
                      <a:pPr algn="ctr">
                        <a:spcAft>
                          <a:spcPts val="0"/>
                        </a:spcAft>
                      </a:pPr>
                      <a:r>
                        <a:rPr lang="en-IN" sz="1200">
                          <a:solidFill>
                            <a:schemeClr val="tx1"/>
                          </a:solidFill>
                          <a:effectLst/>
                          <a:latin typeface="Arial" panose="020B0604020202020204" pitchFamily="34" charset="0"/>
                          <a:ea typeface="Times New Roman" panose="02020603050405020304" pitchFamily="18" charset="0"/>
                          <a:cs typeface="Arial" panose="020B0604020202020204" pitchFamily="34" charset="0"/>
                        </a:rPr>
                        <a:t>FUTURE WORK</a:t>
                      </a:r>
                    </a:p>
                  </a:txBody>
                  <a:tcPr marL="28739" marR="287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spcAft>
                          <a:spcPts val="750"/>
                        </a:spcAft>
                        <a:buSzPts val="1000"/>
                        <a:buFont typeface="Symbol" panose="05050102010706020507" pitchFamily="18" charset="2"/>
                        <a:buChar char=""/>
                        <a:tabLst>
                          <a:tab pos="457200" algn="l"/>
                        </a:tabLst>
                      </a:pPr>
                      <a:r>
                        <a:rPr lang="en-IN" sz="1200">
                          <a:solidFill>
                            <a:schemeClr val="tx1"/>
                          </a:solidFill>
                          <a:effectLst/>
                          <a:latin typeface="Arial" panose="020B0604020202020204" pitchFamily="34" charset="0"/>
                          <a:ea typeface="Times New Roman" panose="02020603050405020304" pitchFamily="18" charset="0"/>
                          <a:cs typeface="Arial" panose="020B0604020202020204" pitchFamily="34" charset="0"/>
                        </a:rPr>
                        <a:t>Identifying more specific risk factors for TIC in athletes.</a:t>
                      </a:r>
                    </a:p>
                    <a:p>
                      <a:pPr marL="342900" lvl="0" indent="-342900">
                        <a:spcAft>
                          <a:spcPts val="750"/>
                        </a:spcAft>
                        <a:buSzPts val="1000"/>
                        <a:buFont typeface="Symbol" panose="05050102010706020507" pitchFamily="18" charset="2"/>
                        <a:buChar char=""/>
                        <a:tabLst>
                          <a:tab pos="457200" algn="l"/>
                        </a:tabLst>
                      </a:pPr>
                      <a:r>
                        <a:rPr lang="en-IN" sz="1200">
                          <a:solidFill>
                            <a:schemeClr val="tx1"/>
                          </a:solidFill>
                          <a:effectLst/>
                          <a:latin typeface="Arial" panose="020B0604020202020204" pitchFamily="34" charset="0"/>
                          <a:ea typeface="Times New Roman" panose="02020603050405020304" pitchFamily="18" charset="0"/>
                          <a:cs typeface="Arial" panose="020B0604020202020204" pitchFamily="34" charset="0"/>
                        </a:rPr>
                        <a:t>Investigating the long-term effects of TIC on cardiac function.</a:t>
                      </a:r>
                    </a:p>
                    <a:p>
                      <a:pPr marL="342900" lvl="0" indent="-342900">
                        <a:spcAft>
                          <a:spcPts val="750"/>
                        </a:spcAft>
                        <a:buSzPts val="1000"/>
                        <a:buFont typeface="Symbol" panose="05050102010706020507" pitchFamily="18" charset="2"/>
                        <a:buChar char=""/>
                        <a:tabLst>
                          <a:tab pos="457200" algn="l"/>
                        </a:tabLst>
                      </a:pPr>
                      <a:r>
                        <a:rPr lang="en-IN" sz="1200">
                          <a:solidFill>
                            <a:schemeClr val="tx1"/>
                          </a:solidFill>
                          <a:effectLst/>
                          <a:latin typeface="Arial" panose="020B0604020202020204" pitchFamily="34" charset="0"/>
                          <a:ea typeface="Times New Roman" panose="02020603050405020304" pitchFamily="18" charset="0"/>
                          <a:cs typeface="Arial" panose="020B0604020202020204" pitchFamily="34" charset="0"/>
                        </a:rPr>
                        <a:t>Developing strategies for early detection and prevention of TIC.</a:t>
                      </a:r>
                    </a:p>
                  </a:txBody>
                  <a:tcPr marL="28739" marR="287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200283">
                <a:tc>
                  <a:txBody>
                    <a:bodyPr/>
                    <a:lstStyle/>
                    <a:p>
                      <a:pPr algn="ctr">
                        <a:spcAft>
                          <a:spcPts val="0"/>
                        </a:spcAft>
                      </a:pPr>
                      <a:r>
                        <a:rPr lang="en-IN"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SENSORS</a:t>
                      </a:r>
                    </a:p>
                  </a:txBody>
                  <a:tcPr marL="28739" marR="287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750"/>
                        </a:spcAft>
                      </a:pPr>
                      <a:r>
                        <a:rPr lang="en-IN"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ECG, echocardiography, and CMR</a:t>
                      </a:r>
                    </a:p>
                  </a:txBody>
                  <a:tcPr marL="28739" marR="2873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2008852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46275145"/>
              </p:ext>
            </p:extLst>
          </p:nvPr>
        </p:nvGraphicFramePr>
        <p:xfrm>
          <a:off x="0" y="0"/>
          <a:ext cx="12192000" cy="6858000"/>
        </p:xfrm>
        <a:graphic>
          <a:graphicData uri="http://schemas.openxmlformats.org/drawingml/2006/table">
            <a:tbl>
              <a:tblPr firstRow="1" firstCol="1" bandRow="1"/>
              <a:tblGrid>
                <a:gridCol w="2749448">
                  <a:extLst>
                    <a:ext uri="{9D8B030D-6E8A-4147-A177-3AD203B41FA5}">
                      <a16:colId xmlns:a16="http://schemas.microsoft.com/office/drawing/2014/main" xmlns="" val="20000"/>
                    </a:ext>
                  </a:extLst>
                </a:gridCol>
                <a:gridCol w="9442552">
                  <a:extLst>
                    <a:ext uri="{9D8B030D-6E8A-4147-A177-3AD203B41FA5}">
                      <a16:colId xmlns:a16="http://schemas.microsoft.com/office/drawing/2014/main" xmlns="" val="20001"/>
                    </a:ext>
                  </a:extLst>
                </a:gridCol>
              </a:tblGrid>
              <a:tr h="281013">
                <a:tc>
                  <a:txBody>
                    <a:bodyPr/>
                    <a:lstStyle/>
                    <a:p>
                      <a:pPr algn="ctr">
                        <a:spcAft>
                          <a:spcPts val="0"/>
                        </a:spcAft>
                      </a:pP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TITLE </a:t>
                      </a:r>
                    </a:p>
                  </a:txBody>
                  <a:tcPr marL="46957" marR="469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6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Experiences of cardiac arrest survivors among young exercisers in Norway: A qualitative study</a:t>
                      </a:r>
                      <a:endPar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46957" marR="469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335053">
                <a:tc>
                  <a:txBody>
                    <a:bodyPr/>
                    <a:lstStyle/>
                    <a:p>
                      <a:pPr algn="ctr">
                        <a:spcAft>
                          <a:spcPts val="0"/>
                        </a:spcAft>
                      </a:pPr>
                      <a:r>
                        <a:rPr lang="en-IN" sz="1600">
                          <a:solidFill>
                            <a:schemeClr val="tx1"/>
                          </a:solidFill>
                          <a:effectLst/>
                          <a:latin typeface="Arial" panose="020B0604020202020204" pitchFamily="34" charset="0"/>
                          <a:ea typeface="Times New Roman" panose="02020603050405020304" pitchFamily="18" charset="0"/>
                          <a:cs typeface="Arial" panose="020B0604020202020204" pitchFamily="34" charset="0"/>
                        </a:rPr>
                        <a:t>AUTHORS</a:t>
                      </a:r>
                    </a:p>
                  </a:txBody>
                  <a:tcPr marL="46957" marR="469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Camilla </a:t>
                      </a:r>
                      <a:r>
                        <a:rPr lang="en-IN" sz="16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Hardeland</a:t>
                      </a: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Ann-</a:t>
                      </a:r>
                      <a:r>
                        <a:rPr lang="en-IN" sz="16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Chatrin</a:t>
                      </a: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IN" sz="16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Linqvist</a:t>
                      </a: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IN" sz="16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Leonardsen</a:t>
                      </a: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IN" sz="16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Cecilie</a:t>
                      </a: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IN" sz="16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Benedicte</a:t>
                      </a: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IN" sz="16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Isern</a:t>
                      </a: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Hilde </a:t>
                      </a:r>
                      <a:r>
                        <a:rPr lang="en-IN" sz="16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Moseby</a:t>
                      </a: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Berge</a:t>
                      </a:r>
                    </a:p>
                  </a:txBody>
                  <a:tcPr marL="46957" marR="469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371864">
                <a:tc>
                  <a:txBody>
                    <a:bodyPr/>
                    <a:lstStyle/>
                    <a:p>
                      <a:pPr algn="ctr">
                        <a:spcAft>
                          <a:spcPts val="0"/>
                        </a:spcAft>
                      </a:pPr>
                      <a:r>
                        <a:rPr lang="en-IN" sz="1600">
                          <a:solidFill>
                            <a:schemeClr val="tx1"/>
                          </a:solidFill>
                          <a:effectLst/>
                          <a:latin typeface="Arial" panose="020B0604020202020204" pitchFamily="34" charset="0"/>
                          <a:ea typeface="Times New Roman" panose="02020603050405020304" pitchFamily="18" charset="0"/>
                          <a:cs typeface="Arial" panose="020B0604020202020204" pitchFamily="34" charset="0"/>
                        </a:rPr>
                        <a:t>JOURNAL </a:t>
                      </a:r>
                    </a:p>
                  </a:txBody>
                  <a:tcPr marL="46957" marR="469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600">
                          <a:solidFill>
                            <a:schemeClr val="tx1"/>
                          </a:solidFill>
                          <a:effectLst/>
                          <a:latin typeface="Arial" panose="020B0604020202020204" pitchFamily="34" charset="0"/>
                          <a:ea typeface="Times New Roman" panose="02020603050405020304" pitchFamily="18" charset="0"/>
                          <a:cs typeface="Arial" panose="020B0604020202020204" pitchFamily="34" charset="0"/>
                        </a:rPr>
                        <a:t>Elsevier Resuscitation Plus</a:t>
                      </a:r>
                    </a:p>
                  </a:txBody>
                  <a:tcPr marL="46957" marR="469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547615">
                <a:tc>
                  <a:txBody>
                    <a:bodyPr/>
                    <a:lstStyle/>
                    <a:p>
                      <a:pPr algn="ctr">
                        <a:spcAft>
                          <a:spcPts val="0"/>
                        </a:spcAft>
                      </a:pP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YEAR &amp; MONTH OF PUBLICATION</a:t>
                      </a:r>
                    </a:p>
                  </a:txBody>
                  <a:tcPr marL="46957" marR="469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600">
                          <a:solidFill>
                            <a:schemeClr val="tx1"/>
                          </a:solidFill>
                          <a:effectLst/>
                          <a:latin typeface="Arial" panose="020B0604020202020204" pitchFamily="34" charset="0"/>
                          <a:ea typeface="Times New Roman" panose="02020603050405020304" pitchFamily="18" charset="0"/>
                          <a:cs typeface="Arial" panose="020B0604020202020204" pitchFamily="34" charset="0"/>
                        </a:rPr>
                        <a:t>4 August 2022</a:t>
                      </a:r>
                    </a:p>
                  </a:txBody>
                  <a:tcPr marL="46957" marR="469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1104523">
                <a:tc>
                  <a:txBody>
                    <a:bodyPr/>
                    <a:lstStyle/>
                    <a:p>
                      <a:pPr algn="ctr">
                        <a:spcAft>
                          <a:spcPts val="0"/>
                        </a:spcAft>
                      </a:pPr>
                      <a:r>
                        <a:rPr lang="en-IN" sz="1600">
                          <a:solidFill>
                            <a:schemeClr val="tx1"/>
                          </a:solidFill>
                          <a:effectLst/>
                          <a:latin typeface="Arial" panose="020B0604020202020204" pitchFamily="34" charset="0"/>
                          <a:ea typeface="Times New Roman" panose="02020603050405020304" pitchFamily="18" charset="0"/>
                          <a:cs typeface="Arial" panose="020B0604020202020204" pitchFamily="34" charset="0"/>
                        </a:rPr>
                        <a:t>PARAMETERS</a:t>
                      </a:r>
                    </a:p>
                  </a:txBody>
                  <a:tcPr marL="46957" marR="469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The study focuses on survivors of sudden cardiac arrest (SCA) aged 18–50 years who engaged in at least five hours of exercise per week before SCA or experienced SCA during or ≤60 min after exercise.</a:t>
                      </a:r>
                    </a:p>
                    <a:p>
                      <a:pPr>
                        <a:spcAft>
                          <a:spcPts val="0"/>
                        </a:spcAft>
                      </a:pP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The paper reports symptoms experienced by survivors, including fainting, chest pain, arrhythmia, shortness of breath, and fatigue.</a:t>
                      </a:r>
                    </a:p>
                  </a:txBody>
                  <a:tcPr marL="46957" marR="469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658436">
                <a:tc>
                  <a:txBody>
                    <a:bodyPr/>
                    <a:lstStyle/>
                    <a:p>
                      <a:pPr algn="ctr">
                        <a:spcAft>
                          <a:spcPts val="0"/>
                        </a:spcAft>
                      </a:pPr>
                      <a:r>
                        <a:rPr lang="en-IN" sz="1600">
                          <a:solidFill>
                            <a:schemeClr val="tx1"/>
                          </a:solidFill>
                          <a:effectLst/>
                          <a:latin typeface="Arial" panose="020B0604020202020204" pitchFamily="34" charset="0"/>
                          <a:ea typeface="Times New Roman" panose="02020603050405020304" pitchFamily="18" charset="0"/>
                          <a:cs typeface="Arial" panose="020B0604020202020204" pitchFamily="34" charset="0"/>
                        </a:rPr>
                        <a:t>TECHNIQUE</a:t>
                      </a:r>
                    </a:p>
                  </a:txBody>
                  <a:tcPr marL="46957" marR="469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Bef>
                          <a:spcPts val="1800"/>
                        </a:spcBef>
                        <a:spcAft>
                          <a:spcPts val="1800"/>
                        </a:spcAft>
                      </a:pP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The study adopts a qualitative design, employing individual, semi-structured interviews. It does not use statistical analysis, machine learning, or AI methodologies.</a:t>
                      </a:r>
                    </a:p>
                  </a:txBody>
                  <a:tcPr marL="46957" marR="469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2190459">
                <a:tc>
                  <a:txBody>
                    <a:bodyPr/>
                    <a:lstStyle/>
                    <a:p>
                      <a:pPr algn="ctr">
                        <a:spcAft>
                          <a:spcPts val="0"/>
                        </a:spcAft>
                      </a:pPr>
                      <a:r>
                        <a:rPr lang="en-IN" sz="1600">
                          <a:solidFill>
                            <a:schemeClr val="tx1"/>
                          </a:solidFill>
                          <a:effectLst/>
                          <a:latin typeface="Arial" panose="020B0604020202020204" pitchFamily="34" charset="0"/>
                          <a:ea typeface="Times New Roman" panose="02020603050405020304" pitchFamily="18" charset="0"/>
                          <a:cs typeface="Arial" panose="020B0604020202020204" pitchFamily="34" charset="0"/>
                        </a:rPr>
                        <a:t>RESULT</a:t>
                      </a:r>
                    </a:p>
                  </a:txBody>
                  <a:tcPr marL="46957" marR="469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28600">
                        <a:spcAft>
                          <a:spcPts val="0"/>
                        </a:spcAft>
                      </a:pPr>
                      <a:r>
                        <a:rPr lang="en-IN" sz="16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Key Findings:</a:t>
                      </a: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Three main themes emerged: [1] Neglected warning signs, [2] Fluctuating between gratitude and criticism, and [3] One size does not fit all. Warning signs such as fatigue, dizziness, near-syncope, chest or back pain, and arrhythmia were often neglected. Participants expressed gratitude for healthcare services but criticized a mismatch between their needs and services. Young exercisers' unique needs were not adequately addressed in rehabilitation programs.</a:t>
                      </a:r>
                    </a:p>
                    <a:p>
                      <a:pPr marL="228600">
                        <a:spcAft>
                          <a:spcPts val="0"/>
                        </a:spcAft>
                      </a:pPr>
                      <a:r>
                        <a:rPr lang="en-IN" sz="16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Impact:</a:t>
                      </a: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The study highlights that warning signs of SCA in young exercisers are often ignored. There's a need for individualized services, including repeated information and age-appropriate rehabilitation.</a:t>
                      </a:r>
                    </a:p>
                  </a:txBody>
                  <a:tcPr marL="46957" marR="469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821422">
                <a:tc>
                  <a:txBody>
                    <a:bodyPr/>
                    <a:lstStyle/>
                    <a:p>
                      <a:pPr algn="ctr">
                        <a:spcAft>
                          <a:spcPts val="0"/>
                        </a:spcAft>
                      </a:pPr>
                      <a:r>
                        <a:rPr lang="en-IN" sz="1600">
                          <a:solidFill>
                            <a:schemeClr val="tx1"/>
                          </a:solidFill>
                          <a:effectLst/>
                          <a:latin typeface="Arial" panose="020B0604020202020204" pitchFamily="34" charset="0"/>
                          <a:ea typeface="Times New Roman" panose="02020603050405020304" pitchFamily="18" charset="0"/>
                          <a:cs typeface="Arial" panose="020B0604020202020204" pitchFamily="34" charset="0"/>
                        </a:rPr>
                        <a:t>FUTURE WORK</a:t>
                      </a:r>
                    </a:p>
                  </a:txBody>
                  <a:tcPr marL="46957" marR="469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600">
                          <a:solidFill>
                            <a:schemeClr val="tx1"/>
                          </a:solidFill>
                          <a:effectLst/>
                          <a:latin typeface="Arial" panose="020B0604020202020204" pitchFamily="34" charset="0"/>
                          <a:ea typeface="Times New Roman" panose="02020603050405020304" pitchFamily="18" charset="0"/>
                          <a:cs typeface="Arial" panose="020B0604020202020204" pitchFamily="34" charset="0"/>
                        </a:rPr>
                        <a:t>The study suggests a need for recommendations and standardization of post-SCA care. Future research could focus on developing and implementing guidelines for follow-up care after SCA, especially tailored to the unique needs of young exercisers.</a:t>
                      </a:r>
                    </a:p>
                  </a:txBody>
                  <a:tcPr marL="46957" marR="469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547615">
                <a:tc>
                  <a:txBody>
                    <a:bodyPr/>
                    <a:lstStyle/>
                    <a:p>
                      <a:pPr algn="ctr">
                        <a:spcAft>
                          <a:spcPts val="0"/>
                        </a:spcAft>
                      </a:pP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SENSORS</a:t>
                      </a:r>
                    </a:p>
                  </a:txBody>
                  <a:tcPr marL="46957" marR="469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750"/>
                        </a:spcAft>
                      </a:pP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Data collection is qualitative, relying on individual, semi-structured interviews rather than sensor-based measurements.</a:t>
                      </a:r>
                    </a:p>
                  </a:txBody>
                  <a:tcPr marL="46957" marR="469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3209905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87266103"/>
              </p:ext>
            </p:extLst>
          </p:nvPr>
        </p:nvGraphicFramePr>
        <p:xfrm>
          <a:off x="0" y="-2"/>
          <a:ext cx="12192000" cy="6858003"/>
        </p:xfrm>
        <a:graphic>
          <a:graphicData uri="http://schemas.openxmlformats.org/drawingml/2006/table">
            <a:tbl>
              <a:tblPr firstRow="1" firstCol="1" bandRow="1"/>
              <a:tblGrid>
                <a:gridCol w="2749450">
                  <a:extLst>
                    <a:ext uri="{9D8B030D-6E8A-4147-A177-3AD203B41FA5}">
                      <a16:colId xmlns:a16="http://schemas.microsoft.com/office/drawing/2014/main" xmlns="" val="20000"/>
                    </a:ext>
                  </a:extLst>
                </a:gridCol>
                <a:gridCol w="9442550">
                  <a:extLst>
                    <a:ext uri="{9D8B030D-6E8A-4147-A177-3AD203B41FA5}">
                      <a16:colId xmlns:a16="http://schemas.microsoft.com/office/drawing/2014/main" xmlns="" val="20001"/>
                    </a:ext>
                  </a:extLst>
                </a:gridCol>
              </a:tblGrid>
              <a:tr h="542104">
                <a:tc>
                  <a:txBody>
                    <a:bodyPr/>
                    <a:lstStyle/>
                    <a:p>
                      <a:pPr algn="ctr">
                        <a:spcAft>
                          <a:spcPts val="0"/>
                        </a:spcAft>
                      </a:pPr>
                      <a:r>
                        <a:rPr lang="en-IN" sz="17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TITLE </a:t>
                      </a:r>
                    </a:p>
                  </a:txBody>
                  <a:tcPr marL="48348" marR="483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7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Evolution of Incidence, Management, and Outcomes Over Time in Sports-Related Sudden Cardiac Arrest</a:t>
                      </a:r>
                    </a:p>
                  </a:txBody>
                  <a:tcPr marL="48348" marR="483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1084208">
                <a:tc>
                  <a:txBody>
                    <a:bodyPr/>
                    <a:lstStyle/>
                    <a:p>
                      <a:pPr algn="ctr">
                        <a:spcAft>
                          <a:spcPts val="0"/>
                        </a:spcAft>
                      </a:pPr>
                      <a:r>
                        <a:rPr lang="en-IN" sz="1700">
                          <a:solidFill>
                            <a:schemeClr val="tx1"/>
                          </a:solidFill>
                          <a:effectLst/>
                          <a:latin typeface="Arial" panose="020B0604020202020204" pitchFamily="34" charset="0"/>
                          <a:ea typeface="Times New Roman" panose="02020603050405020304" pitchFamily="18" charset="0"/>
                          <a:cs typeface="Arial" panose="020B0604020202020204" pitchFamily="34" charset="0"/>
                        </a:rPr>
                        <a:t>AUTHORS</a:t>
                      </a:r>
                    </a:p>
                  </a:txBody>
                  <a:tcPr marL="48348" marR="483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7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Nicole </a:t>
                      </a:r>
                      <a:r>
                        <a:rPr lang="en-IN" sz="17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Karam</a:t>
                      </a:r>
                      <a:r>
                        <a:rPr lang="en-IN" sz="17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Louis </a:t>
                      </a:r>
                      <a:r>
                        <a:rPr lang="en-IN" sz="17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Pechmajou</a:t>
                      </a:r>
                      <a:r>
                        <a:rPr lang="en-IN" sz="17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Kumar Narayanan, </a:t>
                      </a:r>
                      <a:r>
                        <a:rPr lang="en-IN" sz="17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Wulfran</a:t>
                      </a:r>
                      <a:r>
                        <a:rPr lang="en-IN" sz="17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IN" sz="17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Bougouin</a:t>
                      </a:r>
                      <a:r>
                        <a:rPr lang="en-IN" sz="17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IN" sz="17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Ardalan</a:t>
                      </a:r>
                      <a:r>
                        <a:rPr lang="en-IN" sz="17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IN" sz="17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Sharifzadehgan</a:t>
                      </a:r>
                      <a:r>
                        <a:rPr lang="en-IN" sz="17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IN" sz="17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Soraya</a:t>
                      </a:r>
                      <a:r>
                        <a:rPr lang="en-IN" sz="17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IN" sz="17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Anys</a:t>
                      </a:r>
                      <a:r>
                        <a:rPr lang="en-IN" sz="17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IN" sz="17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Orianne</a:t>
                      </a:r>
                      <a:r>
                        <a:rPr lang="en-IN" sz="17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IN" sz="17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Weizman</a:t>
                      </a:r>
                      <a:r>
                        <a:rPr lang="en-IN" sz="17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David Perrot, Victor </a:t>
                      </a:r>
                      <a:r>
                        <a:rPr lang="en-IN" sz="17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Waldmann</a:t>
                      </a:r>
                      <a:r>
                        <a:rPr lang="en-IN" sz="17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Frankie </a:t>
                      </a:r>
                      <a:r>
                        <a:rPr lang="en-IN" sz="17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Beganton</a:t>
                      </a:r>
                      <a:r>
                        <a:rPr lang="en-IN" sz="17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Marie-Cécile </a:t>
                      </a:r>
                      <a:r>
                        <a:rPr lang="en-IN" sz="17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Perier</a:t>
                      </a:r>
                      <a:r>
                        <a:rPr lang="en-IN" sz="17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Julien </a:t>
                      </a:r>
                      <a:r>
                        <a:rPr lang="en-IN" sz="17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Rischard</a:t>
                      </a:r>
                      <a:r>
                        <a:rPr lang="en-IN" sz="17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Thomas Loeb, Jean-Marc </a:t>
                      </a:r>
                      <a:r>
                        <a:rPr lang="en-IN" sz="17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Agostinucci</a:t>
                      </a:r>
                      <a:r>
                        <a:rPr lang="en-IN" sz="17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Eric </a:t>
                      </a:r>
                      <a:r>
                        <a:rPr lang="en-IN" sz="17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Lecarpentier</a:t>
                      </a:r>
                      <a:r>
                        <a:rPr lang="en-IN" sz="17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Patricia </a:t>
                      </a:r>
                      <a:r>
                        <a:rPr lang="en-IN" sz="17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Jabre</a:t>
                      </a:r>
                      <a:r>
                        <a:rPr lang="en-IN" sz="17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Daniel </a:t>
                      </a:r>
                      <a:r>
                        <a:rPr lang="en-IN" sz="17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Jost</a:t>
                      </a:r>
                      <a:r>
                        <a:rPr lang="en-IN" sz="17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Florence Dumas, Alain </a:t>
                      </a:r>
                      <a:r>
                        <a:rPr lang="en-IN" sz="17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Cariou</a:t>
                      </a:r>
                      <a:r>
                        <a:rPr lang="en-IN" sz="17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Xavier </a:t>
                      </a:r>
                      <a:r>
                        <a:rPr lang="en-IN" sz="17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Jouven</a:t>
                      </a:r>
                      <a:r>
                        <a:rPr lang="en-IN" sz="17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IN" sz="17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Eloi</a:t>
                      </a:r>
                      <a:r>
                        <a:rPr lang="en-IN" sz="17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IN" sz="17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Marijon</a:t>
                      </a:r>
                      <a:endParaRPr lang="en-IN" sz="17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48348" marR="483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271052">
                <a:tc>
                  <a:txBody>
                    <a:bodyPr/>
                    <a:lstStyle/>
                    <a:p>
                      <a:pPr algn="ctr">
                        <a:spcAft>
                          <a:spcPts val="0"/>
                        </a:spcAft>
                      </a:pPr>
                      <a:r>
                        <a:rPr lang="en-IN" sz="1700">
                          <a:solidFill>
                            <a:schemeClr val="tx1"/>
                          </a:solidFill>
                          <a:effectLst/>
                          <a:latin typeface="Arial" panose="020B0604020202020204" pitchFamily="34" charset="0"/>
                          <a:ea typeface="Times New Roman" panose="02020603050405020304" pitchFamily="18" charset="0"/>
                          <a:cs typeface="Arial" panose="020B0604020202020204" pitchFamily="34" charset="0"/>
                        </a:rPr>
                        <a:t>JOURNAL </a:t>
                      </a:r>
                    </a:p>
                  </a:txBody>
                  <a:tcPr marL="48348" marR="483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7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Elsevier JOURNAL OF THE AMERICAN COLLEGE OF CARDIOLOGY VOL. 79</a:t>
                      </a:r>
                    </a:p>
                  </a:txBody>
                  <a:tcPr marL="48348" marR="483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542104">
                <a:tc>
                  <a:txBody>
                    <a:bodyPr/>
                    <a:lstStyle/>
                    <a:p>
                      <a:pPr algn="ctr">
                        <a:spcAft>
                          <a:spcPts val="0"/>
                        </a:spcAft>
                      </a:pPr>
                      <a:r>
                        <a:rPr lang="en-IN" sz="1700">
                          <a:solidFill>
                            <a:schemeClr val="tx1"/>
                          </a:solidFill>
                          <a:effectLst/>
                          <a:latin typeface="Arial" panose="020B0604020202020204" pitchFamily="34" charset="0"/>
                          <a:ea typeface="Times New Roman" panose="02020603050405020304" pitchFamily="18" charset="0"/>
                          <a:cs typeface="Arial" panose="020B0604020202020204" pitchFamily="34" charset="0"/>
                        </a:rPr>
                        <a:t>YEAR &amp; MONTH OF PUBLICATION</a:t>
                      </a:r>
                    </a:p>
                  </a:txBody>
                  <a:tcPr marL="48348" marR="483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7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November 1, 2021</a:t>
                      </a:r>
                    </a:p>
                  </a:txBody>
                  <a:tcPr marL="48348" marR="483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813156">
                <a:tc>
                  <a:txBody>
                    <a:bodyPr/>
                    <a:lstStyle/>
                    <a:p>
                      <a:pPr algn="ctr">
                        <a:spcAft>
                          <a:spcPts val="0"/>
                        </a:spcAft>
                      </a:pPr>
                      <a:r>
                        <a:rPr lang="en-IN" sz="1700">
                          <a:solidFill>
                            <a:schemeClr val="tx1"/>
                          </a:solidFill>
                          <a:effectLst/>
                          <a:latin typeface="Arial" panose="020B0604020202020204" pitchFamily="34" charset="0"/>
                          <a:ea typeface="Times New Roman" panose="02020603050405020304" pitchFamily="18" charset="0"/>
                          <a:cs typeface="Arial" panose="020B0604020202020204" pitchFamily="34" charset="0"/>
                        </a:rPr>
                        <a:t>PARAMETERS</a:t>
                      </a:r>
                    </a:p>
                  </a:txBody>
                  <a:tcPr marL="48348" marR="483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700">
                          <a:solidFill>
                            <a:schemeClr val="tx1"/>
                          </a:solidFill>
                          <a:effectLst/>
                          <a:latin typeface="Arial" panose="020B0604020202020204" pitchFamily="34" charset="0"/>
                          <a:ea typeface="Times New Roman" panose="02020603050405020304" pitchFamily="18" charset="0"/>
                          <a:cs typeface="Arial" panose="020B0604020202020204" pitchFamily="34" charset="0"/>
                        </a:rPr>
                        <a:t>Collected data included demographic information (age and sex), medical history (including presence of known heart disease), and circumstances of collapse (location, presence of by standers, bystanders’ CPR initiation, bystanders’ AED use, and initial cardiac rhythm recorded).</a:t>
                      </a:r>
                    </a:p>
                  </a:txBody>
                  <a:tcPr marL="48348" marR="483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542104">
                <a:tc>
                  <a:txBody>
                    <a:bodyPr/>
                    <a:lstStyle/>
                    <a:p>
                      <a:pPr algn="ctr">
                        <a:spcAft>
                          <a:spcPts val="0"/>
                        </a:spcAft>
                      </a:pPr>
                      <a:r>
                        <a:rPr lang="en-IN" sz="17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TECHNIQUE</a:t>
                      </a:r>
                    </a:p>
                  </a:txBody>
                  <a:tcPr marL="48348" marR="483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Bef>
                          <a:spcPts val="1800"/>
                        </a:spcBef>
                        <a:spcAft>
                          <a:spcPts val="1800"/>
                        </a:spcAft>
                      </a:pPr>
                      <a:r>
                        <a:rPr lang="en-IN" sz="17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The study uses statistical analysis to evaluate the evolution of </a:t>
                      </a:r>
                      <a:r>
                        <a:rPr lang="en-IN" sz="17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SrSCA</a:t>
                      </a:r>
                      <a:r>
                        <a:rPr lang="en-IN" sz="17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incidence, </a:t>
                      </a:r>
                      <a:r>
                        <a:rPr lang="en-IN" sz="17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prehospital</a:t>
                      </a:r>
                      <a:r>
                        <a:rPr lang="en-IN" sz="17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management, and survival over six successive 2-year periods.</a:t>
                      </a:r>
                    </a:p>
                  </a:txBody>
                  <a:tcPr marL="48348" marR="483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2168415">
                <a:tc>
                  <a:txBody>
                    <a:bodyPr/>
                    <a:lstStyle/>
                    <a:p>
                      <a:pPr algn="ctr">
                        <a:spcAft>
                          <a:spcPts val="0"/>
                        </a:spcAft>
                      </a:pPr>
                      <a:r>
                        <a:rPr lang="en-IN" sz="1700">
                          <a:solidFill>
                            <a:schemeClr val="tx1"/>
                          </a:solidFill>
                          <a:effectLst/>
                          <a:latin typeface="Arial" panose="020B0604020202020204" pitchFamily="34" charset="0"/>
                          <a:ea typeface="Times New Roman" panose="02020603050405020304" pitchFamily="18" charset="0"/>
                          <a:cs typeface="Arial" panose="020B0604020202020204" pitchFamily="34" charset="0"/>
                        </a:rPr>
                        <a:t>RESULT</a:t>
                      </a:r>
                    </a:p>
                  </a:txBody>
                  <a:tcPr marL="48348" marR="483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28600">
                        <a:spcAft>
                          <a:spcPts val="0"/>
                        </a:spcAft>
                      </a:pPr>
                      <a:r>
                        <a:rPr lang="en-IN" sz="17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Among the 377 </a:t>
                      </a:r>
                      <a:r>
                        <a:rPr lang="en-IN" sz="17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SrSCA</a:t>
                      </a:r>
                      <a:r>
                        <a:rPr lang="en-IN" sz="17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cases, 20 occurred in young competitive athletes (5.3%), and 94.7% occurred in middle-aged recreational sports participants.</a:t>
                      </a:r>
                    </a:p>
                    <a:p>
                      <a:pPr marL="228600">
                        <a:spcAft>
                          <a:spcPts val="0"/>
                        </a:spcAft>
                      </a:pPr>
                      <a:r>
                        <a:rPr lang="en-IN" sz="17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SrSCA</a:t>
                      </a:r>
                      <a:r>
                        <a:rPr lang="en-IN" sz="17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incidence remained stable over time, but there were significant improvements in bystander cardiopulmonary resuscitation (CPR) and public automated external defibrillator (AED) use.</a:t>
                      </a:r>
                    </a:p>
                    <a:p>
                      <a:pPr marL="228600">
                        <a:spcAft>
                          <a:spcPts val="0"/>
                        </a:spcAft>
                      </a:pPr>
                      <a:r>
                        <a:rPr lang="en-IN" sz="17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Survival to hospital discharge improved steadily, reaching 66.7% in the last study period compared with 23.8% in the first.</a:t>
                      </a:r>
                    </a:p>
                    <a:p>
                      <a:pPr>
                        <a:spcAft>
                          <a:spcPts val="0"/>
                        </a:spcAft>
                      </a:pPr>
                      <a:r>
                        <a:rPr lang="en-IN" sz="17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p>
                  </a:txBody>
                  <a:tcPr marL="48348" marR="483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542104">
                <a:tc>
                  <a:txBody>
                    <a:bodyPr/>
                    <a:lstStyle/>
                    <a:p>
                      <a:pPr algn="ctr">
                        <a:spcAft>
                          <a:spcPts val="0"/>
                        </a:spcAft>
                      </a:pPr>
                      <a:r>
                        <a:rPr lang="en-IN" sz="1700">
                          <a:solidFill>
                            <a:schemeClr val="tx1"/>
                          </a:solidFill>
                          <a:effectLst/>
                          <a:latin typeface="Arial" panose="020B0604020202020204" pitchFamily="34" charset="0"/>
                          <a:ea typeface="Times New Roman" panose="02020603050405020304" pitchFamily="18" charset="0"/>
                          <a:cs typeface="Arial" panose="020B0604020202020204" pitchFamily="34" charset="0"/>
                        </a:rPr>
                        <a:t>FUTURE WORK</a:t>
                      </a:r>
                    </a:p>
                  </a:txBody>
                  <a:tcPr marL="48348" marR="483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700">
                          <a:solidFill>
                            <a:schemeClr val="tx1"/>
                          </a:solidFill>
                          <a:effectLst/>
                          <a:latin typeface="Arial" panose="020B0604020202020204" pitchFamily="34" charset="0"/>
                          <a:ea typeface="Times New Roman" panose="02020603050405020304" pitchFamily="18" charset="0"/>
                          <a:cs typeface="Arial" panose="020B0604020202020204" pitchFamily="34" charset="0"/>
                        </a:rPr>
                        <a:t>The study suggests a need for improvement in screening strategies despite the stable SrSCA incidence.</a:t>
                      </a:r>
                    </a:p>
                  </a:txBody>
                  <a:tcPr marL="48348" marR="483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352756">
                <a:tc>
                  <a:txBody>
                    <a:bodyPr/>
                    <a:lstStyle/>
                    <a:p>
                      <a:pPr algn="ctr">
                        <a:spcAft>
                          <a:spcPts val="0"/>
                        </a:spcAft>
                      </a:pPr>
                      <a:r>
                        <a:rPr lang="en-IN" sz="17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SENSORS</a:t>
                      </a:r>
                    </a:p>
                  </a:txBody>
                  <a:tcPr marL="48348" marR="483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750"/>
                        </a:spcAft>
                      </a:pPr>
                      <a:r>
                        <a:rPr lang="en-IN" sz="17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p>
                  </a:txBody>
                  <a:tcPr marL="48348" marR="483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732515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069333839"/>
              </p:ext>
            </p:extLst>
          </p:nvPr>
        </p:nvGraphicFramePr>
        <p:xfrm>
          <a:off x="0" y="0"/>
          <a:ext cx="12192000" cy="6873035"/>
        </p:xfrm>
        <a:graphic>
          <a:graphicData uri="http://schemas.openxmlformats.org/drawingml/2006/table">
            <a:tbl>
              <a:tblPr firstRow="1" firstCol="1" bandRow="1"/>
              <a:tblGrid>
                <a:gridCol w="2749450">
                  <a:extLst>
                    <a:ext uri="{9D8B030D-6E8A-4147-A177-3AD203B41FA5}">
                      <a16:colId xmlns:a16="http://schemas.microsoft.com/office/drawing/2014/main" xmlns="" val="20000"/>
                    </a:ext>
                  </a:extLst>
                </a:gridCol>
                <a:gridCol w="9442550">
                  <a:extLst>
                    <a:ext uri="{9D8B030D-6E8A-4147-A177-3AD203B41FA5}">
                      <a16:colId xmlns:a16="http://schemas.microsoft.com/office/drawing/2014/main" xmlns="" val="20001"/>
                    </a:ext>
                  </a:extLst>
                </a:gridCol>
              </a:tblGrid>
              <a:tr h="342008">
                <a:tc>
                  <a:txBody>
                    <a:bodyPr/>
                    <a:lstStyle/>
                    <a:p>
                      <a:pPr algn="ctr">
                        <a:spcAft>
                          <a:spcPts val="0"/>
                        </a:spcAft>
                      </a:pPr>
                      <a:r>
                        <a:rPr lang="en-IN"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TITLE </a:t>
                      </a:r>
                    </a:p>
                  </a:txBody>
                  <a:tcPr marL="42847" marR="428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5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Cardiac arrest at rest and during sport activity: causes and prevention</a:t>
                      </a:r>
                      <a:endParaRPr lang="en-IN"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42847" marR="428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342008">
                <a:tc>
                  <a:txBody>
                    <a:bodyPr/>
                    <a:lstStyle/>
                    <a:p>
                      <a:pPr algn="ctr">
                        <a:spcAft>
                          <a:spcPts val="0"/>
                        </a:spcAft>
                      </a:pPr>
                      <a:r>
                        <a:rPr lang="en-IN" sz="1500">
                          <a:solidFill>
                            <a:schemeClr val="tx1"/>
                          </a:solidFill>
                          <a:effectLst/>
                          <a:latin typeface="Arial" panose="020B0604020202020204" pitchFamily="34" charset="0"/>
                          <a:ea typeface="Times New Roman" panose="02020603050405020304" pitchFamily="18" charset="0"/>
                          <a:cs typeface="Arial" panose="020B0604020202020204" pitchFamily="34" charset="0"/>
                        </a:rPr>
                        <a:t>AUTHORS</a:t>
                      </a:r>
                    </a:p>
                  </a:txBody>
                  <a:tcPr marL="42847" marR="428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Cristina Basso, </a:t>
                      </a:r>
                      <a:r>
                        <a:rPr lang="en-IN" sz="15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Stefania</a:t>
                      </a:r>
                      <a:r>
                        <a:rPr lang="en-IN"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Rizzo, Elisa </a:t>
                      </a:r>
                      <a:r>
                        <a:rPr lang="en-IN" sz="15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Carturan</a:t>
                      </a:r>
                      <a:r>
                        <a:rPr lang="en-IN"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IN" sz="15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Kalliopi</a:t>
                      </a:r>
                      <a:r>
                        <a:rPr lang="en-IN"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IN" sz="15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Pilichou</a:t>
                      </a:r>
                      <a:r>
                        <a:rPr lang="en-IN"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Gaetano </a:t>
                      </a:r>
                      <a:r>
                        <a:rPr lang="en-IN" sz="15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Thiene</a:t>
                      </a:r>
                      <a:endParaRPr lang="en-IN"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42847" marR="428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342008">
                <a:tc>
                  <a:txBody>
                    <a:bodyPr/>
                    <a:lstStyle/>
                    <a:p>
                      <a:pPr algn="ctr">
                        <a:spcAft>
                          <a:spcPts val="0"/>
                        </a:spcAft>
                      </a:pPr>
                      <a:r>
                        <a:rPr lang="en-IN" sz="1500">
                          <a:solidFill>
                            <a:schemeClr val="tx1"/>
                          </a:solidFill>
                          <a:effectLst/>
                          <a:latin typeface="Arial" panose="020B0604020202020204" pitchFamily="34" charset="0"/>
                          <a:ea typeface="Times New Roman" panose="02020603050405020304" pitchFamily="18" charset="0"/>
                          <a:cs typeface="Arial" panose="020B0604020202020204" pitchFamily="34" charset="0"/>
                        </a:rPr>
                        <a:t>JOURNAL </a:t>
                      </a:r>
                    </a:p>
                  </a:txBody>
                  <a:tcPr marL="42847" marR="428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500">
                          <a:solidFill>
                            <a:schemeClr val="tx1"/>
                          </a:solidFill>
                          <a:effectLst/>
                          <a:latin typeface="Arial" panose="020B0604020202020204" pitchFamily="34" charset="0"/>
                          <a:ea typeface="Times New Roman" panose="02020603050405020304" pitchFamily="18" charset="0"/>
                          <a:cs typeface="Arial" panose="020B0604020202020204" pitchFamily="34" charset="0"/>
                        </a:rPr>
                        <a:t>European Heart Journal Supplements, Volume 22, Issue Supplement_E, June 2020, Pages E20–E24</a:t>
                      </a:r>
                    </a:p>
                  </a:txBody>
                  <a:tcPr marL="42847" marR="428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448748">
                <a:tc>
                  <a:txBody>
                    <a:bodyPr/>
                    <a:lstStyle/>
                    <a:p>
                      <a:pPr algn="ctr">
                        <a:spcAft>
                          <a:spcPts val="0"/>
                        </a:spcAft>
                      </a:pPr>
                      <a:r>
                        <a:rPr lang="en-IN" sz="1500">
                          <a:solidFill>
                            <a:schemeClr val="tx1"/>
                          </a:solidFill>
                          <a:effectLst/>
                          <a:latin typeface="Arial" panose="020B0604020202020204" pitchFamily="34" charset="0"/>
                          <a:ea typeface="Times New Roman" panose="02020603050405020304" pitchFamily="18" charset="0"/>
                          <a:cs typeface="Arial" panose="020B0604020202020204" pitchFamily="34" charset="0"/>
                        </a:rPr>
                        <a:t>YEAR &amp; MONTH OF PUBLICATION</a:t>
                      </a:r>
                    </a:p>
                  </a:txBody>
                  <a:tcPr marL="42847" marR="428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500">
                          <a:solidFill>
                            <a:schemeClr val="tx1"/>
                          </a:solidFill>
                          <a:effectLst/>
                          <a:latin typeface="Arial" panose="020B0604020202020204" pitchFamily="34" charset="0"/>
                          <a:ea typeface="Times New Roman" panose="02020603050405020304" pitchFamily="18" charset="0"/>
                          <a:cs typeface="Arial" panose="020B0604020202020204" pitchFamily="34" charset="0"/>
                        </a:rPr>
                        <a:t>23 March 2020</a:t>
                      </a:r>
                    </a:p>
                  </a:txBody>
                  <a:tcPr marL="42847" marR="428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513011">
                <a:tc>
                  <a:txBody>
                    <a:bodyPr/>
                    <a:lstStyle/>
                    <a:p>
                      <a:pPr algn="ctr">
                        <a:spcAft>
                          <a:spcPts val="0"/>
                        </a:spcAft>
                      </a:pPr>
                      <a:r>
                        <a:rPr lang="en-IN" sz="1500">
                          <a:solidFill>
                            <a:schemeClr val="tx1"/>
                          </a:solidFill>
                          <a:effectLst/>
                          <a:latin typeface="Arial" panose="020B0604020202020204" pitchFamily="34" charset="0"/>
                          <a:ea typeface="Times New Roman" panose="02020603050405020304" pitchFamily="18" charset="0"/>
                          <a:cs typeface="Arial" panose="020B0604020202020204" pitchFamily="34" charset="0"/>
                        </a:rPr>
                        <a:t>PARAMETERS</a:t>
                      </a:r>
                    </a:p>
                  </a:txBody>
                  <a:tcPr marL="42847" marR="428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Measurements and parameters related to cardiovascular conditions include factors like coronary, myocardial, and </a:t>
                      </a:r>
                      <a:r>
                        <a:rPr lang="en-IN" sz="15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valvular</a:t>
                      </a:r>
                      <a:r>
                        <a:rPr lang="en-IN"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diseases, as well as conduction system abnormalities.</a:t>
                      </a:r>
                    </a:p>
                  </a:txBody>
                  <a:tcPr marL="42847" marR="428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1869782">
                <a:tc>
                  <a:txBody>
                    <a:bodyPr/>
                    <a:lstStyle/>
                    <a:p>
                      <a:pPr algn="ctr">
                        <a:spcAft>
                          <a:spcPts val="0"/>
                        </a:spcAft>
                      </a:pPr>
                      <a:r>
                        <a:rPr lang="en-IN" sz="1500">
                          <a:solidFill>
                            <a:schemeClr val="tx1"/>
                          </a:solidFill>
                          <a:effectLst/>
                          <a:latin typeface="Arial" panose="020B0604020202020204" pitchFamily="34" charset="0"/>
                          <a:ea typeface="Times New Roman" panose="02020603050405020304" pitchFamily="18" charset="0"/>
                          <a:cs typeface="Arial" panose="020B0604020202020204" pitchFamily="34" charset="0"/>
                        </a:rPr>
                        <a:t>TECHNIQUE</a:t>
                      </a:r>
                    </a:p>
                  </a:txBody>
                  <a:tcPr marL="42847" marR="428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The paper touches upon the use of diagnostic tools such as electrocardiogram (ECG), echography (ECO 2D), magnetic resonance imaging (MRI), and computerized tomography for identifying different cardiovascular conditions.</a:t>
                      </a:r>
                    </a:p>
                    <a:p>
                      <a:pPr>
                        <a:spcBef>
                          <a:spcPts val="1800"/>
                        </a:spcBef>
                        <a:spcAft>
                          <a:spcPts val="600"/>
                        </a:spcAft>
                      </a:pPr>
                      <a:r>
                        <a:rPr lang="en-IN"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Genetic investigations are mentioned in the context of identifying alterations in genes associated with specific cardiomyopathies.</a:t>
                      </a:r>
                    </a:p>
                    <a:p>
                      <a:pPr>
                        <a:spcBef>
                          <a:spcPts val="1800"/>
                        </a:spcBef>
                        <a:spcAft>
                          <a:spcPts val="600"/>
                        </a:spcAft>
                      </a:pPr>
                      <a:r>
                        <a:rPr lang="en-IN"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The information is more focused on physiological and clinical aspects related to sudden cardiac death.</a:t>
                      </a:r>
                    </a:p>
                  </a:txBody>
                  <a:tcPr marL="42847" marR="428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1570617">
                <a:tc>
                  <a:txBody>
                    <a:bodyPr/>
                    <a:lstStyle/>
                    <a:p>
                      <a:pPr algn="ctr">
                        <a:spcAft>
                          <a:spcPts val="0"/>
                        </a:spcAft>
                      </a:pPr>
                      <a:r>
                        <a:rPr lang="en-IN" sz="1500">
                          <a:solidFill>
                            <a:schemeClr val="tx1"/>
                          </a:solidFill>
                          <a:effectLst/>
                          <a:latin typeface="Arial" panose="020B0604020202020204" pitchFamily="34" charset="0"/>
                          <a:ea typeface="Times New Roman" panose="02020603050405020304" pitchFamily="18" charset="0"/>
                          <a:cs typeface="Arial" panose="020B0604020202020204" pitchFamily="34" charset="0"/>
                        </a:rPr>
                        <a:t>RESULT</a:t>
                      </a:r>
                    </a:p>
                  </a:txBody>
                  <a:tcPr marL="42847" marR="428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28600">
                        <a:spcAft>
                          <a:spcPts val="0"/>
                        </a:spcAft>
                      </a:pPr>
                      <a:r>
                        <a:rPr lang="en-IN"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The primary finding is that sudden cardiac death in young people is mainly of cardiovascular origin (80-85%).</a:t>
                      </a:r>
                    </a:p>
                    <a:p>
                      <a:pPr marL="228600">
                        <a:spcAft>
                          <a:spcPts val="0"/>
                        </a:spcAft>
                      </a:pPr>
                      <a:r>
                        <a:rPr lang="en-IN"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The effort is identified as a triggering factor for SD, and the rate of SD is three times higher in athletes compared to non-athletes.</a:t>
                      </a:r>
                    </a:p>
                    <a:p>
                      <a:pPr marL="228600">
                        <a:spcAft>
                          <a:spcPts val="0"/>
                        </a:spcAft>
                      </a:pPr>
                      <a:r>
                        <a:rPr lang="en-IN"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Identification and disqualification of athletes with hidden cardiomyopathies have led to a significant decrease in SD in Italy.</a:t>
                      </a:r>
                    </a:p>
                    <a:p>
                      <a:pPr>
                        <a:spcAft>
                          <a:spcPts val="0"/>
                        </a:spcAft>
                      </a:pPr>
                      <a:r>
                        <a:rPr lang="en-IN"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p>
                  </a:txBody>
                  <a:tcPr marL="42847" marR="428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1121869">
                <a:tc>
                  <a:txBody>
                    <a:bodyPr/>
                    <a:lstStyle/>
                    <a:p>
                      <a:pPr algn="ctr">
                        <a:spcAft>
                          <a:spcPts val="0"/>
                        </a:spcAft>
                      </a:pPr>
                      <a:r>
                        <a:rPr lang="en-IN" sz="1500">
                          <a:solidFill>
                            <a:schemeClr val="tx1"/>
                          </a:solidFill>
                          <a:effectLst/>
                          <a:latin typeface="Arial" panose="020B0604020202020204" pitchFamily="34" charset="0"/>
                          <a:ea typeface="Times New Roman" panose="02020603050405020304" pitchFamily="18" charset="0"/>
                          <a:cs typeface="Arial" panose="020B0604020202020204" pitchFamily="34" charset="0"/>
                        </a:rPr>
                        <a:t>FUTURE WORK</a:t>
                      </a:r>
                    </a:p>
                  </a:txBody>
                  <a:tcPr marL="42847" marR="428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500">
                          <a:solidFill>
                            <a:schemeClr val="tx1"/>
                          </a:solidFill>
                          <a:effectLst/>
                          <a:latin typeface="Arial" panose="020B0604020202020204" pitchFamily="34" charset="0"/>
                          <a:ea typeface="Times New Roman" panose="02020603050405020304" pitchFamily="18" charset="0"/>
                          <a:cs typeface="Arial" panose="020B0604020202020204" pitchFamily="34" charset="0"/>
                        </a:rPr>
                        <a:t>The prevention methods discussed include the use of external defibrillators, implantable cardioverter-defibrillators (ICD), and lifestyle changes.</a:t>
                      </a:r>
                    </a:p>
                    <a:p>
                      <a:pPr>
                        <a:spcAft>
                          <a:spcPts val="0"/>
                        </a:spcAft>
                      </a:pPr>
                      <a:r>
                        <a:rPr lang="en-IN" sz="150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p>
                    <a:p>
                      <a:pPr>
                        <a:spcAft>
                          <a:spcPts val="0"/>
                        </a:spcAft>
                      </a:pPr>
                      <a:r>
                        <a:rPr lang="en-IN" sz="1500">
                          <a:solidFill>
                            <a:schemeClr val="tx1"/>
                          </a:solidFill>
                          <a:effectLst/>
                          <a:latin typeface="Arial" panose="020B0604020202020204" pitchFamily="34" charset="0"/>
                          <a:ea typeface="Times New Roman" panose="02020603050405020304" pitchFamily="18" charset="0"/>
                          <a:cs typeface="Arial" panose="020B0604020202020204" pitchFamily="34" charset="0"/>
                        </a:rPr>
                        <a:t>It emphasizes the need for a common protocol in various reference centers for accurate data collection at the international level.</a:t>
                      </a:r>
                    </a:p>
                  </a:txBody>
                  <a:tcPr marL="42847" marR="428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224374">
                <a:tc>
                  <a:txBody>
                    <a:bodyPr/>
                    <a:lstStyle/>
                    <a:p>
                      <a:pPr algn="ctr">
                        <a:spcAft>
                          <a:spcPts val="0"/>
                        </a:spcAft>
                      </a:pPr>
                      <a:r>
                        <a:rPr lang="en-IN"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SENSORS</a:t>
                      </a:r>
                    </a:p>
                  </a:txBody>
                  <a:tcPr marL="42847" marR="428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750"/>
                        </a:spcAft>
                      </a:pPr>
                      <a:r>
                        <a:rPr lang="en-IN" sz="15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ECG, ECO 2D, MRI, and computerized tomography</a:t>
                      </a:r>
                    </a:p>
                  </a:txBody>
                  <a:tcPr marL="42847" marR="4284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2752347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657664223"/>
              </p:ext>
            </p:extLst>
          </p:nvPr>
        </p:nvGraphicFramePr>
        <p:xfrm>
          <a:off x="0" y="-1"/>
          <a:ext cx="12192000" cy="6858002"/>
        </p:xfrm>
        <a:graphic>
          <a:graphicData uri="http://schemas.openxmlformats.org/drawingml/2006/table">
            <a:tbl>
              <a:tblPr firstRow="1" firstCol="1" bandRow="1"/>
              <a:tblGrid>
                <a:gridCol w="2749448">
                  <a:extLst>
                    <a:ext uri="{9D8B030D-6E8A-4147-A177-3AD203B41FA5}">
                      <a16:colId xmlns:a16="http://schemas.microsoft.com/office/drawing/2014/main" xmlns="" val="20000"/>
                    </a:ext>
                  </a:extLst>
                </a:gridCol>
                <a:gridCol w="9442552">
                  <a:extLst>
                    <a:ext uri="{9D8B030D-6E8A-4147-A177-3AD203B41FA5}">
                      <a16:colId xmlns:a16="http://schemas.microsoft.com/office/drawing/2014/main" xmlns="" val="20001"/>
                    </a:ext>
                  </a:extLst>
                </a:gridCol>
              </a:tblGrid>
              <a:tr h="332733">
                <a:tc>
                  <a:txBody>
                    <a:bodyPr/>
                    <a:lstStyle/>
                    <a:p>
                      <a:pPr algn="ctr">
                        <a:spcAft>
                          <a:spcPts val="0"/>
                        </a:spcAft>
                      </a:pPr>
                      <a:r>
                        <a:rPr lang="en-IN" sz="1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TITLE </a:t>
                      </a:r>
                    </a:p>
                  </a:txBody>
                  <a:tcPr marL="39584" marR="39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4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The New ACSM Recommendations for Preventing Cardiovascular Events at Fitness Facilities</a:t>
                      </a:r>
                    </a:p>
                  </a:txBody>
                  <a:tcPr marL="39584" marR="39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332733">
                <a:tc>
                  <a:txBody>
                    <a:bodyPr/>
                    <a:lstStyle/>
                    <a:p>
                      <a:pPr algn="ctr">
                        <a:spcAft>
                          <a:spcPts val="0"/>
                        </a:spcAft>
                      </a:pPr>
                      <a:r>
                        <a:rPr lang="en-IN" sz="1400">
                          <a:solidFill>
                            <a:schemeClr val="tx1"/>
                          </a:solidFill>
                          <a:effectLst/>
                          <a:latin typeface="Arial" panose="020B0604020202020204" pitchFamily="34" charset="0"/>
                          <a:ea typeface="Times New Roman" panose="02020603050405020304" pitchFamily="18" charset="0"/>
                          <a:cs typeface="Arial" panose="020B0604020202020204" pitchFamily="34" charset="0"/>
                        </a:rPr>
                        <a:t>AUTHORS</a:t>
                      </a:r>
                    </a:p>
                  </a:txBody>
                  <a:tcPr marL="39584" marR="39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Deborah </a:t>
                      </a:r>
                      <a:r>
                        <a:rPr lang="en-IN" sz="14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Riebe</a:t>
                      </a:r>
                      <a:r>
                        <a:rPr lang="en-IN" sz="1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Aaron L. </a:t>
                      </a:r>
                      <a:r>
                        <a:rPr lang="en-IN" sz="14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Baggish</a:t>
                      </a:r>
                      <a:r>
                        <a:rPr lang="en-IN" sz="1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Barry A. Franklin; Carrie A. </a:t>
                      </a:r>
                      <a:r>
                        <a:rPr lang="en-IN" sz="14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Jaworski</a:t>
                      </a:r>
                      <a:r>
                        <a:rPr lang="en-IN" sz="1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and Paul D. Thompson</a:t>
                      </a:r>
                    </a:p>
                  </a:txBody>
                  <a:tcPr marL="39584" marR="39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332733">
                <a:tc>
                  <a:txBody>
                    <a:bodyPr/>
                    <a:lstStyle/>
                    <a:p>
                      <a:pPr algn="ctr">
                        <a:spcAft>
                          <a:spcPts val="0"/>
                        </a:spcAft>
                      </a:pPr>
                      <a:r>
                        <a:rPr lang="en-IN" sz="1400">
                          <a:solidFill>
                            <a:schemeClr val="tx1"/>
                          </a:solidFill>
                          <a:effectLst/>
                          <a:latin typeface="Arial" panose="020B0604020202020204" pitchFamily="34" charset="0"/>
                          <a:ea typeface="Times New Roman" panose="02020603050405020304" pitchFamily="18" charset="0"/>
                          <a:cs typeface="Arial" panose="020B0604020202020204" pitchFamily="34" charset="0"/>
                        </a:rPr>
                        <a:t>JOURNAL </a:t>
                      </a:r>
                    </a:p>
                  </a:txBody>
                  <a:tcPr marL="39584" marR="39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American College of Sports Medicine’s Health &amp; Fitness Journal Volume 24 | Number 6</a:t>
                      </a:r>
                    </a:p>
                  </a:txBody>
                  <a:tcPr marL="39584" marR="39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499100">
                <a:tc>
                  <a:txBody>
                    <a:bodyPr/>
                    <a:lstStyle/>
                    <a:p>
                      <a:pPr algn="ctr">
                        <a:spcAft>
                          <a:spcPts val="0"/>
                        </a:spcAft>
                      </a:pPr>
                      <a:r>
                        <a:rPr lang="en-IN" sz="1400">
                          <a:solidFill>
                            <a:schemeClr val="tx1"/>
                          </a:solidFill>
                          <a:effectLst/>
                          <a:latin typeface="Arial" panose="020B0604020202020204" pitchFamily="34" charset="0"/>
                          <a:ea typeface="Times New Roman" panose="02020603050405020304" pitchFamily="18" charset="0"/>
                          <a:cs typeface="Arial" panose="020B0604020202020204" pitchFamily="34" charset="0"/>
                        </a:rPr>
                        <a:t>YEAR &amp; MONTH OF PUBLICATION</a:t>
                      </a:r>
                    </a:p>
                  </a:txBody>
                  <a:tcPr marL="39584" marR="39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December 2020</a:t>
                      </a:r>
                    </a:p>
                  </a:txBody>
                  <a:tcPr marL="39584" marR="39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665467">
                <a:tc>
                  <a:txBody>
                    <a:bodyPr/>
                    <a:lstStyle/>
                    <a:p>
                      <a:pPr algn="ctr">
                        <a:spcAft>
                          <a:spcPts val="0"/>
                        </a:spcAft>
                      </a:pPr>
                      <a:r>
                        <a:rPr lang="en-IN" sz="1400">
                          <a:solidFill>
                            <a:schemeClr val="tx1"/>
                          </a:solidFill>
                          <a:effectLst/>
                          <a:latin typeface="Arial" panose="020B0604020202020204" pitchFamily="34" charset="0"/>
                          <a:ea typeface="Times New Roman" panose="02020603050405020304" pitchFamily="18" charset="0"/>
                          <a:cs typeface="Arial" panose="020B0604020202020204" pitchFamily="34" charset="0"/>
                        </a:rPr>
                        <a:t>PARAMETERS</a:t>
                      </a:r>
                    </a:p>
                  </a:txBody>
                  <a:tcPr marL="39584" marR="39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spcAft>
                          <a:spcPts val="750"/>
                        </a:spcAft>
                        <a:buSzPts val="1000"/>
                        <a:buFont typeface="Symbol" panose="05050102010706020507" pitchFamily="18" charset="2"/>
                        <a:buChar char=""/>
                        <a:tabLst>
                          <a:tab pos="457200" algn="l"/>
                        </a:tabLst>
                      </a:pPr>
                      <a:r>
                        <a:rPr lang="en-IN" sz="1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The paper mentions blood pressure (BP) and SPO2 as measurements that may be relevant to sudden cardiac death (SCD) risk during gym exercise, but it doesn't delve into specific thresholds or diagnostic values.</a:t>
                      </a:r>
                    </a:p>
                  </a:txBody>
                  <a:tcPr marL="39584" marR="39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1090626">
                <a:tc>
                  <a:txBody>
                    <a:bodyPr/>
                    <a:lstStyle/>
                    <a:p>
                      <a:pPr algn="ctr">
                        <a:spcAft>
                          <a:spcPts val="0"/>
                        </a:spcAft>
                      </a:pPr>
                      <a:r>
                        <a:rPr lang="en-IN" sz="1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TECHNIQUE</a:t>
                      </a:r>
                    </a:p>
                  </a:txBody>
                  <a:tcPr marL="39584" marR="39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spcAft>
                          <a:spcPts val="750"/>
                        </a:spcAft>
                        <a:buSzPts val="1000"/>
                        <a:buFont typeface="Symbol" panose="05050102010706020507" pitchFamily="18" charset="2"/>
                        <a:buChar char=""/>
                        <a:tabLst>
                          <a:tab pos="457200" algn="l"/>
                        </a:tabLst>
                      </a:pPr>
                      <a:r>
                        <a:rPr lang="en-IN" sz="1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The paper primarily uses narrative review and expert opinion to discuss the topic of SCD in non-athletes during gym exercise.</a:t>
                      </a:r>
                    </a:p>
                    <a:p>
                      <a:pPr marL="342900" lvl="0" indent="-342900">
                        <a:spcAft>
                          <a:spcPts val="750"/>
                        </a:spcAft>
                        <a:buSzPts val="1000"/>
                        <a:buFont typeface="Symbol" panose="05050102010706020507" pitchFamily="18" charset="2"/>
                        <a:buChar char=""/>
                        <a:tabLst>
                          <a:tab pos="457200" algn="l"/>
                        </a:tabLst>
                      </a:pPr>
                      <a:r>
                        <a:rPr lang="en-IN" sz="1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However, it also references several statistical studies and meta-analyses to support its claims about the risks and benefits of exercise.</a:t>
                      </a:r>
                    </a:p>
                  </a:txBody>
                  <a:tcPr marL="39584" marR="39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1848517">
                <a:tc>
                  <a:txBody>
                    <a:bodyPr/>
                    <a:lstStyle/>
                    <a:p>
                      <a:pPr algn="ctr">
                        <a:spcAft>
                          <a:spcPts val="0"/>
                        </a:spcAft>
                      </a:pPr>
                      <a:r>
                        <a:rPr lang="en-IN" sz="1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RESULT</a:t>
                      </a:r>
                    </a:p>
                  </a:txBody>
                  <a:tcPr marL="39584" marR="39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spcAft>
                          <a:spcPts val="750"/>
                        </a:spcAft>
                        <a:buSzPts val="1000"/>
                        <a:buFont typeface="Symbol" panose="05050102010706020507" pitchFamily="18" charset="2"/>
                        <a:buChar char=""/>
                        <a:tabLst>
                          <a:tab pos="457200" algn="l"/>
                        </a:tabLst>
                      </a:pPr>
                      <a:r>
                        <a:rPr lang="en-IN" sz="1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While exercise-related SCD is rare, the risk transiently increases during vigorous-intensity exercise, especially in individuals with known or occult CVD.</a:t>
                      </a:r>
                    </a:p>
                    <a:p>
                      <a:pPr marL="342900" lvl="0" indent="-342900">
                        <a:spcAft>
                          <a:spcPts val="750"/>
                        </a:spcAft>
                        <a:buSzPts val="1000"/>
                        <a:buFont typeface="Symbol" panose="05050102010706020507" pitchFamily="18" charset="2"/>
                        <a:buChar char=""/>
                        <a:tabLst>
                          <a:tab pos="457200" algn="l"/>
                        </a:tabLst>
                      </a:pPr>
                      <a:r>
                        <a:rPr lang="en-IN" sz="1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Certain characteristics put individuals at higher risk for exercise-related SCD, such as male gender, increasing age, sedentary lifestyle, and specific medical conditions.</a:t>
                      </a:r>
                    </a:p>
                    <a:p>
                      <a:pPr marL="342900" lvl="0" indent="-342900">
                        <a:spcAft>
                          <a:spcPts val="750"/>
                        </a:spcAft>
                        <a:buSzPts val="1000"/>
                        <a:buFont typeface="Symbol" panose="05050102010706020507" pitchFamily="18" charset="2"/>
                        <a:buChar char=""/>
                        <a:tabLst>
                          <a:tab pos="457200" algn="l"/>
                        </a:tabLst>
                      </a:pPr>
                      <a:r>
                        <a:rPr lang="en-IN" sz="1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While exercise is generally safe, the risk of SCD and AMI increases slightly during vigorous-intensity exercise (≥60% heart rate reserve or oxygen uptake reserve or ≥6 METs)</a:t>
                      </a:r>
                    </a:p>
                  </a:txBody>
                  <a:tcPr marL="39584" marR="39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1090626">
                <a:tc>
                  <a:txBody>
                    <a:bodyPr/>
                    <a:lstStyle/>
                    <a:p>
                      <a:pPr algn="ctr">
                        <a:spcAft>
                          <a:spcPts val="0"/>
                        </a:spcAft>
                      </a:pPr>
                      <a:r>
                        <a:rPr lang="en-IN" sz="1400">
                          <a:solidFill>
                            <a:schemeClr val="tx1"/>
                          </a:solidFill>
                          <a:effectLst/>
                          <a:latin typeface="Arial" panose="020B0604020202020204" pitchFamily="34" charset="0"/>
                          <a:ea typeface="Times New Roman" panose="02020603050405020304" pitchFamily="18" charset="0"/>
                          <a:cs typeface="Arial" panose="020B0604020202020204" pitchFamily="34" charset="0"/>
                        </a:rPr>
                        <a:t>FUTURE WORK</a:t>
                      </a:r>
                    </a:p>
                  </a:txBody>
                  <a:tcPr marL="39584" marR="39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spcAft>
                          <a:spcPts val="750"/>
                        </a:spcAft>
                        <a:buSzPts val="1000"/>
                        <a:buFont typeface="Symbol" panose="05050102010706020507" pitchFamily="18" charset="2"/>
                        <a:buChar char=""/>
                        <a:tabLst>
                          <a:tab pos="457200" algn="l"/>
                        </a:tabLst>
                      </a:pPr>
                      <a:r>
                        <a:rPr lang="en-IN" sz="1400">
                          <a:solidFill>
                            <a:schemeClr val="tx1"/>
                          </a:solidFill>
                          <a:effectLst/>
                          <a:latin typeface="Arial" panose="020B0604020202020204" pitchFamily="34" charset="0"/>
                          <a:ea typeface="Times New Roman" panose="02020603050405020304" pitchFamily="18" charset="0"/>
                          <a:cs typeface="Arial" panose="020B0604020202020204" pitchFamily="34" charset="0"/>
                        </a:rPr>
                        <a:t>The paper suggests the need for further research on the safety of high-intensity interval training (HIIT) in individuals with known or suspected CVD.</a:t>
                      </a:r>
                    </a:p>
                    <a:p>
                      <a:pPr marL="342900" lvl="0" indent="-342900">
                        <a:spcAft>
                          <a:spcPts val="750"/>
                        </a:spcAft>
                        <a:buSzPts val="1000"/>
                        <a:buFont typeface="Symbol" panose="05050102010706020507" pitchFamily="18" charset="2"/>
                        <a:buChar char=""/>
                        <a:tabLst>
                          <a:tab pos="457200" algn="l"/>
                        </a:tabLst>
                      </a:pPr>
                      <a:r>
                        <a:rPr lang="en-IN" sz="1400">
                          <a:solidFill>
                            <a:schemeClr val="tx1"/>
                          </a:solidFill>
                          <a:effectLst/>
                          <a:latin typeface="Arial" panose="020B0604020202020204" pitchFamily="34" charset="0"/>
                          <a:ea typeface="Times New Roman" panose="02020603050405020304" pitchFamily="18" charset="0"/>
                          <a:cs typeface="Arial" panose="020B0604020202020204" pitchFamily="34" charset="0"/>
                        </a:rPr>
                        <a:t>It also emphasizes the importance of developing more accurate risk stratification tools to identify individuals at high risk for exercise-related SCD.</a:t>
                      </a:r>
                    </a:p>
                  </a:txBody>
                  <a:tcPr marL="39584" marR="39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665467">
                <a:tc>
                  <a:txBody>
                    <a:bodyPr/>
                    <a:lstStyle/>
                    <a:p>
                      <a:pPr algn="ctr">
                        <a:spcAft>
                          <a:spcPts val="0"/>
                        </a:spcAft>
                      </a:pPr>
                      <a:r>
                        <a:rPr lang="en-IN" sz="1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SENSORS</a:t>
                      </a:r>
                    </a:p>
                  </a:txBody>
                  <a:tcPr marL="39584" marR="39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750"/>
                        </a:spcAft>
                      </a:pPr>
                      <a:r>
                        <a:rPr lang="en-IN" sz="1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It mentions the potential of wearable technology to monitor heart rate and other physiological parameters during exercise, which could potentially be used to identify individuals at risk for adverse events.</a:t>
                      </a:r>
                    </a:p>
                  </a:txBody>
                  <a:tcPr marL="39584" marR="39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127150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3445677523"/>
              </p:ext>
            </p:extLst>
          </p:nvPr>
        </p:nvGraphicFramePr>
        <p:xfrm>
          <a:off x="0" y="-1"/>
          <a:ext cx="12191999" cy="6721577"/>
        </p:xfrm>
        <a:graphic>
          <a:graphicData uri="http://schemas.openxmlformats.org/drawingml/2006/table">
            <a:tbl>
              <a:tblPr firstRow="1" firstCol="1" bandRow="1"/>
              <a:tblGrid>
                <a:gridCol w="2749451">
                  <a:extLst>
                    <a:ext uri="{9D8B030D-6E8A-4147-A177-3AD203B41FA5}">
                      <a16:colId xmlns:a16="http://schemas.microsoft.com/office/drawing/2014/main" xmlns="" val="20000"/>
                    </a:ext>
                  </a:extLst>
                </a:gridCol>
                <a:gridCol w="9442548">
                  <a:extLst>
                    <a:ext uri="{9D8B030D-6E8A-4147-A177-3AD203B41FA5}">
                      <a16:colId xmlns:a16="http://schemas.microsoft.com/office/drawing/2014/main" xmlns="" val="20001"/>
                    </a:ext>
                  </a:extLst>
                </a:gridCol>
              </a:tblGrid>
              <a:tr h="316899">
                <a:tc>
                  <a:txBody>
                    <a:bodyPr/>
                    <a:lstStyle/>
                    <a:p>
                      <a:pPr algn="ctr">
                        <a:spcAft>
                          <a:spcPts val="0"/>
                        </a:spcAft>
                      </a:pP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TITLE </a:t>
                      </a:r>
                    </a:p>
                  </a:txBody>
                  <a:tcPr marL="37753" marR="37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6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A rare case of complex ventricular arrhythmia and heart failure in a 15.5-year-old athlete</a:t>
                      </a:r>
                      <a:endPar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37753" marR="37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316899">
                <a:tc>
                  <a:txBody>
                    <a:bodyPr/>
                    <a:lstStyle/>
                    <a:p>
                      <a:pPr algn="ctr">
                        <a:spcAft>
                          <a:spcPts val="0"/>
                        </a:spcAft>
                      </a:pPr>
                      <a:r>
                        <a:rPr lang="en-IN" sz="1600">
                          <a:solidFill>
                            <a:schemeClr val="tx1"/>
                          </a:solidFill>
                          <a:effectLst/>
                          <a:latin typeface="Arial" panose="020B0604020202020204" pitchFamily="34" charset="0"/>
                          <a:ea typeface="Times New Roman" panose="02020603050405020304" pitchFamily="18" charset="0"/>
                          <a:cs typeface="Arial" panose="020B0604020202020204" pitchFamily="34" charset="0"/>
                        </a:rPr>
                        <a:t>AUTHORS</a:t>
                      </a:r>
                    </a:p>
                  </a:txBody>
                  <a:tcPr marL="37753" marR="37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6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Szydłowska</a:t>
                      </a: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Anna; </a:t>
                      </a:r>
                      <a:r>
                        <a:rPr lang="en-IN" sz="16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Gruszczyńska</a:t>
                      </a: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IN" sz="16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Katarzyna</a:t>
                      </a: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IN" sz="16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Moric-Janiszewska</a:t>
                      </a: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IN" sz="16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Ewa</a:t>
                      </a: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IN" sz="16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Szydłowski</a:t>
                      </a: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Andrzej</a:t>
                      </a:r>
                    </a:p>
                  </a:txBody>
                  <a:tcPr marL="37753" marR="37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316899">
                <a:tc>
                  <a:txBody>
                    <a:bodyPr/>
                    <a:lstStyle/>
                    <a:p>
                      <a:pPr algn="ctr">
                        <a:spcAft>
                          <a:spcPts val="0"/>
                        </a:spcAft>
                      </a:pPr>
                      <a:r>
                        <a:rPr lang="en-IN" sz="1600">
                          <a:solidFill>
                            <a:schemeClr val="tx1"/>
                          </a:solidFill>
                          <a:effectLst/>
                          <a:latin typeface="Arial" panose="020B0604020202020204" pitchFamily="34" charset="0"/>
                          <a:ea typeface="Times New Roman" panose="02020603050405020304" pitchFamily="18" charset="0"/>
                          <a:cs typeface="Arial" panose="020B0604020202020204" pitchFamily="34" charset="0"/>
                        </a:rPr>
                        <a:t>JOURNAL </a:t>
                      </a:r>
                    </a:p>
                  </a:txBody>
                  <a:tcPr marL="37753" marR="37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600">
                          <a:solidFill>
                            <a:schemeClr val="tx1"/>
                          </a:solidFill>
                          <a:effectLst/>
                          <a:latin typeface="Arial" panose="020B0604020202020204" pitchFamily="34" charset="0"/>
                          <a:ea typeface="Times New Roman" panose="02020603050405020304" pitchFamily="18" charset="0"/>
                          <a:cs typeface="Arial" panose="020B0604020202020204" pitchFamily="34" charset="0"/>
                        </a:rPr>
                        <a:t>Paediatrics and Family Medicine; Warsaw Vol. 18, Iss. 2,  (2022): 182–186</a:t>
                      </a:r>
                    </a:p>
                  </a:txBody>
                  <a:tcPr marL="37753" marR="37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242837">
                <a:tc>
                  <a:txBody>
                    <a:bodyPr/>
                    <a:lstStyle/>
                    <a:p>
                      <a:pPr algn="ctr">
                        <a:spcAft>
                          <a:spcPts val="0"/>
                        </a:spcAft>
                      </a:pPr>
                      <a:r>
                        <a:rPr lang="en-IN" sz="1600">
                          <a:solidFill>
                            <a:schemeClr val="tx1"/>
                          </a:solidFill>
                          <a:effectLst/>
                          <a:latin typeface="Arial" panose="020B0604020202020204" pitchFamily="34" charset="0"/>
                          <a:ea typeface="Times New Roman" panose="02020603050405020304" pitchFamily="18" charset="0"/>
                          <a:cs typeface="Arial" panose="020B0604020202020204" pitchFamily="34" charset="0"/>
                        </a:rPr>
                        <a:t>YEAR &amp; MONTH OF PUBLICATION</a:t>
                      </a:r>
                    </a:p>
                  </a:txBody>
                  <a:tcPr marL="37753" marR="37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600">
                          <a:solidFill>
                            <a:schemeClr val="tx1"/>
                          </a:solidFill>
                          <a:effectLst/>
                          <a:latin typeface="Arial" panose="020B0604020202020204" pitchFamily="34" charset="0"/>
                          <a:ea typeface="Times New Roman" panose="02020603050405020304" pitchFamily="18" charset="0"/>
                          <a:cs typeface="Arial" panose="020B0604020202020204" pitchFamily="34" charset="0"/>
                        </a:rPr>
                        <a:t>16.09.2022</a:t>
                      </a:r>
                    </a:p>
                  </a:txBody>
                  <a:tcPr marL="37753" marR="37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279132">
                <a:tc>
                  <a:txBody>
                    <a:bodyPr/>
                    <a:lstStyle/>
                    <a:p>
                      <a:pPr algn="ctr">
                        <a:spcAft>
                          <a:spcPts val="0"/>
                        </a:spcAft>
                      </a:pPr>
                      <a:r>
                        <a:rPr lang="en-IN" sz="1600">
                          <a:solidFill>
                            <a:schemeClr val="tx1"/>
                          </a:solidFill>
                          <a:effectLst/>
                          <a:latin typeface="Arial" panose="020B0604020202020204" pitchFamily="34" charset="0"/>
                          <a:ea typeface="Times New Roman" panose="02020603050405020304" pitchFamily="18" charset="0"/>
                          <a:cs typeface="Arial" panose="020B0604020202020204" pitchFamily="34" charset="0"/>
                        </a:rPr>
                        <a:t>PARAMETERS</a:t>
                      </a:r>
                    </a:p>
                  </a:txBody>
                  <a:tcPr marL="37753" marR="37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600">
                          <a:solidFill>
                            <a:schemeClr val="tx1"/>
                          </a:solidFill>
                          <a:effectLst/>
                          <a:latin typeface="Arial" panose="020B0604020202020204" pitchFamily="34" charset="0"/>
                          <a:ea typeface="Times New Roman" panose="02020603050405020304" pitchFamily="18" charset="0"/>
                          <a:cs typeface="Arial" panose="020B0604020202020204" pitchFamily="34" charset="0"/>
                        </a:rPr>
                        <a:t>Blood pressure (BP) and left ventricular ejection fraction (LVEF) measured by echocardiography and magnetic resonance imaging (MRI).</a:t>
                      </a:r>
                    </a:p>
                  </a:txBody>
                  <a:tcPr marL="37753" marR="37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572297">
                <a:tc>
                  <a:txBody>
                    <a:bodyPr/>
                    <a:lstStyle/>
                    <a:p>
                      <a:pPr algn="ctr">
                        <a:spcAft>
                          <a:spcPts val="0"/>
                        </a:spcAft>
                      </a:pPr>
                      <a:r>
                        <a:rPr lang="en-IN" sz="1600">
                          <a:solidFill>
                            <a:schemeClr val="tx1"/>
                          </a:solidFill>
                          <a:effectLst/>
                          <a:latin typeface="Arial" panose="020B0604020202020204" pitchFamily="34" charset="0"/>
                          <a:ea typeface="Times New Roman" panose="02020603050405020304" pitchFamily="18" charset="0"/>
                          <a:cs typeface="Arial" panose="020B0604020202020204" pitchFamily="34" charset="0"/>
                        </a:rPr>
                        <a:t>TECHNIQUE</a:t>
                      </a:r>
                    </a:p>
                  </a:txBody>
                  <a:tcPr marL="37753" marR="37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spcAft>
                          <a:spcPts val="750"/>
                        </a:spcAft>
                        <a:buSzPts val="1000"/>
                        <a:buFont typeface="Symbol" panose="05050102010706020507" pitchFamily="18" charset="2"/>
                        <a:buChar char=""/>
                        <a:tabLst>
                          <a:tab pos="457200" algn="l"/>
                        </a:tabLst>
                      </a:pPr>
                      <a:r>
                        <a:rPr lang="en-IN" sz="1600">
                          <a:solidFill>
                            <a:schemeClr val="tx1"/>
                          </a:solidFill>
                          <a:effectLst/>
                          <a:latin typeface="Arial" panose="020B0604020202020204" pitchFamily="34" charset="0"/>
                          <a:ea typeface="Times New Roman" panose="02020603050405020304" pitchFamily="18" charset="0"/>
                          <a:cs typeface="Arial" panose="020B0604020202020204" pitchFamily="34" charset="0"/>
                        </a:rPr>
                        <a:t>The paper primarily uses a case report methodology, presenting the medical history, diagnosis, and treatment of a single patient.</a:t>
                      </a:r>
                    </a:p>
                    <a:p>
                      <a:pPr marL="342900" lvl="0" indent="-342900">
                        <a:spcAft>
                          <a:spcPts val="750"/>
                        </a:spcAft>
                        <a:buSzPts val="1000"/>
                        <a:buFont typeface="Symbol" panose="05050102010706020507" pitchFamily="18" charset="2"/>
                        <a:buChar char=""/>
                        <a:tabLst>
                          <a:tab pos="457200" algn="l"/>
                        </a:tabLst>
                      </a:pPr>
                      <a:r>
                        <a:rPr lang="en-IN" sz="1600">
                          <a:solidFill>
                            <a:schemeClr val="tx1"/>
                          </a:solidFill>
                          <a:effectLst/>
                          <a:latin typeface="Arial" panose="020B0604020202020204" pitchFamily="34" charset="0"/>
                          <a:ea typeface="Times New Roman" panose="02020603050405020304" pitchFamily="18" charset="0"/>
                          <a:cs typeface="Arial" panose="020B0604020202020204" pitchFamily="34" charset="0"/>
                        </a:rPr>
                        <a:t>It also incorporates elements of literature review, referencing existing research on arrhythmias, myocarditis, and exercise-related SCD.</a:t>
                      </a:r>
                    </a:p>
                  </a:txBody>
                  <a:tcPr marL="37753" marR="37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640475">
                <a:tc>
                  <a:txBody>
                    <a:bodyPr/>
                    <a:lstStyle/>
                    <a:p>
                      <a:pPr algn="ctr">
                        <a:spcAft>
                          <a:spcPts val="0"/>
                        </a:spcAft>
                      </a:pP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RESULT</a:t>
                      </a:r>
                    </a:p>
                  </a:txBody>
                  <a:tcPr marL="37753" marR="37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spcAft>
                          <a:spcPts val="750"/>
                        </a:spcAft>
                        <a:buSzPts val="1000"/>
                        <a:buFont typeface="Symbol" panose="05050102010706020507" pitchFamily="18" charset="2"/>
                        <a:buChar char=""/>
                        <a:tabLst>
                          <a:tab pos="457200" algn="l"/>
                        </a:tabLst>
                      </a:pP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The patient experienced complex ventricular arrhythmia, episodes of chest pain during exercise, weakness, and irregular heartbeat. Pharmacological treatment (beta-blocker, </a:t>
                      </a:r>
                      <a:r>
                        <a:rPr lang="en-IN" sz="16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propafenone</a:t>
                      </a: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angiotensin-converting enzyme inhibitor) led to a significant reduction in ventricular arrhythmia and improvement in left ventricular systolic function. Exercise restriction was recommended to prevent further complications.</a:t>
                      </a:r>
                    </a:p>
                  </a:txBody>
                  <a:tcPr marL="37753" marR="37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167903">
                <a:tc>
                  <a:txBody>
                    <a:bodyPr/>
                    <a:lstStyle/>
                    <a:p>
                      <a:pPr algn="ctr">
                        <a:spcAft>
                          <a:spcPts val="0"/>
                        </a:spcAft>
                      </a:pPr>
                      <a:r>
                        <a:rPr lang="en-IN" sz="1600">
                          <a:solidFill>
                            <a:schemeClr val="tx1"/>
                          </a:solidFill>
                          <a:effectLst/>
                          <a:latin typeface="Arial" panose="020B0604020202020204" pitchFamily="34" charset="0"/>
                          <a:ea typeface="Times New Roman" panose="02020603050405020304" pitchFamily="18" charset="0"/>
                          <a:cs typeface="Arial" panose="020B0604020202020204" pitchFamily="34" charset="0"/>
                        </a:rPr>
                        <a:t>FUTURE WORK</a:t>
                      </a:r>
                    </a:p>
                  </a:txBody>
                  <a:tcPr marL="37753" marR="37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60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p>
                  </a:txBody>
                  <a:tcPr marL="37753" marR="37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1876926">
                <a:tc>
                  <a:txBody>
                    <a:bodyPr/>
                    <a:lstStyle/>
                    <a:p>
                      <a:pPr algn="ctr">
                        <a:spcAft>
                          <a:spcPts val="0"/>
                        </a:spcAft>
                      </a:pP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SENSORS</a:t>
                      </a:r>
                    </a:p>
                  </a:txBody>
                  <a:tcPr marL="37753" marR="37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spcAft>
                          <a:spcPts val="750"/>
                        </a:spcAft>
                        <a:buSzPts val="1000"/>
                        <a:buFont typeface="Symbol" panose="05050102010706020507" pitchFamily="18" charset="2"/>
                        <a:buChar char=""/>
                        <a:tabLst>
                          <a:tab pos="457200" algn="l"/>
                        </a:tabLst>
                      </a:pP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Heart rate: The report repeatedly mentions irregular heart rate and the presence of multiple additional contractions, suggesting elevated heart rate.</a:t>
                      </a:r>
                    </a:p>
                    <a:p>
                      <a:pPr marL="342900" lvl="0" indent="-342900">
                        <a:spcAft>
                          <a:spcPts val="750"/>
                        </a:spcAft>
                        <a:buSzPts val="1000"/>
                        <a:buFont typeface="Symbol" panose="05050102010706020507" pitchFamily="18" charset="2"/>
                        <a:buChar char=""/>
                        <a:tabLst>
                          <a:tab pos="457200" algn="l"/>
                        </a:tabLst>
                      </a:pP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Electrocardiogram (ECG): </a:t>
                      </a:r>
                      <a:r>
                        <a:rPr lang="en-IN" sz="16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Holter</a:t>
                      </a: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ECG revealed approximately 66,000 premature ventricular beats per day, indicating significant arrhythmia.</a:t>
                      </a:r>
                    </a:p>
                    <a:p>
                      <a:pPr marL="342900" lvl="0" indent="-342900">
                        <a:spcAft>
                          <a:spcPts val="750"/>
                        </a:spcAft>
                        <a:buSzPts val="1000"/>
                        <a:buFont typeface="Symbol" panose="05050102010706020507" pitchFamily="18" charset="2"/>
                        <a:buChar char=""/>
                        <a:tabLst>
                          <a:tab pos="457200" algn="l"/>
                        </a:tabLst>
                      </a:pP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Echocardiography: Showed reduced left ventricular ejection fraction (LVEF) of 51.5% and 50% (by </a:t>
                      </a:r>
                      <a:r>
                        <a:rPr lang="en-IN" sz="16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Teichholz</a:t>
                      </a: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method) at different points, indicating impaired systolic function.</a:t>
                      </a:r>
                    </a:p>
                    <a:p>
                      <a:pPr marL="342900" lvl="0" indent="-342900">
                        <a:spcAft>
                          <a:spcPts val="750"/>
                        </a:spcAft>
                        <a:buSzPts val="1000"/>
                        <a:buFont typeface="Symbol" panose="05050102010706020507" pitchFamily="18" charset="2"/>
                        <a:buChar char=""/>
                        <a:tabLst>
                          <a:tab pos="457200" algn="l"/>
                        </a:tabLst>
                      </a:pP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Magnetic resonance imaging (MRI): Revealed late gadolinium enhancement (LGE) in the left ventricular wall, suggesting post-inflammatory changes in the myocardium.</a:t>
                      </a:r>
                    </a:p>
                  </a:txBody>
                  <a:tcPr marL="37753" marR="37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471462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626082786"/>
              </p:ext>
            </p:extLst>
          </p:nvPr>
        </p:nvGraphicFramePr>
        <p:xfrm>
          <a:off x="0" y="1"/>
          <a:ext cx="12192000" cy="6716952"/>
        </p:xfrm>
        <a:graphic>
          <a:graphicData uri="http://schemas.openxmlformats.org/drawingml/2006/table">
            <a:tbl>
              <a:tblPr firstRow="1" firstCol="1" bandRow="1"/>
              <a:tblGrid>
                <a:gridCol w="2749450">
                  <a:extLst>
                    <a:ext uri="{9D8B030D-6E8A-4147-A177-3AD203B41FA5}">
                      <a16:colId xmlns:a16="http://schemas.microsoft.com/office/drawing/2014/main" xmlns="" val="20000"/>
                    </a:ext>
                  </a:extLst>
                </a:gridCol>
                <a:gridCol w="9442550">
                  <a:extLst>
                    <a:ext uri="{9D8B030D-6E8A-4147-A177-3AD203B41FA5}">
                      <a16:colId xmlns:a16="http://schemas.microsoft.com/office/drawing/2014/main" xmlns="" val="20001"/>
                    </a:ext>
                  </a:extLst>
                </a:gridCol>
              </a:tblGrid>
              <a:tr h="425575">
                <a:tc>
                  <a:txBody>
                    <a:bodyPr/>
                    <a:lstStyle/>
                    <a:p>
                      <a:pPr algn="ctr">
                        <a:spcAft>
                          <a:spcPts val="0"/>
                        </a:spcAft>
                      </a:pP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TITLE </a:t>
                      </a:r>
                    </a:p>
                  </a:txBody>
                  <a:tcPr marL="51259" marR="512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6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Sudden Cardiac Death in Young Individuals: A Current Review of Evaluation, Screening and Prevention</a:t>
                      </a:r>
                      <a:endPar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51259" marR="512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425575">
                <a:tc>
                  <a:txBody>
                    <a:bodyPr/>
                    <a:lstStyle/>
                    <a:p>
                      <a:pPr algn="ctr">
                        <a:spcAft>
                          <a:spcPts val="0"/>
                        </a:spcAft>
                      </a:pPr>
                      <a:r>
                        <a:rPr lang="en-IN" sz="1600">
                          <a:solidFill>
                            <a:schemeClr val="tx1"/>
                          </a:solidFill>
                          <a:effectLst/>
                          <a:latin typeface="Arial" panose="020B0604020202020204" pitchFamily="34" charset="0"/>
                          <a:ea typeface="Times New Roman" panose="02020603050405020304" pitchFamily="18" charset="0"/>
                          <a:cs typeface="Arial" panose="020B0604020202020204" pitchFamily="34" charset="0"/>
                        </a:rPr>
                        <a:t>AUTHORS</a:t>
                      </a:r>
                    </a:p>
                  </a:txBody>
                  <a:tcPr marL="51259" marR="512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6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Ramsha</a:t>
                      </a: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Abbas, </a:t>
                      </a:r>
                      <a:r>
                        <a:rPr lang="en-IN" sz="16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Aiza</a:t>
                      </a: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Abbas, </a:t>
                      </a:r>
                      <a:r>
                        <a:rPr lang="en-IN" sz="16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Talha</a:t>
                      </a: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Kamran Khan, </a:t>
                      </a:r>
                      <a:r>
                        <a:rPr lang="en-IN" sz="16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Salal</a:t>
                      </a: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IN" sz="16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Sharjeel</a:t>
                      </a: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Khadija </a:t>
                      </a:r>
                      <a:r>
                        <a:rPr lang="en-IN" sz="16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Amanullah</a:t>
                      </a: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IN" sz="16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Yusra</a:t>
                      </a: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IN" sz="16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Irshad</a:t>
                      </a:r>
                      <a:endPar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51259" marR="512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240870">
                <a:tc>
                  <a:txBody>
                    <a:bodyPr/>
                    <a:lstStyle/>
                    <a:p>
                      <a:pPr algn="ctr">
                        <a:spcAft>
                          <a:spcPts val="0"/>
                        </a:spcAft>
                      </a:pPr>
                      <a:r>
                        <a:rPr lang="en-IN" sz="1600">
                          <a:solidFill>
                            <a:schemeClr val="tx1"/>
                          </a:solidFill>
                          <a:effectLst/>
                          <a:latin typeface="Arial" panose="020B0604020202020204" pitchFamily="34" charset="0"/>
                          <a:ea typeface="Times New Roman" panose="02020603050405020304" pitchFamily="18" charset="0"/>
                          <a:cs typeface="Arial" panose="020B0604020202020204" pitchFamily="34" charset="0"/>
                        </a:rPr>
                        <a:t>JOURNAL </a:t>
                      </a:r>
                    </a:p>
                  </a:txBody>
                  <a:tcPr marL="51259" marR="512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600">
                          <a:solidFill>
                            <a:schemeClr val="tx1"/>
                          </a:solidFill>
                          <a:effectLst/>
                          <a:latin typeface="Arial" panose="020B0604020202020204" pitchFamily="34" charset="0"/>
                          <a:ea typeface="Times New Roman" panose="02020603050405020304" pitchFamily="18" charset="0"/>
                          <a:cs typeface="Arial" panose="020B0604020202020204" pitchFamily="34" charset="0"/>
                        </a:rPr>
                        <a:t>Journal of Clinical Medicine Research</a:t>
                      </a:r>
                    </a:p>
                  </a:txBody>
                  <a:tcPr marL="51259" marR="512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638365">
                <a:tc>
                  <a:txBody>
                    <a:bodyPr/>
                    <a:lstStyle/>
                    <a:p>
                      <a:pPr algn="ctr">
                        <a:spcAft>
                          <a:spcPts val="0"/>
                        </a:spcAft>
                      </a:pPr>
                      <a:r>
                        <a:rPr lang="en-IN" sz="1600">
                          <a:solidFill>
                            <a:schemeClr val="tx1"/>
                          </a:solidFill>
                          <a:effectLst/>
                          <a:latin typeface="Arial" panose="020B0604020202020204" pitchFamily="34" charset="0"/>
                          <a:ea typeface="Times New Roman" panose="02020603050405020304" pitchFamily="18" charset="0"/>
                          <a:cs typeface="Arial" panose="020B0604020202020204" pitchFamily="34" charset="0"/>
                        </a:rPr>
                        <a:t>YEAR &amp; MONTH OF PUBLICATION</a:t>
                      </a:r>
                    </a:p>
                  </a:txBody>
                  <a:tcPr marL="51259" marR="512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January 2023</a:t>
                      </a:r>
                      <a:endParaRPr lang="en-IN" sz="2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51259" marR="512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1063940">
                <a:tc>
                  <a:txBody>
                    <a:bodyPr/>
                    <a:lstStyle/>
                    <a:p>
                      <a:pPr algn="ctr">
                        <a:spcAft>
                          <a:spcPts val="0"/>
                        </a:spcAft>
                      </a:pP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PARAMETERS</a:t>
                      </a:r>
                    </a:p>
                  </a:txBody>
                  <a:tcPr marL="51259" marR="512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The document mentions evaluations of survivors involving electrocardiography (ECG), coronary angiography, echocardiography, high lead/signal-averaged ECG, advanced imaging (cardiac MRI, CT, or PET scan), provocative tests (exercise test, epinephrine infusion), and genetic testing.</a:t>
                      </a:r>
                    </a:p>
                  </a:txBody>
                  <a:tcPr marL="51259" marR="512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1029205">
                <a:tc>
                  <a:txBody>
                    <a:bodyPr/>
                    <a:lstStyle/>
                    <a:p>
                      <a:pPr algn="ctr">
                        <a:spcAft>
                          <a:spcPts val="0"/>
                        </a:spcAft>
                      </a:pP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TECHNIQUE</a:t>
                      </a:r>
                    </a:p>
                  </a:txBody>
                  <a:tcPr marL="51259" marR="512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Statistical analysis and machine learning are not explicitly mentioned in the provided text.</a:t>
                      </a:r>
                    </a:p>
                    <a:p>
                      <a:pPr>
                        <a:spcBef>
                          <a:spcPts val="1800"/>
                        </a:spcBef>
                        <a:spcAft>
                          <a:spcPts val="1800"/>
                        </a:spcAft>
                      </a:pP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Advanced imaging techniques such as cardiac magnetic resonance imaging (MRI) and computed tomography (CT) are used in the evaluation of survivors of SCA.</a:t>
                      </a:r>
                    </a:p>
                  </a:txBody>
                  <a:tcPr marL="51259" marR="512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1063940">
                <a:tc>
                  <a:txBody>
                    <a:bodyPr/>
                    <a:lstStyle/>
                    <a:p>
                      <a:pPr algn="ctr">
                        <a:spcAft>
                          <a:spcPts val="0"/>
                        </a:spcAft>
                      </a:pPr>
                      <a:r>
                        <a:rPr lang="en-IN" sz="1600">
                          <a:solidFill>
                            <a:schemeClr val="tx1"/>
                          </a:solidFill>
                          <a:effectLst/>
                          <a:latin typeface="Arial" panose="020B0604020202020204" pitchFamily="34" charset="0"/>
                          <a:ea typeface="Times New Roman" panose="02020603050405020304" pitchFamily="18" charset="0"/>
                          <a:cs typeface="Arial" panose="020B0604020202020204" pitchFamily="34" charset="0"/>
                        </a:rPr>
                        <a:t>RESULT</a:t>
                      </a:r>
                    </a:p>
                  </a:txBody>
                  <a:tcPr marL="51259" marR="512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Key findings include the incidence rates of SCD in different age groups, causes of SCD (coronary and non-coronary), prevalence of cardiomyopathies, and factors affecting the incidence of SCD among the young, such as sex, activity at the time of onset, body mass index (BMI), and residential location.</a:t>
                      </a:r>
                    </a:p>
                  </a:txBody>
                  <a:tcPr marL="51259" marR="512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1276727">
                <a:tc>
                  <a:txBody>
                    <a:bodyPr/>
                    <a:lstStyle/>
                    <a:p>
                      <a:pPr algn="ctr">
                        <a:spcAft>
                          <a:spcPts val="0"/>
                        </a:spcAft>
                      </a:pPr>
                      <a:r>
                        <a:rPr lang="en-IN" sz="1600">
                          <a:solidFill>
                            <a:schemeClr val="tx1"/>
                          </a:solidFill>
                          <a:effectLst/>
                          <a:latin typeface="Arial" panose="020B0604020202020204" pitchFamily="34" charset="0"/>
                          <a:ea typeface="Times New Roman" panose="02020603050405020304" pitchFamily="18" charset="0"/>
                          <a:cs typeface="Arial" panose="020B0604020202020204" pitchFamily="34" charset="0"/>
                        </a:rPr>
                        <a:t>FUTURE WORK</a:t>
                      </a:r>
                    </a:p>
                  </a:txBody>
                  <a:tcPr marL="51259" marR="512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Future research is encouraged to establish effective screening and preventative measures, particularly for potential "unexplained" SCD cases.</a:t>
                      </a:r>
                    </a:p>
                    <a:p>
                      <a:pPr>
                        <a:spcAft>
                          <a:spcPts val="0"/>
                        </a:spcAft>
                      </a:pP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p>
                    <a:p>
                      <a:pPr>
                        <a:spcAft>
                          <a:spcPts val="0"/>
                        </a:spcAft>
                      </a:pP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The paper suggests a need for further studies to frame a scored scale to evaluate the risk or likelihood of progression to SCD.</a:t>
                      </a:r>
                    </a:p>
                  </a:txBody>
                  <a:tcPr marL="51259" marR="512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481741">
                <a:tc>
                  <a:txBody>
                    <a:bodyPr/>
                    <a:lstStyle/>
                    <a:p>
                      <a:pPr algn="ctr">
                        <a:spcAft>
                          <a:spcPts val="0"/>
                        </a:spcAft>
                      </a:pP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SENSORS</a:t>
                      </a:r>
                    </a:p>
                  </a:txBody>
                  <a:tcPr marL="51259" marR="512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750"/>
                        </a:spcAft>
                      </a:pP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ECG, coronary angiography, echocardiography, and advanced imaging techniques like MRI, CT and PET scans.</a:t>
                      </a:r>
                    </a:p>
                  </a:txBody>
                  <a:tcPr marL="51259" marR="512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2653164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781517104"/>
              </p:ext>
            </p:extLst>
          </p:nvPr>
        </p:nvGraphicFramePr>
        <p:xfrm>
          <a:off x="0" y="1"/>
          <a:ext cx="12192000" cy="6857998"/>
        </p:xfrm>
        <a:graphic>
          <a:graphicData uri="http://schemas.openxmlformats.org/drawingml/2006/table">
            <a:tbl>
              <a:tblPr firstRow="1" firstCol="1" bandRow="1"/>
              <a:tblGrid>
                <a:gridCol w="2749450">
                  <a:extLst>
                    <a:ext uri="{9D8B030D-6E8A-4147-A177-3AD203B41FA5}">
                      <a16:colId xmlns:a16="http://schemas.microsoft.com/office/drawing/2014/main" xmlns="" val="20000"/>
                    </a:ext>
                  </a:extLst>
                </a:gridCol>
                <a:gridCol w="9442550">
                  <a:extLst>
                    <a:ext uri="{9D8B030D-6E8A-4147-A177-3AD203B41FA5}">
                      <a16:colId xmlns:a16="http://schemas.microsoft.com/office/drawing/2014/main" xmlns="" val="20001"/>
                    </a:ext>
                  </a:extLst>
                </a:gridCol>
              </a:tblGrid>
              <a:tr h="249435">
                <a:tc>
                  <a:txBody>
                    <a:bodyPr/>
                    <a:lstStyle/>
                    <a:p>
                      <a:pPr algn="ctr">
                        <a:spcAft>
                          <a:spcPts val="0"/>
                        </a:spcAft>
                      </a:pP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TITLE </a:t>
                      </a:r>
                    </a:p>
                  </a:txBody>
                  <a:tcPr marL="42200" marR="42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6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Sudden cardiac death during sports practice. Is one man's meat another man's poison?</a:t>
                      </a:r>
                      <a:endPar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42200" marR="42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249435">
                <a:tc>
                  <a:txBody>
                    <a:bodyPr/>
                    <a:lstStyle/>
                    <a:p>
                      <a:pPr algn="ctr">
                        <a:spcAft>
                          <a:spcPts val="0"/>
                        </a:spcAft>
                      </a:pPr>
                      <a:r>
                        <a:rPr lang="en-IN" sz="1600">
                          <a:solidFill>
                            <a:schemeClr val="tx1"/>
                          </a:solidFill>
                          <a:effectLst/>
                          <a:latin typeface="Arial" panose="020B0604020202020204" pitchFamily="34" charset="0"/>
                          <a:ea typeface="Times New Roman" panose="02020603050405020304" pitchFamily="18" charset="0"/>
                          <a:cs typeface="Arial" panose="020B0604020202020204" pitchFamily="34" charset="0"/>
                        </a:rPr>
                        <a:t>AUTHORS</a:t>
                      </a:r>
                    </a:p>
                  </a:txBody>
                  <a:tcPr marL="42200" marR="42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6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Julián</a:t>
                      </a: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Pérez-</a:t>
                      </a:r>
                      <a:r>
                        <a:rPr lang="en-IN" sz="16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Villacastín</a:t>
                      </a:r>
                      <a:endPar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42200" marR="42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298098">
                <a:tc>
                  <a:txBody>
                    <a:bodyPr/>
                    <a:lstStyle/>
                    <a:p>
                      <a:pPr algn="ctr">
                        <a:spcAft>
                          <a:spcPts val="0"/>
                        </a:spcAft>
                      </a:pPr>
                      <a:r>
                        <a:rPr lang="en-IN" sz="1600">
                          <a:solidFill>
                            <a:schemeClr val="tx1"/>
                          </a:solidFill>
                          <a:effectLst/>
                          <a:latin typeface="Arial" panose="020B0604020202020204" pitchFamily="34" charset="0"/>
                          <a:ea typeface="Times New Roman" panose="02020603050405020304" pitchFamily="18" charset="0"/>
                          <a:cs typeface="Arial" panose="020B0604020202020204" pitchFamily="34" charset="0"/>
                        </a:rPr>
                        <a:t>JOURNAL </a:t>
                      </a:r>
                    </a:p>
                  </a:txBody>
                  <a:tcPr marL="42200" marR="42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600">
                          <a:solidFill>
                            <a:schemeClr val="tx1"/>
                          </a:solidFill>
                          <a:effectLst/>
                          <a:latin typeface="Arial" panose="020B0604020202020204" pitchFamily="34" charset="0"/>
                          <a:ea typeface="Times New Roman" panose="02020603050405020304" pitchFamily="18" charset="0"/>
                          <a:cs typeface="Arial" panose="020B0604020202020204" pitchFamily="34" charset="0"/>
                        </a:rPr>
                        <a:t>Elsevier Espan ̃a,S.L.U.on behalf of Sociedad Espan ̃ola de Cardiologı ́a</a:t>
                      </a:r>
                    </a:p>
                  </a:txBody>
                  <a:tcPr marL="42200" marR="42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498871">
                <a:tc>
                  <a:txBody>
                    <a:bodyPr/>
                    <a:lstStyle/>
                    <a:p>
                      <a:pPr algn="ctr">
                        <a:spcAft>
                          <a:spcPts val="0"/>
                        </a:spcAft>
                      </a:pP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YEAR &amp; MONTH OF PUBLICATION</a:t>
                      </a:r>
                    </a:p>
                  </a:txBody>
                  <a:tcPr marL="42200" marR="42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December</a:t>
                      </a:r>
                      <a:r>
                        <a:rPr lang="en-IN" sz="1600" baseline="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2020</a:t>
                      </a:r>
                    </a:p>
                    <a:p>
                      <a:pPr>
                        <a:spcAft>
                          <a:spcPts val="0"/>
                        </a:spcAft>
                      </a:pP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p>
                  </a:txBody>
                  <a:tcPr marL="42200" marR="42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249435">
                <a:tc>
                  <a:txBody>
                    <a:bodyPr/>
                    <a:lstStyle/>
                    <a:p>
                      <a:pPr algn="ctr">
                        <a:spcAft>
                          <a:spcPts val="0"/>
                        </a:spcAft>
                      </a:pPr>
                      <a:r>
                        <a:rPr lang="en-IN" sz="1600">
                          <a:solidFill>
                            <a:schemeClr val="tx1"/>
                          </a:solidFill>
                          <a:effectLst/>
                          <a:latin typeface="Arial" panose="020B0604020202020204" pitchFamily="34" charset="0"/>
                          <a:ea typeface="Times New Roman" panose="02020603050405020304" pitchFamily="18" charset="0"/>
                          <a:cs typeface="Arial" panose="020B0604020202020204" pitchFamily="34" charset="0"/>
                        </a:rPr>
                        <a:t>PARAMETERS</a:t>
                      </a:r>
                    </a:p>
                  </a:txBody>
                  <a:tcPr marL="42200" marR="42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600">
                          <a:solidFill>
                            <a:schemeClr val="tx1"/>
                          </a:solidFill>
                          <a:effectLst/>
                          <a:latin typeface="Arial" panose="020B0604020202020204" pitchFamily="34" charset="0"/>
                          <a:ea typeface="Times New Roman" panose="02020603050405020304" pitchFamily="18" charset="0"/>
                          <a:cs typeface="Arial" panose="020B0604020202020204" pitchFamily="34" charset="0"/>
                        </a:rPr>
                        <a:t>Autopsy data</a:t>
                      </a:r>
                    </a:p>
                  </a:txBody>
                  <a:tcPr marL="42200" marR="42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249435">
                <a:tc>
                  <a:txBody>
                    <a:bodyPr/>
                    <a:lstStyle/>
                    <a:p>
                      <a:pPr algn="ctr">
                        <a:spcAft>
                          <a:spcPts val="0"/>
                        </a:spcAft>
                      </a:pPr>
                      <a:r>
                        <a:rPr lang="en-IN" sz="1600">
                          <a:solidFill>
                            <a:schemeClr val="tx1"/>
                          </a:solidFill>
                          <a:effectLst/>
                          <a:latin typeface="Arial" panose="020B0604020202020204" pitchFamily="34" charset="0"/>
                          <a:ea typeface="Times New Roman" panose="02020603050405020304" pitchFamily="18" charset="0"/>
                          <a:cs typeface="Arial" panose="020B0604020202020204" pitchFamily="34" charset="0"/>
                        </a:rPr>
                        <a:t>TECHNIQUE</a:t>
                      </a:r>
                    </a:p>
                  </a:txBody>
                  <a:tcPr marL="42200" marR="42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Bef>
                          <a:spcPts val="1800"/>
                        </a:spcBef>
                        <a:spcAft>
                          <a:spcPts val="1800"/>
                        </a:spcAft>
                      </a:pP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Statistical Analysis</a:t>
                      </a:r>
                    </a:p>
                  </a:txBody>
                  <a:tcPr marL="42200" marR="42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3504318">
                <a:tc>
                  <a:txBody>
                    <a:bodyPr/>
                    <a:lstStyle/>
                    <a:p>
                      <a:pPr algn="ctr">
                        <a:spcAft>
                          <a:spcPts val="0"/>
                        </a:spcAft>
                      </a:pP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RESULT</a:t>
                      </a:r>
                    </a:p>
                  </a:txBody>
                  <a:tcPr marL="42200" marR="42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spcAft>
                          <a:spcPts val="750"/>
                        </a:spcAft>
                        <a:buSzPts val="1000"/>
                        <a:buFont typeface="Symbol" panose="05050102010706020507" pitchFamily="18" charset="2"/>
                        <a:buChar char=""/>
                        <a:tabLst>
                          <a:tab pos="457200" algn="l"/>
                        </a:tabLst>
                      </a:pP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Incidence of sport-related sudden cardiac death (SCD) is low: 0.38 cases/100,000 population per year.</a:t>
                      </a:r>
                    </a:p>
                    <a:p>
                      <a:pPr marL="342900" lvl="0" indent="-342900">
                        <a:spcAft>
                          <a:spcPts val="750"/>
                        </a:spcAft>
                        <a:buSzPts val="1000"/>
                        <a:buFont typeface="Symbol" panose="05050102010706020507" pitchFamily="18" charset="2"/>
                        <a:buChar char=""/>
                        <a:tabLst>
                          <a:tab pos="457200" algn="l"/>
                        </a:tabLst>
                      </a:pP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Mostly affects men (99% of cases) aged 35-54 years.</a:t>
                      </a:r>
                    </a:p>
                    <a:p>
                      <a:pPr marL="342900" lvl="0" indent="-342900">
                        <a:spcAft>
                          <a:spcPts val="750"/>
                        </a:spcAft>
                        <a:buSzPts val="1000"/>
                        <a:buFont typeface="Symbol" panose="05050102010706020507" pitchFamily="18" charset="2"/>
                        <a:buChar char=""/>
                        <a:tabLst>
                          <a:tab pos="457200" algn="l"/>
                        </a:tabLst>
                      </a:pP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Most victims (56%) are practicing outdoor sports, 44% indoor.</a:t>
                      </a:r>
                    </a:p>
                    <a:p>
                      <a:pPr marL="342900" lvl="0" indent="-342900">
                        <a:spcAft>
                          <a:spcPts val="750"/>
                        </a:spcAft>
                        <a:buSzPts val="1000"/>
                        <a:buFont typeface="Symbol" panose="05050102010706020507" pitchFamily="18" charset="2"/>
                        <a:buChar char=""/>
                        <a:tabLst>
                          <a:tab pos="457200" algn="l"/>
                        </a:tabLst>
                      </a:pP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Only 4% are competitive athletes, 96% recreational.</a:t>
                      </a:r>
                    </a:p>
                    <a:p>
                      <a:pPr marL="342900" lvl="0" indent="-342900">
                        <a:spcAft>
                          <a:spcPts val="750"/>
                        </a:spcAft>
                        <a:buSzPts val="1000"/>
                        <a:buFont typeface="Symbol" panose="05050102010706020507" pitchFamily="18" charset="2"/>
                        <a:buChar char=""/>
                        <a:tabLst>
                          <a:tab pos="457200" algn="l"/>
                        </a:tabLst>
                      </a:pP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Cause of death in 98% of cases is cardiac.</a:t>
                      </a:r>
                    </a:p>
                    <a:p>
                      <a:pPr marL="342900" lvl="0" indent="-342900">
                        <a:spcAft>
                          <a:spcPts val="750"/>
                        </a:spcAft>
                        <a:buSzPts val="1000"/>
                        <a:buFont typeface="Symbol" panose="05050102010706020507" pitchFamily="18" charset="2"/>
                        <a:buChar char=""/>
                        <a:tabLst>
                          <a:tab pos="457200" algn="l"/>
                        </a:tabLst>
                      </a:pP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Underlying disease and type of sport vary with age:</a:t>
                      </a:r>
                    </a:p>
                    <a:p>
                      <a:pPr marL="742950" lvl="1" indent="-285750">
                        <a:spcAft>
                          <a:spcPts val="750"/>
                        </a:spcAft>
                        <a:buSzPts val="1000"/>
                        <a:buFont typeface="Courier New" panose="02070309020205020404" pitchFamily="49" charset="0"/>
                        <a:buChar char="o"/>
                        <a:tabLst>
                          <a:tab pos="914400" algn="l"/>
                        </a:tabLst>
                      </a:pP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Above 35: Ischemic heart disease (coronary thrombosis, infarction) - running and cycling common.</a:t>
                      </a:r>
                    </a:p>
                    <a:p>
                      <a:pPr marL="742950" lvl="1" indent="-285750">
                        <a:spcAft>
                          <a:spcPts val="750"/>
                        </a:spcAft>
                        <a:buSzPts val="1000"/>
                        <a:buFont typeface="Courier New" panose="02070309020205020404" pitchFamily="49" charset="0"/>
                        <a:buChar char="o"/>
                        <a:tabLst>
                          <a:tab pos="914400" algn="l"/>
                        </a:tabLst>
                      </a:pP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Below 35: Myocardial disease and sudden arrhythmic death syndrome - football common.</a:t>
                      </a:r>
                    </a:p>
                    <a:p>
                      <a:pPr marL="342900" lvl="0" indent="-342900">
                        <a:spcAft>
                          <a:spcPts val="750"/>
                        </a:spcAft>
                        <a:buSzPts val="1000"/>
                        <a:buFont typeface="Symbol" panose="05050102010706020507" pitchFamily="18" charset="2"/>
                        <a:buChar char=""/>
                        <a:tabLst>
                          <a:tab pos="457200" algn="l"/>
                        </a:tabLst>
                      </a:pP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10% of cases have no identifiable underlying disease.</a:t>
                      </a:r>
                    </a:p>
                  </a:txBody>
                  <a:tcPr marL="42200" marR="42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1309536">
                <a:tc>
                  <a:txBody>
                    <a:bodyPr/>
                    <a:lstStyle/>
                    <a:p>
                      <a:pPr algn="ctr">
                        <a:spcAft>
                          <a:spcPts val="0"/>
                        </a:spcAft>
                      </a:pPr>
                      <a:r>
                        <a:rPr lang="en-IN" sz="1600">
                          <a:solidFill>
                            <a:schemeClr val="tx1"/>
                          </a:solidFill>
                          <a:effectLst/>
                          <a:latin typeface="Arial" panose="020B0604020202020204" pitchFamily="34" charset="0"/>
                          <a:ea typeface="Times New Roman" panose="02020603050405020304" pitchFamily="18" charset="0"/>
                          <a:cs typeface="Arial" panose="020B0604020202020204" pitchFamily="34" charset="0"/>
                        </a:rPr>
                        <a:t>FUTURE WORK</a:t>
                      </a:r>
                    </a:p>
                  </a:txBody>
                  <a:tcPr marL="42200" marR="42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spcAft>
                          <a:spcPts val="750"/>
                        </a:spcAft>
                        <a:buSzPts val="1000"/>
                        <a:buFont typeface="Symbol" panose="05050102010706020507" pitchFamily="18" charset="2"/>
                        <a:buChar char=""/>
                        <a:tabLst>
                          <a:tab pos="457200" algn="l"/>
                        </a:tabLst>
                      </a:pP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Invest in bystander training and defibrillator access.</a:t>
                      </a:r>
                    </a:p>
                    <a:p>
                      <a:pPr marL="342900" lvl="0" indent="-342900">
                        <a:spcAft>
                          <a:spcPts val="750"/>
                        </a:spcAft>
                        <a:buSzPts val="1000"/>
                        <a:buFont typeface="Symbol" panose="05050102010706020507" pitchFamily="18" charset="2"/>
                        <a:buChar char=""/>
                        <a:tabLst>
                          <a:tab pos="457200" algn="l"/>
                        </a:tabLst>
                      </a:pP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Develop new technologies for monitoring and early detection.</a:t>
                      </a:r>
                    </a:p>
                    <a:p>
                      <a:pPr marL="342900" lvl="0" indent="-342900">
                        <a:spcAft>
                          <a:spcPts val="750"/>
                        </a:spcAft>
                        <a:buSzPts val="1000"/>
                        <a:buFont typeface="Symbol" panose="05050102010706020507" pitchFamily="18" charset="2"/>
                        <a:buChar char=""/>
                        <a:tabLst>
                          <a:tab pos="457200" algn="l"/>
                        </a:tabLst>
                      </a:pP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Continue research on arrhythmia mechanisms and treatment.</a:t>
                      </a:r>
                    </a:p>
                    <a:p>
                      <a:pPr marL="342900" lvl="0" indent="-342900">
                        <a:spcAft>
                          <a:spcPts val="750"/>
                        </a:spcAft>
                        <a:buSzPts val="1000"/>
                        <a:buFont typeface="Symbol" panose="05050102010706020507" pitchFamily="18" charset="2"/>
                        <a:buChar char=""/>
                        <a:tabLst>
                          <a:tab pos="457200" algn="l"/>
                        </a:tabLst>
                      </a:pP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Promote network-based multidisciplinary research.</a:t>
                      </a:r>
                    </a:p>
                  </a:txBody>
                  <a:tcPr marL="42200" marR="42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249435">
                <a:tc>
                  <a:txBody>
                    <a:bodyPr/>
                    <a:lstStyle/>
                    <a:p>
                      <a:pPr algn="ctr">
                        <a:spcAft>
                          <a:spcPts val="0"/>
                        </a:spcAft>
                      </a:pP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SENSORS</a:t>
                      </a:r>
                    </a:p>
                  </a:txBody>
                  <a:tcPr marL="42200" marR="42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750"/>
                        </a:spcAft>
                      </a:pP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p>
                  </a:txBody>
                  <a:tcPr marL="42200" marR="422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6410657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979559037"/>
              </p:ext>
            </p:extLst>
          </p:nvPr>
        </p:nvGraphicFramePr>
        <p:xfrm>
          <a:off x="0" y="1"/>
          <a:ext cx="12191999" cy="6899258"/>
        </p:xfrm>
        <a:graphic>
          <a:graphicData uri="http://schemas.openxmlformats.org/drawingml/2006/table">
            <a:tbl>
              <a:tblPr firstRow="1" firstCol="1" bandRow="1"/>
              <a:tblGrid>
                <a:gridCol w="2749448">
                  <a:extLst>
                    <a:ext uri="{9D8B030D-6E8A-4147-A177-3AD203B41FA5}">
                      <a16:colId xmlns:a16="http://schemas.microsoft.com/office/drawing/2014/main" xmlns="" val="20000"/>
                    </a:ext>
                  </a:extLst>
                </a:gridCol>
                <a:gridCol w="9442551">
                  <a:extLst>
                    <a:ext uri="{9D8B030D-6E8A-4147-A177-3AD203B41FA5}">
                      <a16:colId xmlns:a16="http://schemas.microsoft.com/office/drawing/2014/main" xmlns="" val="20001"/>
                    </a:ext>
                  </a:extLst>
                </a:gridCol>
              </a:tblGrid>
              <a:tr h="385461">
                <a:tc>
                  <a:txBody>
                    <a:bodyPr/>
                    <a:lstStyle/>
                    <a:p>
                      <a:pPr algn="ctr">
                        <a:spcAft>
                          <a:spcPts val="0"/>
                        </a:spcAft>
                      </a:pPr>
                      <a:r>
                        <a:rPr lang="en-IN" sz="1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TITLE </a:t>
                      </a:r>
                    </a:p>
                  </a:txBody>
                  <a:tcPr marL="45857" marR="458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400" b="1">
                          <a:solidFill>
                            <a:schemeClr val="tx1"/>
                          </a:solidFill>
                          <a:effectLst/>
                          <a:latin typeface="Arial" panose="020B0604020202020204" pitchFamily="34" charset="0"/>
                          <a:ea typeface="Times New Roman" panose="02020603050405020304" pitchFamily="18" charset="0"/>
                          <a:cs typeface="Arial" panose="020B0604020202020204" pitchFamily="34" charset="0"/>
                        </a:rPr>
                        <a:t>Prediction of exercise sudden death in rabbit exhaustive swimming using deep neural network</a:t>
                      </a:r>
                      <a:endParaRPr lang="en-IN" sz="140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45857" marR="458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192731">
                <a:tc>
                  <a:txBody>
                    <a:bodyPr/>
                    <a:lstStyle/>
                    <a:p>
                      <a:pPr algn="ctr">
                        <a:spcAft>
                          <a:spcPts val="0"/>
                        </a:spcAft>
                      </a:pPr>
                      <a:r>
                        <a:rPr lang="en-IN" sz="1400">
                          <a:solidFill>
                            <a:schemeClr val="tx1"/>
                          </a:solidFill>
                          <a:effectLst/>
                          <a:latin typeface="Arial" panose="020B0604020202020204" pitchFamily="34" charset="0"/>
                          <a:ea typeface="Times New Roman" panose="02020603050405020304" pitchFamily="18" charset="0"/>
                          <a:cs typeface="Arial" panose="020B0604020202020204" pitchFamily="34" charset="0"/>
                        </a:rPr>
                        <a:t>AUTHORS</a:t>
                      </a:r>
                    </a:p>
                  </a:txBody>
                  <a:tcPr marL="45857" marR="458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400">
                          <a:solidFill>
                            <a:schemeClr val="tx1"/>
                          </a:solidFill>
                          <a:effectLst/>
                          <a:latin typeface="Arial" panose="020B0604020202020204" pitchFamily="34" charset="0"/>
                          <a:ea typeface="Times New Roman" panose="02020603050405020304" pitchFamily="18" charset="0"/>
                          <a:cs typeface="Arial" panose="020B0604020202020204" pitchFamily="34" charset="0"/>
                        </a:rPr>
                        <a:t>Yao Zhang, Yineng Zheng, Menglu Wang &amp; Xingming Guo</a:t>
                      </a:r>
                    </a:p>
                  </a:txBody>
                  <a:tcPr marL="45857" marR="458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192731">
                <a:tc>
                  <a:txBody>
                    <a:bodyPr/>
                    <a:lstStyle/>
                    <a:p>
                      <a:pPr algn="ctr">
                        <a:spcAft>
                          <a:spcPts val="0"/>
                        </a:spcAft>
                      </a:pPr>
                      <a:r>
                        <a:rPr lang="en-IN" sz="1400">
                          <a:solidFill>
                            <a:schemeClr val="tx1"/>
                          </a:solidFill>
                          <a:effectLst/>
                          <a:latin typeface="Arial" panose="020B0604020202020204" pitchFamily="34" charset="0"/>
                          <a:ea typeface="Times New Roman" panose="02020603050405020304" pitchFamily="18" charset="0"/>
                          <a:cs typeface="Arial" panose="020B0604020202020204" pitchFamily="34" charset="0"/>
                        </a:rPr>
                        <a:t>JOURNAL </a:t>
                      </a:r>
                    </a:p>
                  </a:txBody>
                  <a:tcPr marL="45857" marR="458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400">
                          <a:solidFill>
                            <a:schemeClr val="tx1"/>
                          </a:solidFill>
                          <a:effectLst/>
                          <a:latin typeface="Arial" panose="020B0604020202020204" pitchFamily="34" charset="0"/>
                          <a:ea typeface="Times New Roman" panose="02020603050405020304" pitchFamily="18" charset="0"/>
                          <a:cs typeface="Arial" panose="020B0604020202020204" pitchFamily="34" charset="0"/>
                        </a:rPr>
                        <a:t>BioMedical Engineering OnLine volume 20, Article number: 87</a:t>
                      </a:r>
                    </a:p>
                  </a:txBody>
                  <a:tcPr marL="45857" marR="458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578193">
                <a:tc>
                  <a:txBody>
                    <a:bodyPr/>
                    <a:lstStyle/>
                    <a:p>
                      <a:pPr algn="ctr">
                        <a:spcAft>
                          <a:spcPts val="0"/>
                        </a:spcAft>
                      </a:pPr>
                      <a:r>
                        <a:rPr lang="en-IN" sz="1400">
                          <a:solidFill>
                            <a:schemeClr val="tx1"/>
                          </a:solidFill>
                          <a:effectLst/>
                          <a:latin typeface="Arial" panose="020B0604020202020204" pitchFamily="34" charset="0"/>
                          <a:ea typeface="Times New Roman" panose="02020603050405020304" pitchFamily="18" charset="0"/>
                          <a:cs typeface="Arial" panose="020B0604020202020204" pitchFamily="34" charset="0"/>
                        </a:rPr>
                        <a:t>YEAR &amp; MONTH OF PUBLICATION</a:t>
                      </a:r>
                    </a:p>
                  </a:txBody>
                  <a:tcPr marL="45857" marR="458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400">
                          <a:solidFill>
                            <a:schemeClr val="tx1"/>
                          </a:solidFill>
                          <a:effectLst/>
                          <a:latin typeface="Arial" panose="020B0604020202020204" pitchFamily="34" charset="0"/>
                          <a:ea typeface="Times New Roman" panose="02020603050405020304" pitchFamily="18" charset="0"/>
                          <a:cs typeface="Arial" panose="020B0604020202020204" pitchFamily="34" charset="0"/>
                        </a:rPr>
                        <a:t>30 August 2021</a:t>
                      </a:r>
                    </a:p>
                  </a:txBody>
                  <a:tcPr marL="45857" marR="458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1349114">
                <a:tc>
                  <a:txBody>
                    <a:bodyPr/>
                    <a:lstStyle/>
                    <a:p>
                      <a:pPr algn="ctr">
                        <a:spcAft>
                          <a:spcPts val="0"/>
                        </a:spcAft>
                      </a:pPr>
                      <a:r>
                        <a:rPr lang="en-IN" sz="1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PARAMETERS</a:t>
                      </a:r>
                    </a:p>
                  </a:txBody>
                  <a:tcPr marL="45857" marR="458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Physiological data: Heart sounds (HS) were recorded from New Zealand rabbits during an exhaustive swimming experiment.</a:t>
                      </a:r>
                    </a:p>
                    <a:p>
                      <a:pPr>
                        <a:spcAft>
                          <a:spcPts val="0"/>
                        </a:spcAft>
                      </a:pPr>
                      <a:r>
                        <a:rPr lang="en-IN" sz="1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p>
                    <a:p>
                      <a:pPr>
                        <a:spcAft>
                          <a:spcPts val="0"/>
                        </a:spcAft>
                      </a:pPr>
                      <a:r>
                        <a:rPr lang="en-IN" sz="1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Time points for measurements: Four different time points were considered: before the experiment, 24 hours after the first exhaustive swimming, 24 hours after the second exhaustive swimming, and 96 hours after the third exhaustive swimming.</a:t>
                      </a:r>
                    </a:p>
                  </a:txBody>
                  <a:tcPr marL="45857" marR="458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1654271">
                <a:tc>
                  <a:txBody>
                    <a:bodyPr/>
                    <a:lstStyle/>
                    <a:p>
                      <a:pPr algn="ctr">
                        <a:spcAft>
                          <a:spcPts val="0"/>
                        </a:spcAft>
                      </a:pPr>
                      <a:r>
                        <a:rPr lang="en-IN" sz="1400">
                          <a:solidFill>
                            <a:schemeClr val="tx1"/>
                          </a:solidFill>
                          <a:effectLst/>
                          <a:latin typeface="Arial" panose="020B0604020202020204" pitchFamily="34" charset="0"/>
                          <a:ea typeface="Times New Roman" panose="02020603050405020304" pitchFamily="18" charset="0"/>
                          <a:cs typeface="Arial" panose="020B0604020202020204" pitchFamily="34" charset="0"/>
                        </a:rPr>
                        <a:t>TECHNIQUE</a:t>
                      </a:r>
                    </a:p>
                  </a:txBody>
                  <a:tcPr marL="45857" marR="458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Methodology: The proposed method utilizes a combination of Convolutional Neural Network (CNN) and Gated Recurrent Unit (GRU) called CNN–GRU network for the classification of HS signals.</a:t>
                      </a:r>
                    </a:p>
                    <a:p>
                      <a:pPr>
                        <a:spcBef>
                          <a:spcPts val="1800"/>
                        </a:spcBef>
                        <a:spcAft>
                          <a:spcPts val="1800"/>
                        </a:spcAft>
                      </a:pPr>
                      <a:r>
                        <a:rPr lang="en-IN"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Statistical Analysis: The study employs the Viola integral method and double threshold method for segmentation of HS signals. Additionally, the performance of the proposed network is compared with CNN and GRU, showcasing its superiority in terms of accuracy, sensitivity, and specificity.</a:t>
                      </a:r>
                    </a:p>
                  </a:txBody>
                  <a:tcPr marL="45857" marR="458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963653">
                <a:tc>
                  <a:txBody>
                    <a:bodyPr/>
                    <a:lstStyle/>
                    <a:p>
                      <a:pPr algn="ctr">
                        <a:spcAft>
                          <a:spcPts val="0"/>
                        </a:spcAft>
                      </a:pPr>
                      <a:r>
                        <a:rPr lang="en-IN" sz="1400">
                          <a:solidFill>
                            <a:schemeClr val="tx1"/>
                          </a:solidFill>
                          <a:effectLst/>
                          <a:latin typeface="Arial" panose="020B0604020202020204" pitchFamily="34" charset="0"/>
                          <a:ea typeface="Times New Roman" panose="02020603050405020304" pitchFamily="18" charset="0"/>
                          <a:cs typeface="Arial" panose="020B0604020202020204" pitchFamily="34" charset="0"/>
                        </a:rPr>
                        <a:t>RESULT</a:t>
                      </a:r>
                    </a:p>
                  </a:txBody>
                  <a:tcPr marL="45857" marR="458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400">
                          <a:solidFill>
                            <a:schemeClr val="tx1"/>
                          </a:solidFill>
                          <a:effectLst/>
                          <a:latin typeface="Arial" panose="020B0604020202020204" pitchFamily="34" charset="0"/>
                          <a:ea typeface="Times New Roman" panose="02020603050405020304" pitchFamily="18" charset="0"/>
                          <a:cs typeface="Arial" panose="020B0604020202020204" pitchFamily="34" charset="0"/>
                        </a:rPr>
                        <a:t>The CNN–GRU network demonstrated superior performance with an accuracy of 89.57%, a sensitivity of 89.38%, and a specificity of 92.20%.</a:t>
                      </a:r>
                    </a:p>
                    <a:p>
                      <a:pPr>
                        <a:spcAft>
                          <a:spcPts val="0"/>
                        </a:spcAft>
                      </a:pPr>
                      <a:r>
                        <a:rPr lang="en-IN" sz="1400">
                          <a:solidFill>
                            <a:schemeClr val="tx1"/>
                          </a:solidFill>
                          <a:effectLst/>
                          <a:latin typeface="Arial" panose="020B0604020202020204" pitchFamily="34" charset="0"/>
                          <a:ea typeface="Times New Roman" panose="02020603050405020304" pitchFamily="18" charset="0"/>
                          <a:cs typeface="Arial" panose="020B0604020202020204" pitchFamily="34" charset="0"/>
                        </a:rPr>
                        <a:t>The accuracy of predicting exercise sudden death increased from 50.98% to 89.57% as the experiment progressed.</a:t>
                      </a:r>
                    </a:p>
                  </a:txBody>
                  <a:tcPr marL="45857" marR="458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963653">
                <a:tc>
                  <a:txBody>
                    <a:bodyPr/>
                    <a:lstStyle/>
                    <a:p>
                      <a:pPr algn="ctr">
                        <a:spcAft>
                          <a:spcPts val="0"/>
                        </a:spcAft>
                      </a:pPr>
                      <a:r>
                        <a:rPr lang="en-IN" sz="1400">
                          <a:solidFill>
                            <a:schemeClr val="tx1"/>
                          </a:solidFill>
                          <a:effectLst/>
                          <a:latin typeface="Arial" panose="020B0604020202020204" pitchFamily="34" charset="0"/>
                          <a:ea typeface="Times New Roman" panose="02020603050405020304" pitchFamily="18" charset="0"/>
                          <a:cs typeface="Arial" panose="020B0604020202020204" pitchFamily="34" charset="0"/>
                        </a:rPr>
                        <a:t>FUTURE WORK</a:t>
                      </a:r>
                    </a:p>
                  </a:txBody>
                  <a:tcPr marL="45857" marR="458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400">
                          <a:solidFill>
                            <a:schemeClr val="tx1"/>
                          </a:solidFill>
                          <a:effectLst/>
                          <a:latin typeface="Arial" panose="020B0604020202020204" pitchFamily="34" charset="0"/>
                          <a:ea typeface="Times New Roman" panose="02020603050405020304" pitchFamily="18" charset="0"/>
                          <a:cs typeface="Arial" panose="020B0604020202020204" pitchFamily="34" charset="0"/>
                        </a:rPr>
                        <a:t>The study suggests future work to combine biochemical indicators and cell analysis to explore the pathogenesis of cardiac fatigue leading to exercise sudden death. Additionally, the authors propose further validation of the network's effectiveness and extension of its applicability in cardiovascular diseases.</a:t>
                      </a:r>
                    </a:p>
                  </a:txBody>
                  <a:tcPr marL="45857" marR="458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578193">
                <a:tc>
                  <a:txBody>
                    <a:bodyPr/>
                    <a:lstStyle/>
                    <a:p>
                      <a:pPr algn="ctr">
                        <a:spcAft>
                          <a:spcPts val="0"/>
                        </a:spcAft>
                      </a:pPr>
                      <a:r>
                        <a:rPr lang="en-IN" sz="1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SENSORS</a:t>
                      </a:r>
                    </a:p>
                  </a:txBody>
                  <a:tcPr marL="45857" marR="458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750"/>
                        </a:spcAft>
                      </a:pPr>
                      <a:r>
                        <a:rPr lang="en-IN" sz="1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The study involves the use of a heart sound sensor placed at the apex of the heart to collect HS signals from New Zealand rabbits during the exhaustive swimming experiment.</a:t>
                      </a:r>
                    </a:p>
                  </a:txBody>
                  <a:tcPr marL="45857" marR="4585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1799132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611294525"/>
              </p:ext>
            </p:extLst>
          </p:nvPr>
        </p:nvGraphicFramePr>
        <p:xfrm>
          <a:off x="86627" y="115502"/>
          <a:ext cx="11973828" cy="6583680"/>
        </p:xfrm>
        <a:graphic>
          <a:graphicData uri="http://schemas.openxmlformats.org/drawingml/2006/table">
            <a:tbl>
              <a:tblPr firstRow="1" firstCol="1" bandRow="1"/>
              <a:tblGrid>
                <a:gridCol w="2700249">
                  <a:extLst>
                    <a:ext uri="{9D8B030D-6E8A-4147-A177-3AD203B41FA5}">
                      <a16:colId xmlns:a16="http://schemas.microsoft.com/office/drawing/2014/main" xmlns="" val="20000"/>
                    </a:ext>
                  </a:extLst>
                </a:gridCol>
                <a:gridCol w="9273579">
                  <a:extLst>
                    <a:ext uri="{9D8B030D-6E8A-4147-A177-3AD203B41FA5}">
                      <a16:colId xmlns:a16="http://schemas.microsoft.com/office/drawing/2014/main" xmlns="" val="20001"/>
                    </a:ext>
                  </a:extLst>
                </a:gridCol>
              </a:tblGrid>
              <a:tr h="608022">
                <a:tc>
                  <a:txBody>
                    <a:bodyPr/>
                    <a:lstStyle/>
                    <a:p>
                      <a:pPr algn="ctr">
                        <a:spcAft>
                          <a:spcPts val="0"/>
                        </a:spcAft>
                      </a:pPr>
                      <a:r>
                        <a:rPr lang="en-IN" sz="1600" dirty="0">
                          <a:effectLst/>
                          <a:latin typeface="Arial" panose="020B0604020202020204" pitchFamily="34" charset="0"/>
                          <a:ea typeface="Times New Roman" panose="02020603050405020304" pitchFamily="18" charset="0"/>
                          <a:cs typeface="Arial" panose="020B0604020202020204" pitchFamily="34" charset="0"/>
                        </a:rPr>
                        <a:t>TITLE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600" b="1" dirty="0">
                          <a:effectLst/>
                          <a:latin typeface="Arial" panose="020B0604020202020204" pitchFamily="34" charset="0"/>
                          <a:ea typeface="Times New Roman" panose="02020603050405020304" pitchFamily="18" charset="0"/>
                          <a:cs typeface="Arial" panose="020B0604020202020204" pitchFamily="34" charset="0"/>
                        </a:rPr>
                        <a:t>Early Prediction of Cardiac Arrest Using Hybrid Machine Learning Models</a:t>
                      </a:r>
                      <a:endParaRPr lang="en-IN" sz="16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608022">
                <a:tc>
                  <a:txBody>
                    <a:bodyPr/>
                    <a:lstStyle/>
                    <a:p>
                      <a:pPr algn="ctr">
                        <a:spcAft>
                          <a:spcPts val="0"/>
                        </a:spcAft>
                      </a:pPr>
                      <a:r>
                        <a:rPr lang="en-IN" sz="1600">
                          <a:effectLst/>
                          <a:latin typeface="Arial" panose="020B0604020202020204" pitchFamily="34" charset="0"/>
                          <a:ea typeface="Times New Roman" panose="02020603050405020304" pitchFamily="18" charset="0"/>
                          <a:cs typeface="Arial" panose="020B0604020202020204" pitchFamily="34" charset="0"/>
                        </a:rPr>
                        <a:t>AUTHORS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600" dirty="0">
                          <a:effectLst/>
                          <a:latin typeface="Arial" panose="020B0604020202020204" pitchFamily="34" charset="0"/>
                          <a:ea typeface="Times New Roman" panose="02020603050405020304" pitchFamily="18" charset="0"/>
                          <a:cs typeface="Arial" panose="020B0604020202020204" pitchFamily="34" charset="0"/>
                        </a:rPr>
                        <a:t>Abhishek </a:t>
                      </a:r>
                      <a:r>
                        <a:rPr lang="en-IN" sz="1600" dirty="0" err="1">
                          <a:effectLst/>
                          <a:latin typeface="Arial" panose="020B0604020202020204" pitchFamily="34" charset="0"/>
                          <a:ea typeface="Times New Roman" panose="02020603050405020304" pitchFamily="18" charset="0"/>
                          <a:cs typeface="Arial" panose="020B0604020202020204" pitchFamily="34" charset="0"/>
                        </a:rPr>
                        <a:t>Bajpai</a:t>
                      </a:r>
                      <a:r>
                        <a:rPr lang="en-IN" sz="1600" dirty="0">
                          <a:effectLst/>
                          <a:latin typeface="Arial" panose="020B0604020202020204" pitchFamily="34" charset="0"/>
                          <a:ea typeface="Times New Roman" panose="02020603050405020304" pitchFamily="18" charset="0"/>
                          <a:cs typeface="Arial" panose="020B0604020202020204" pitchFamily="34" charset="0"/>
                        </a:rPr>
                        <a:t>; </a:t>
                      </a:r>
                      <a:r>
                        <a:rPr lang="en-IN" sz="1600" dirty="0" err="1">
                          <a:effectLst/>
                          <a:latin typeface="Arial" panose="020B0604020202020204" pitchFamily="34" charset="0"/>
                          <a:ea typeface="Times New Roman" panose="02020603050405020304" pitchFamily="18" charset="0"/>
                          <a:cs typeface="Arial" panose="020B0604020202020204" pitchFamily="34" charset="0"/>
                        </a:rPr>
                        <a:t>Suhani</a:t>
                      </a:r>
                      <a:r>
                        <a:rPr lang="en-IN" sz="1600" dirty="0">
                          <a:effectLst/>
                          <a:latin typeface="Arial" panose="020B0604020202020204" pitchFamily="34" charset="0"/>
                          <a:ea typeface="Times New Roman" panose="02020603050405020304" pitchFamily="18" charset="0"/>
                          <a:cs typeface="Arial" panose="020B0604020202020204" pitchFamily="34" charset="0"/>
                        </a:rPr>
                        <a:t> Sinha; </a:t>
                      </a:r>
                      <a:r>
                        <a:rPr lang="en-IN" sz="1600" dirty="0" err="1">
                          <a:effectLst/>
                          <a:latin typeface="Arial" panose="020B0604020202020204" pitchFamily="34" charset="0"/>
                          <a:ea typeface="Times New Roman" panose="02020603050405020304" pitchFamily="18" charset="0"/>
                          <a:cs typeface="Arial" panose="020B0604020202020204" pitchFamily="34" charset="0"/>
                        </a:rPr>
                        <a:t>Amitabha</a:t>
                      </a:r>
                      <a:r>
                        <a:rPr lang="en-IN" sz="1600" dirty="0">
                          <a:effectLst/>
                          <a:latin typeface="Arial" panose="020B0604020202020204" pitchFamily="34" charset="0"/>
                          <a:ea typeface="Times New Roman" panose="02020603050405020304" pitchFamily="18" charset="0"/>
                          <a:cs typeface="Arial" panose="020B0604020202020204" pitchFamily="34" charset="0"/>
                        </a:rPr>
                        <a:t> Yadav; </a:t>
                      </a:r>
                      <a:r>
                        <a:rPr lang="en-IN" sz="1600" dirty="0" err="1">
                          <a:effectLst/>
                          <a:latin typeface="Arial" panose="020B0604020202020204" pitchFamily="34" charset="0"/>
                          <a:ea typeface="Times New Roman" panose="02020603050405020304" pitchFamily="18" charset="0"/>
                          <a:cs typeface="Arial" panose="020B0604020202020204" pitchFamily="34" charset="0"/>
                        </a:rPr>
                        <a:t>Vivek</a:t>
                      </a:r>
                      <a:r>
                        <a:rPr lang="en-IN" sz="1600" dirty="0">
                          <a:effectLst/>
                          <a:latin typeface="Arial" panose="020B0604020202020204" pitchFamily="34" charset="0"/>
                          <a:ea typeface="Times New Roman" panose="02020603050405020304" pitchFamily="18" charset="0"/>
                          <a:cs typeface="Arial" panose="020B0604020202020204" pitchFamily="34" charset="0"/>
                        </a:rPr>
                        <a:t> Srivastava</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608022">
                <a:tc>
                  <a:txBody>
                    <a:bodyPr/>
                    <a:lstStyle/>
                    <a:p>
                      <a:pPr algn="ctr">
                        <a:spcAft>
                          <a:spcPts val="0"/>
                        </a:spcAft>
                      </a:pPr>
                      <a:r>
                        <a:rPr lang="en-IN" sz="1600">
                          <a:effectLst/>
                          <a:latin typeface="Arial" panose="020B0604020202020204" pitchFamily="34" charset="0"/>
                          <a:ea typeface="Times New Roman" panose="02020603050405020304" pitchFamily="18" charset="0"/>
                          <a:cs typeface="Arial" panose="020B0604020202020204" pitchFamily="34" charset="0"/>
                        </a:rPr>
                        <a:t>JOURNAL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600">
                          <a:effectLst/>
                          <a:latin typeface="Arial" panose="020B0604020202020204" pitchFamily="34" charset="0"/>
                          <a:ea typeface="Times New Roman" panose="02020603050405020304" pitchFamily="18" charset="0"/>
                          <a:cs typeface="Arial" panose="020B0604020202020204" pitchFamily="34" charset="0"/>
                        </a:rPr>
                        <a:t>IEEE 17th International Conference on Electronics Computer and Computation (ICECCO)</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667769">
                <a:tc>
                  <a:txBody>
                    <a:bodyPr/>
                    <a:lstStyle/>
                    <a:p>
                      <a:pPr algn="ctr">
                        <a:spcAft>
                          <a:spcPts val="0"/>
                        </a:spcAft>
                      </a:pPr>
                      <a:r>
                        <a:rPr lang="en-IN" sz="1600">
                          <a:effectLst/>
                          <a:latin typeface="Arial" panose="020B0604020202020204" pitchFamily="34" charset="0"/>
                          <a:ea typeface="Times New Roman" panose="02020603050405020304" pitchFamily="18" charset="0"/>
                          <a:cs typeface="Arial" panose="020B0604020202020204" pitchFamily="34" charset="0"/>
                        </a:rPr>
                        <a:t>YEAR &amp; MONTH OF PUBLICATION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600">
                          <a:solidFill>
                            <a:srgbClr val="333333"/>
                          </a:solidFill>
                          <a:effectLst/>
                          <a:latin typeface="Arial" panose="020B0604020202020204" pitchFamily="34" charset="0"/>
                          <a:ea typeface="Times New Roman" panose="02020603050405020304" pitchFamily="18" charset="0"/>
                          <a:cs typeface="Arial" panose="020B0604020202020204" pitchFamily="34" charset="0"/>
                        </a:rPr>
                        <a:t>14 June 2023</a:t>
                      </a:r>
                      <a:endParaRPr lang="en-IN" sz="16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1335539">
                <a:tc>
                  <a:txBody>
                    <a:bodyPr/>
                    <a:lstStyle/>
                    <a:p>
                      <a:pPr algn="ctr">
                        <a:spcAft>
                          <a:spcPts val="0"/>
                        </a:spcAft>
                      </a:pPr>
                      <a:r>
                        <a:rPr lang="en-IN" sz="1600" dirty="0">
                          <a:effectLst/>
                          <a:latin typeface="Arial" panose="020B0604020202020204" pitchFamily="34" charset="0"/>
                          <a:ea typeface="Times New Roman" panose="02020603050405020304" pitchFamily="18" charset="0"/>
                          <a:cs typeface="Arial" panose="020B0604020202020204" pitchFamily="34" charset="0"/>
                        </a:rPr>
                        <a:t>PARAMETERS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600" dirty="0">
                          <a:effectLst/>
                          <a:latin typeface="Arial" panose="020B0604020202020204" pitchFamily="34" charset="0"/>
                          <a:ea typeface="Times New Roman" panose="02020603050405020304" pitchFamily="18" charset="0"/>
                          <a:cs typeface="Arial" panose="020B0604020202020204" pitchFamily="34" charset="0"/>
                        </a:rPr>
                        <a:t>21 features such as </a:t>
                      </a:r>
                      <a:r>
                        <a:rPr lang="en-IN" sz="1600" dirty="0" err="1">
                          <a:effectLst/>
                          <a:latin typeface="Arial" panose="020B0604020202020204" pitchFamily="34" charset="0"/>
                          <a:ea typeface="Times New Roman" panose="02020603050405020304" pitchFamily="18" charset="0"/>
                          <a:cs typeface="Arial" panose="020B0604020202020204" pitchFamily="34" charset="0"/>
                        </a:rPr>
                        <a:t>HighBP</a:t>
                      </a:r>
                      <a:r>
                        <a:rPr lang="en-IN" sz="1600" dirty="0">
                          <a:effectLst/>
                          <a:latin typeface="Arial" panose="020B0604020202020204" pitchFamily="34" charset="0"/>
                          <a:ea typeface="Times New Roman" panose="02020603050405020304" pitchFamily="18" charset="0"/>
                          <a:cs typeface="Arial" panose="020B0604020202020204" pitchFamily="34" charset="0"/>
                        </a:rPr>
                        <a:t>, High-</a:t>
                      </a:r>
                      <a:r>
                        <a:rPr lang="en-IN" sz="1600" dirty="0" err="1">
                          <a:effectLst/>
                          <a:latin typeface="Arial" panose="020B0604020202020204" pitchFamily="34" charset="0"/>
                          <a:ea typeface="Times New Roman" panose="02020603050405020304" pitchFamily="18" charset="0"/>
                          <a:cs typeface="Arial" panose="020B0604020202020204" pitchFamily="34" charset="0"/>
                        </a:rPr>
                        <a:t>Chol</a:t>
                      </a:r>
                      <a:r>
                        <a:rPr lang="en-IN" sz="1600" dirty="0">
                          <a:effectLst/>
                          <a:latin typeface="Arial" panose="020B0604020202020204" pitchFamily="34" charset="0"/>
                          <a:ea typeface="Times New Roman" panose="02020603050405020304" pitchFamily="18" charset="0"/>
                          <a:cs typeface="Arial" panose="020B0604020202020204" pitchFamily="34" charset="0"/>
                        </a:rPr>
                        <a:t>, </a:t>
                      </a:r>
                      <a:r>
                        <a:rPr lang="en-IN" sz="1600" b="1" dirty="0">
                          <a:effectLst/>
                          <a:latin typeface="Arial" panose="020B0604020202020204" pitchFamily="34" charset="0"/>
                          <a:ea typeface="Times New Roman" panose="02020603050405020304" pitchFamily="18" charset="0"/>
                          <a:cs typeface="Arial" panose="020B0604020202020204" pitchFamily="34" charset="0"/>
                        </a:rPr>
                        <a:t>BMI</a:t>
                      </a:r>
                      <a:r>
                        <a:rPr lang="en-IN" sz="1600" dirty="0">
                          <a:effectLst/>
                          <a:latin typeface="Arial" panose="020B0604020202020204" pitchFamily="34" charset="0"/>
                          <a:ea typeface="Times New Roman" panose="02020603050405020304" pitchFamily="18" charset="0"/>
                          <a:cs typeface="Arial" panose="020B0604020202020204" pitchFamily="34" charset="0"/>
                        </a:rPr>
                        <a:t>, Smoker, Stroke, Diabetes, </a:t>
                      </a:r>
                      <a:r>
                        <a:rPr lang="en-IN" sz="1600" dirty="0" err="1">
                          <a:effectLst/>
                          <a:latin typeface="Arial" panose="020B0604020202020204" pitchFamily="34" charset="0"/>
                          <a:ea typeface="Times New Roman" panose="02020603050405020304" pitchFamily="18" charset="0"/>
                          <a:cs typeface="Arial" panose="020B0604020202020204" pitchFamily="34" charset="0"/>
                        </a:rPr>
                        <a:t>MentHlth</a:t>
                      </a:r>
                      <a:r>
                        <a:rPr lang="en-IN" sz="1600" dirty="0">
                          <a:effectLst/>
                          <a:latin typeface="Arial" panose="020B0604020202020204" pitchFamily="34" charset="0"/>
                          <a:ea typeface="Times New Roman" panose="02020603050405020304" pitchFamily="18" charset="0"/>
                          <a:cs typeface="Arial" panose="020B0604020202020204" pitchFamily="34" charset="0"/>
                        </a:rPr>
                        <a:t>, </a:t>
                      </a:r>
                      <a:r>
                        <a:rPr lang="en-IN" sz="1600" dirty="0" err="1">
                          <a:effectLst/>
                          <a:latin typeface="Arial" panose="020B0604020202020204" pitchFamily="34" charset="0"/>
                          <a:ea typeface="Times New Roman" panose="02020603050405020304" pitchFamily="18" charset="0"/>
                          <a:cs typeface="Arial" panose="020B0604020202020204" pitchFamily="34" charset="0"/>
                        </a:rPr>
                        <a:t>PhysHlth</a:t>
                      </a:r>
                      <a:r>
                        <a:rPr lang="en-IN" sz="1600" dirty="0">
                          <a:effectLst/>
                          <a:latin typeface="Arial" panose="020B0604020202020204" pitchFamily="34" charset="0"/>
                          <a:ea typeface="Times New Roman" panose="02020603050405020304" pitchFamily="18" charset="0"/>
                          <a:cs typeface="Arial" panose="020B0604020202020204" pitchFamily="34" charset="0"/>
                        </a:rPr>
                        <a:t>, Sex, Age, and more. </a:t>
                      </a:r>
                      <a:r>
                        <a:rPr lang="en-IN" sz="16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Twelve highly correlated features were eliminated. </a:t>
                      </a:r>
                      <a:r>
                        <a:rPr lang="en-IN" sz="1600" dirty="0" err="1">
                          <a:solidFill>
                            <a:srgbClr val="333333"/>
                          </a:solidFill>
                          <a:effectLst/>
                          <a:latin typeface="Arial" panose="020B0604020202020204" pitchFamily="34" charset="0"/>
                          <a:ea typeface="Times New Roman" panose="02020603050405020304" pitchFamily="18" charset="0"/>
                          <a:cs typeface="Arial" panose="020B0604020202020204" pitchFamily="34" charset="0"/>
                        </a:rPr>
                        <a:t>HighBP</a:t>
                      </a:r>
                      <a:r>
                        <a:rPr lang="en-IN" sz="16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a:t>
                      </a:r>
                      <a:r>
                        <a:rPr lang="en-IN" sz="1600" dirty="0" err="1">
                          <a:solidFill>
                            <a:srgbClr val="333333"/>
                          </a:solidFill>
                          <a:effectLst/>
                          <a:latin typeface="Arial" panose="020B0604020202020204" pitchFamily="34" charset="0"/>
                          <a:ea typeface="Times New Roman" panose="02020603050405020304" pitchFamily="18" charset="0"/>
                          <a:cs typeface="Arial" panose="020B0604020202020204" pitchFamily="34" charset="0"/>
                        </a:rPr>
                        <a:t>HighChol</a:t>
                      </a:r>
                      <a:r>
                        <a:rPr lang="en-IN" sz="16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a:t>
                      </a:r>
                      <a:r>
                        <a:rPr lang="en-IN" sz="1600" dirty="0" err="1">
                          <a:solidFill>
                            <a:srgbClr val="333333"/>
                          </a:solidFill>
                          <a:effectLst/>
                          <a:latin typeface="Arial" panose="020B0604020202020204" pitchFamily="34" charset="0"/>
                          <a:ea typeface="Times New Roman" panose="02020603050405020304" pitchFamily="18" charset="0"/>
                          <a:cs typeface="Arial" panose="020B0604020202020204" pitchFamily="34" charset="0"/>
                        </a:rPr>
                        <a:t>CholCheck</a:t>
                      </a:r>
                      <a:r>
                        <a:rPr lang="en-IN" sz="16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a:t>
                      </a:r>
                      <a:r>
                        <a:rPr lang="en-IN" sz="1600" b="1"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BMI</a:t>
                      </a:r>
                      <a:r>
                        <a:rPr lang="en-IN" sz="16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Stroke, Diabetes, Fruit, </a:t>
                      </a:r>
                      <a:r>
                        <a:rPr lang="en-IN" sz="1600" dirty="0" err="1">
                          <a:solidFill>
                            <a:srgbClr val="333333"/>
                          </a:solidFill>
                          <a:effectLst/>
                          <a:latin typeface="Arial" panose="020B0604020202020204" pitchFamily="34" charset="0"/>
                          <a:ea typeface="Times New Roman" panose="02020603050405020304" pitchFamily="18" charset="0"/>
                          <a:cs typeface="Arial" panose="020B0604020202020204" pitchFamily="34" charset="0"/>
                        </a:rPr>
                        <a:t>GenHlth</a:t>
                      </a:r>
                      <a:r>
                        <a:rPr lang="en-IN" sz="16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and Income were the nine features that contributed to the prediction analysis.</a:t>
                      </a:r>
                      <a:endParaRPr lang="en-IN" sz="16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421748">
                <a:tc>
                  <a:txBody>
                    <a:bodyPr/>
                    <a:lstStyle/>
                    <a:p>
                      <a:pPr algn="ctr">
                        <a:spcAft>
                          <a:spcPts val="0"/>
                        </a:spcAft>
                      </a:pPr>
                      <a:r>
                        <a:rPr lang="en-IN" sz="1600">
                          <a:effectLst/>
                          <a:latin typeface="Arial" panose="020B0604020202020204" pitchFamily="34" charset="0"/>
                          <a:ea typeface="Times New Roman" panose="02020603050405020304" pitchFamily="18" charset="0"/>
                          <a:cs typeface="Arial" panose="020B0604020202020204" pitchFamily="34" charset="0"/>
                        </a:rPr>
                        <a:t>TECHNIQUE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Bef>
                          <a:spcPts val="1800"/>
                        </a:spcBef>
                        <a:spcAft>
                          <a:spcPts val="1800"/>
                        </a:spcAft>
                      </a:pPr>
                      <a:r>
                        <a:rPr lang="en-IN" sz="1600" dirty="0">
                          <a:effectLst/>
                          <a:latin typeface="Arial" panose="020B0604020202020204" pitchFamily="34" charset="0"/>
                          <a:ea typeface="Times New Roman" panose="02020603050405020304" pitchFamily="18" charset="0"/>
                          <a:cs typeface="Arial" panose="020B0604020202020204" pitchFamily="34" charset="0"/>
                        </a:rPr>
                        <a:t>The study employs multiple ML algorithms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685343">
                <a:tc>
                  <a:txBody>
                    <a:bodyPr/>
                    <a:lstStyle/>
                    <a:p>
                      <a:pPr algn="ctr">
                        <a:spcAft>
                          <a:spcPts val="0"/>
                        </a:spcAft>
                      </a:pPr>
                      <a:r>
                        <a:rPr lang="en-IN" sz="1600">
                          <a:effectLst/>
                          <a:latin typeface="Arial" panose="020B0604020202020204" pitchFamily="34" charset="0"/>
                          <a:ea typeface="Times New Roman" panose="02020603050405020304" pitchFamily="18" charset="0"/>
                          <a:cs typeface="Arial" panose="020B0604020202020204" pitchFamily="34" charset="0"/>
                        </a:rPr>
                        <a:t>RESULT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600">
                          <a:effectLst/>
                          <a:latin typeface="Arial" panose="020B0604020202020204" pitchFamily="34" charset="0"/>
                          <a:ea typeface="Times New Roman" panose="02020603050405020304" pitchFamily="18" charset="0"/>
                          <a:cs typeface="Arial" panose="020B0604020202020204" pitchFamily="34" charset="0"/>
                        </a:rPr>
                        <a:t>Accuracy of classifiers: Naïve Bayes(85%), Random Forest(89.72%), XGB(90.74%). Proposed hybrid model of DT and SVM achieved 91.56% and </a:t>
                      </a:r>
                      <a:r>
                        <a:rPr lang="en-IN" sz="1600">
                          <a:solidFill>
                            <a:srgbClr val="333333"/>
                          </a:solidFill>
                          <a:effectLst/>
                          <a:latin typeface="Arial" panose="020B0604020202020204" pitchFamily="34" charset="0"/>
                          <a:ea typeface="Times New Roman" panose="02020603050405020304" pitchFamily="18" charset="0"/>
                          <a:cs typeface="Arial" panose="020B0604020202020204" pitchFamily="34" charset="0"/>
                        </a:rPr>
                        <a:t>ROC-AUC of 81.01%</a:t>
                      </a:r>
                      <a:r>
                        <a:rPr lang="en-IN" sz="1600">
                          <a:effectLst/>
                          <a:latin typeface="Arial" panose="020B0604020202020204" pitchFamily="34" charset="0"/>
                          <a:ea typeface="Times New Roman" panose="02020603050405020304" pitchFamily="18" charset="0"/>
                          <a:cs typeface="Arial" panose="020B0604020202020204" pitchFamily="34" charset="0"/>
                        </a:rPr>
                        <a: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1041193">
                <a:tc>
                  <a:txBody>
                    <a:bodyPr/>
                    <a:lstStyle/>
                    <a:p>
                      <a:pPr algn="ctr">
                        <a:spcAft>
                          <a:spcPts val="0"/>
                        </a:spcAft>
                      </a:pPr>
                      <a:r>
                        <a:rPr lang="en-IN" sz="1600">
                          <a:effectLst/>
                          <a:latin typeface="Arial" panose="020B0604020202020204" pitchFamily="34" charset="0"/>
                          <a:ea typeface="Times New Roman" panose="02020603050405020304" pitchFamily="18" charset="0"/>
                          <a:cs typeface="Arial" panose="020B0604020202020204" pitchFamily="34" charset="0"/>
                        </a:rPr>
                        <a:t>FUTURE WORK</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600" dirty="0">
                          <a:effectLst/>
                          <a:latin typeface="Arial" panose="020B0604020202020204" pitchFamily="34" charset="0"/>
                          <a:ea typeface="Times New Roman" panose="02020603050405020304" pitchFamily="18" charset="0"/>
                          <a:cs typeface="Arial" panose="020B0604020202020204" pitchFamily="34" charset="0"/>
                        </a:rPr>
                        <a:t>The abstract suggests that future research could focus on improving the accuracy of predicting cardiac arrest by enhancing recall, f1-score, and precision. Additionally, extending the research to real-world datasets is recommended for broader applicability.</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608022">
                <a:tc>
                  <a:txBody>
                    <a:bodyPr/>
                    <a:lstStyle/>
                    <a:p>
                      <a:pPr algn="ctr">
                        <a:spcAft>
                          <a:spcPts val="0"/>
                        </a:spcAft>
                      </a:pPr>
                      <a:r>
                        <a:rPr lang="en-IN" sz="1600" dirty="0">
                          <a:effectLst/>
                          <a:latin typeface="Arial" panose="020B0604020202020204" pitchFamily="34" charset="0"/>
                          <a:ea typeface="Times New Roman" panose="02020603050405020304" pitchFamily="18" charset="0"/>
                          <a:cs typeface="Arial" panose="020B0604020202020204" pitchFamily="34" charset="0"/>
                        </a:rPr>
                        <a:t>SENSORS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750"/>
                        </a:spcAft>
                      </a:pPr>
                      <a:r>
                        <a:rPr lang="en-IN" sz="16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 </a:t>
                      </a:r>
                      <a:endParaRPr lang="en-IN" sz="16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298447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sp>
        <p:nvSpPr>
          <p:cNvPr id="5" name="TextBox 4"/>
          <p:cNvSpPr txBox="1"/>
          <p:nvPr/>
        </p:nvSpPr>
        <p:spPr>
          <a:xfrm>
            <a:off x="171207" y="-38778"/>
            <a:ext cx="4622800" cy="461665"/>
          </a:xfrm>
          <a:prstGeom prst="rect">
            <a:avLst/>
          </a:prstGeom>
          <a:noFill/>
        </p:spPr>
        <p:txBody>
          <a:bodyPr wrap="square" rtlCol="0">
            <a:spAutoFit/>
          </a:bodyPr>
          <a:lstStyle/>
          <a:p>
            <a:r>
              <a:rPr lang="en-US" sz="2400" b="1" spc="20" dirty="0"/>
              <a:t>OUTLINE</a:t>
            </a:r>
            <a:endParaRPr lang="en-IN" sz="2400" b="1" spc="20" dirty="0"/>
          </a:p>
        </p:txBody>
      </p:sp>
      <p:sp>
        <p:nvSpPr>
          <p:cNvPr id="6" name="TextBox 5"/>
          <p:cNvSpPr txBox="1"/>
          <p:nvPr/>
        </p:nvSpPr>
        <p:spPr>
          <a:xfrm>
            <a:off x="365760" y="422887"/>
            <a:ext cx="11826240" cy="6247864"/>
          </a:xfrm>
          <a:prstGeom prst="rect">
            <a:avLst/>
          </a:prstGeom>
          <a:noFill/>
        </p:spPr>
        <p:txBody>
          <a:bodyPr wrap="square" rtlCol="0">
            <a:spAutoFit/>
          </a:bodyPr>
          <a:lstStyle/>
          <a:p>
            <a:r>
              <a:rPr lang="en-IN" sz="2000" dirty="0"/>
              <a:t>I       Introduction</a:t>
            </a:r>
          </a:p>
          <a:p>
            <a:r>
              <a:rPr lang="en-IN" sz="2000" dirty="0"/>
              <a:t>        </a:t>
            </a:r>
          </a:p>
          <a:p>
            <a:r>
              <a:rPr lang="en-IN" sz="2000" dirty="0"/>
              <a:t>II      Literature Review</a:t>
            </a:r>
          </a:p>
          <a:p>
            <a:r>
              <a:rPr lang="en-IN" sz="2000" dirty="0"/>
              <a:t> </a:t>
            </a:r>
          </a:p>
          <a:p>
            <a:r>
              <a:rPr lang="en-IN" sz="2000" dirty="0"/>
              <a:t>        A    Themes Discovered in Review</a:t>
            </a:r>
          </a:p>
          <a:p>
            <a:r>
              <a:rPr lang="en-IN" sz="2000" dirty="0"/>
              <a:t>        B    Identification of Gaps</a:t>
            </a:r>
          </a:p>
          <a:p>
            <a:r>
              <a:rPr lang="en-IN" sz="2000" dirty="0"/>
              <a:t> </a:t>
            </a:r>
          </a:p>
          <a:p>
            <a:r>
              <a:rPr lang="en-IN" sz="2000" dirty="0"/>
              <a:t>III.    Scope and Problem Statement </a:t>
            </a:r>
          </a:p>
          <a:p>
            <a:r>
              <a:rPr lang="en-IN" sz="2000" dirty="0"/>
              <a:t> </a:t>
            </a:r>
          </a:p>
          <a:p>
            <a:r>
              <a:rPr lang="en-IN" sz="2000" dirty="0"/>
              <a:t>IV.    Research Challenges</a:t>
            </a:r>
          </a:p>
          <a:p>
            <a:r>
              <a:rPr lang="en-IN" sz="2000" dirty="0"/>
              <a:t> </a:t>
            </a:r>
          </a:p>
          <a:p>
            <a:r>
              <a:rPr lang="en-IN" sz="2000" dirty="0"/>
              <a:t>V.     Research Objective </a:t>
            </a:r>
          </a:p>
          <a:p>
            <a:endParaRPr lang="en-US" sz="2000" dirty="0"/>
          </a:p>
          <a:p>
            <a:r>
              <a:rPr lang="en-US" sz="2000" dirty="0"/>
              <a:t>VI.   Methodology</a:t>
            </a:r>
          </a:p>
          <a:p>
            <a:endParaRPr lang="en-US" sz="2000" dirty="0"/>
          </a:p>
          <a:p>
            <a:r>
              <a:rPr lang="en-US" sz="2000" dirty="0"/>
              <a:t>VII.  Results and Discussion</a:t>
            </a:r>
            <a:endParaRPr lang="en-IN" sz="2000" dirty="0"/>
          </a:p>
          <a:p>
            <a:r>
              <a:rPr lang="en-IN" sz="2000" dirty="0"/>
              <a:t> </a:t>
            </a:r>
          </a:p>
          <a:p>
            <a:r>
              <a:rPr lang="en-IN" sz="2000" dirty="0"/>
              <a:t>VIII. Guide Approval mail snapshot</a:t>
            </a:r>
          </a:p>
          <a:p>
            <a:r>
              <a:rPr lang="en-IN" sz="2000" dirty="0"/>
              <a:t> </a:t>
            </a:r>
          </a:p>
          <a:p>
            <a:r>
              <a:rPr lang="en-IN" sz="2000" dirty="0"/>
              <a:t>IX.    References</a:t>
            </a:r>
          </a:p>
        </p:txBody>
      </p:sp>
    </p:spTree>
    <p:extLst>
      <p:ext uri="{BB962C8B-B14F-4D97-AF65-F5344CB8AC3E}">
        <p14:creationId xmlns:p14="http://schemas.microsoft.com/office/powerpoint/2010/main" val="119669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3823721960"/>
              </p:ext>
            </p:extLst>
          </p:nvPr>
        </p:nvGraphicFramePr>
        <p:xfrm>
          <a:off x="0" y="-2"/>
          <a:ext cx="12192000" cy="6858001"/>
        </p:xfrm>
        <a:graphic>
          <a:graphicData uri="http://schemas.openxmlformats.org/drawingml/2006/table">
            <a:tbl>
              <a:tblPr firstRow="1" firstCol="1" bandRow="1"/>
              <a:tblGrid>
                <a:gridCol w="2749450">
                  <a:extLst>
                    <a:ext uri="{9D8B030D-6E8A-4147-A177-3AD203B41FA5}">
                      <a16:colId xmlns:a16="http://schemas.microsoft.com/office/drawing/2014/main" xmlns="" val="20000"/>
                    </a:ext>
                  </a:extLst>
                </a:gridCol>
                <a:gridCol w="9442550">
                  <a:extLst>
                    <a:ext uri="{9D8B030D-6E8A-4147-A177-3AD203B41FA5}">
                      <a16:colId xmlns:a16="http://schemas.microsoft.com/office/drawing/2014/main" xmlns="" val="20001"/>
                    </a:ext>
                  </a:extLst>
                </a:gridCol>
              </a:tblGrid>
              <a:tr h="281440">
                <a:tc>
                  <a:txBody>
                    <a:bodyPr/>
                    <a:lstStyle/>
                    <a:p>
                      <a:pPr algn="ctr">
                        <a:spcAft>
                          <a:spcPts val="0"/>
                        </a:spcAft>
                      </a:pPr>
                      <a:r>
                        <a:rPr lang="en-IN" sz="1600" dirty="0">
                          <a:effectLst/>
                          <a:latin typeface="Arial" panose="020B0604020202020204" pitchFamily="34" charset="0"/>
                          <a:ea typeface="Times New Roman" panose="02020603050405020304" pitchFamily="18" charset="0"/>
                          <a:cs typeface="Arial" panose="020B0604020202020204" pitchFamily="34" charset="0"/>
                        </a:rPr>
                        <a:t>TITLE </a:t>
                      </a:r>
                    </a:p>
                  </a:txBody>
                  <a:tcPr marL="47126" marR="4712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600" b="1" dirty="0">
                          <a:effectLst/>
                          <a:latin typeface="Arial" panose="020B0604020202020204" pitchFamily="34" charset="0"/>
                          <a:ea typeface="Times New Roman" panose="02020603050405020304" pitchFamily="18" charset="0"/>
                          <a:cs typeface="Arial" panose="020B0604020202020204" pitchFamily="34" charset="0"/>
                        </a:rPr>
                        <a:t>Neural Network Based Heart Disease Prediction</a:t>
                      </a:r>
                      <a:endParaRPr lang="en-IN" sz="1600" dirty="0">
                        <a:effectLst/>
                        <a:latin typeface="Arial" panose="020B0604020202020204" pitchFamily="34" charset="0"/>
                        <a:ea typeface="Times New Roman" panose="02020603050405020304" pitchFamily="18" charset="0"/>
                        <a:cs typeface="Arial" panose="020B0604020202020204" pitchFamily="34" charset="0"/>
                      </a:endParaRPr>
                    </a:p>
                  </a:txBody>
                  <a:tcPr marL="47126" marR="4712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337978">
                <a:tc>
                  <a:txBody>
                    <a:bodyPr/>
                    <a:lstStyle/>
                    <a:p>
                      <a:pPr algn="ctr">
                        <a:spcAft>
                          <a:spcPts val="0"/>
                        </a:spcAft>
                      </a:pPr>
                      <a:r>
                        <a:rPr lang="en-IN" sz="1600">
                          <a:effectLst/>
                          <a:latin typeface="Arial" panose="020B0604020202020204" pitchFamily="34" charset="0"/>
                          <a:ea typeface="Times New Roman" panose="02020603050405020304" pitchFamily="18" charset="0"/>
                          <a:cs typeface="Arial" panose="020B0604020202020204" pitchFamily="34" charset="0"/>
                        </a:rPr>
                        <a:t>AUTHORS</a:t>
                      </a:r>
                    </a:p>
                  </a:txBody>
                  <a:tcPr marL="47126" marR="4712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600" dirty="0">
                          <a:effectLst/>
                          <a:latin typeface="Arial" panose="020B0604020202020204" pitchFamily="34" charset="0"/>
                          <a:ea typeface="Times New Roman" panose="02020603050405020304" pitchFamily="18" charset="0"/>
                          <a:cs typeface="Arial" panose="020B0604020202020204" pitchFamily="34" charset="0"/>
                        </a:rPr>
                        <a:t>S N </a:t>
                      </a:r>
                      <a:r>
                        <a:rPr lang="en-IN" sz="1600" dirty="0" err="1">
                          <a:effectLst/>
                          <a:latin typeface="Arial" panose="020B0604020202020204" pitchFamily="34" charset="0"/>
                          <a:ea typeface="Times New Roman" panose="02020603050405020304" pitchFamily="18" charset="0"/>
                          <a:cs typeface="Arial" panose="020B0604020202020204" pitchFamily="34" charset="0"/>
                        </a:rPr>
                        <a:t>Shivappriya</a:t>
                      </a:r>
                      <a:r>
                        <a:rPr lang="en-IN" sz="1600" dirty="0">
                          <a:effectLst/>
                          <a:latin typeface="Arial" panose="020B0604020202020204" pitchFamily="34" charset="0"/>
                          <a:ea typeface="Times New Roman" panose="02020603050405020304" pitchFamily="18" charset="0"/>
                          <a:cs typeface="Arial" panose="020B0604020202020204" pitchFamily="34" charset="0"/>
                        </a:rPr>
                        <a:t>, R </a:t>
                      </a:r>
                      <a:r>
                        <a:rPr lang="en-IN" sz="1600" dirty="0" err="1">
                          <a:effectLst/>
                          <a:latin typeface="Arial" panose="020B0604020202020204" pitchFamily="34" charset="0"/>
                          <a:ea typeface="Times New Roman" panose="02020603050405020304" pitchFamily="18" charset="0"/>
                          <a:cs typeface="Arial" panose="020B0604020202020204" pitchFamily="34" charset="0"/>
                        </a:rPr>
                        <a:t>Navaneethakrishnan</a:t>
                      </a:r>
                      <a:r>
                        <a:rPr lang="en-IN" sz="1600" dirty="0">
                          <a:effectLst/>
                          <a:latin typeface="Arial" panose="020B0604020202020204" pitchFamily="34" charset="0"/>
                          <a:ea typeface="Times New Roman" panose="02020603050405020304" pitchFamily="18" charset="0"/>
                          <a:cs typeface="Arial" panose="020B0604020202020204" pitchFamily="34" charset="0"/>
                        </a:rPr>
                        <a:t>, K. </a:t>
                      </a:r>
                      <a:r>
                        <a:rPr lang="en-IN" sz="1600" dirty="0" err="1">
                          <a:effectLst/>
                          <a:latin typeface="Arial" panose="020B0604020202020204" pitchFamily="34" charset="0"/>
                          <a:ea typeface="Times New Roman" panose="02020603050405020304" pitchFamily="18" charset="0"/>
                          <a:cs typeface="Arial" panose="020B0604020202020204" pitchFamily="34" charset="0"/>
                        </a:rPr>
                        <a:t>Sangeetha</a:t>
                      </a:r>
                      <a:r>
                        <a:rPr lang="en-IN" sz="1600" dirty="0">
                          <a:effectLst/>
                          <a:latin typeface="Arial" panose="020B0604020202020204" pitchFamily="34" charset="0"/>
                          <a:ea typeface="Times New Roman" panose="02020603050405020304" pitchFamily="18" charset="0"/>
                          <a:cs typeface="Arial" panose="020B0604020202020204" pitchFamily="34" charset="0"/>
                        </a:rPr>
                        <a:t> Raj, M. </a:t>
                      </a:r>
                      <a:r>
                        <a:rPr lang="en-IN" sz="1600" dirty="0" err="1">
                          <a:effectLst/>
                          <a:latin typeface="Arial" panose="020B0604020202020204" pitchFamily="34" charset="0"/>
                          <a:ea typeface="Times New Roman" panose="02020603050405020304" pitchFamily="18" charset="0"/>
                          <a:cs typeface="Arial" panose="020B0604020202020204" pitchFamily="34" charset="0"/>
                        </a:rPr>
                        <a:t>Abirami</a:t>
                      </a:r>
                      <a:r>
                        <a:rPr lang="en-IN" sz="1600" dirty="0">
                          <a:effectLst/>
                          <a:latin typeface="Arial" panose="020B0604020202020204" pitchFamily="34" charset="0"/>
                          <a:ea typeface="Times New Roman" panose="02020603050405020304" pitchFamily="18" charset="0"/>
                          <a:cs typeface="Arial" panose="020B0604020202020204" pitchFamily="34" charset="0"/>
                        </a:rPr>
                        <a:t>, S. </a:t>
                      </a:r>
                      <a:r>
                        <a:rPr lang="en-IN" sz="1600" dirty="0" err="1">
                          <a:effectLst/>
                          <a:latin typeface="Arial" panose="020B0604020202020204" pitchFamily="34" charset="0"/>
                          <a:ea typeface="Times New Roman" panose="02020603050405020304" pitchFamily="18" charset="0"/>
                          <a:cs typeface="Arial" panose="020B0604020202020204" pitchFamily="34" charset="0"/>
                        </a:rPr>
                        <a:t>Chidhambaram</a:t>
                      </a:r>
                      <a:endParaRPr lang="en-IN" sz="1600" dirty="0">
                        <a:effectLst/>
                        <a:latin typeface="Arial" panose="020B0604020202020204" pitchFamily="34" charset="0"/>
                        <a:ea typeface="Times New Roman" panose="02020603050405020304" pitchFamily="18" charset="0"/>
                        <a:cs typeface="Arial" panose="020B0604020202020204" pitchFamily="34" charset="0"/>
                      </a:endParaRPr>
                    </a:p>
                  </a:txBody>
                  <a:tcPr marL="47126" marR="4712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562881">
                <a:tc>
                  <a:txBody>
                    <a:bodyPr/>
                    <a:lstStyle/>
                    <a:p>
                      <a:pPr algn="ctr">
                        <a:spcAft>
                          <a:spcPts val="0"/>
                        </a:spcAft>
                      </a:pPr>
                      <a:r>
                        <a:rPr lang="en-IN" sz="1600">
                          <a:effectLst/>
                          <a:latin typeface="Arial" panose="020B0604020202020204" pitchFamily="34" charset="0"/>
                          <a:ea typeface="Times New Roman" panose="02020603050405020304" pitchFamily="18" charset="0"/>
                          <a:cs typeface="Arial" panose="020B0604020202020204" pitchFamily="34" charset="0"/>
                        </a:rPr>
                        <a:t>JOURNAL </a:t>
                      </a:r>
                    </a:p>
                  </a:txBody>
                  <a:tcPr marL="47126" marR="4712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600" dirty="0">
                          <a:effectLst/>
                          <a:latin typeface="Arial" panose="020B0604020202020204" pitchFamily="34" charset="0"/>
                          <a:ea typeface="Times New Roman" panose="02020603050405020304" pitchFamily="18" charset="0"/>
                          <a:cs typeface="Arial" panose="020B0604020202020204" pitchFamily="34" charset="0"/>
                        </a:rPr>
                        <a:t>IEEE </a:t>
                      </a:r>
                      <a:r>
                        <a:rPr lang="en-IN" sz="1600" dirty="0">
                          <a:solidFill>
                            <a:srgbClr val="374151"/>
                          </a:solidFill>
                          <a:effectLst/>
                          <a:latin typeface="Arial" panose="020B0604020202020204" pitchFamily="34" charset="0"/>
                          <a:ea typeface="Times New Roman" panose="02020603050405020304" pitchFamily="18" charset="0"/>
                          <a:cs typeface="Arial" panose="020B0604020202020204" pitchFamily="34" charset="0"/>
                        </a:rPr>
                        <a:t>International Conference on Advancements in Electrical, Electronics, Communication, Computing, and Automation (ICAECA)</a:t>
                      </a:r>
                      <a:endParaRPr lang="en-IN" sz="1600" dirty="0">
                        <a:effectLst/>
                        <a:latin typeface="Arial" panose="020B0604020202020204" pitchFamily="34" charset="0"/>
                        <a:ea typeface="Times New Roman" panose="02020603050405020304" pitchFamily="18" charset="0"/>
                        <a:cs typeface="Arial" panose="020B0604020202020204" pitchFamily="34" charset="0"/>
                      </a:endParaRPr>
                    </a:p>
                  </a:txBody>
                  <a:tcPr marL="47126" marR="4712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685820">
                <a:tc>
                  <a:txBody>
                    <a:bodyPr/>
                    <a:lstStyle/>
                    <a:p>
                      <a:pPr algn="ctr">
                        <a:spcAft>
                          <a:spcPts val="0"/>
                        </a:spcAft>
                      </a:pPr>
                      <a:r>
                        <a:rPr lang="en-IN" sz="1600">
                          <a:effectLst/>
                          <a:latin typeface="Arial" panose="020B0604020202020204" pitchFamily="34" charset="0"/>
                          <a:ea typeface="Times New Roman" panose="02020603050405020304" pitchFamily="18" charset="0"/>
                          <a:cs typeface="Arial" panose="020B0604020202020204" pitchFamily="34" charset="0"/>
                        </a:rPr>
                        <a:t>YEAR &amp; MONTH OF PUBLICATION</a:t>
                      </a:r>
                    </a:p>
                  </a:txBody>
                  <a:tcPr marL="47126" marR="4712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18 January 2022</a:t>
                      </a:r>
                      <a:endParaRPr lang="en-IN" sz="1600" dirty="0">
                        <a:effectLst/>
                        <a:latin typeface="Arial" panose="020B0604020202020204" pitchFamily="34" charset="0"/>
                        <a:ea typeface="Times New Roman" panose="02020603050405020304" pitchFamily="18" charset="0"/>
                        <a:cs typeface="Arial" panose="020B0604020202020204" pitchFamily="34" charset="0"/>
                      </a:endParaRPr>
                    </a:p>
                  </a:txBody>
                  <a:tcPr marL="47126" marR="4712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457213">
                <a:tc>
                  <a:txBody>
                    <a:bodyPr/>
                    <a:lstStyle/>
                    <a:p>
                      <a:pPr algn="ctr">
                        <a:spcAft>
                          <a:spcPts val="0"/>
                        </a:spcAft>
                      </a:pPr>
                      <a:r>
                        <a:rPr lang="en-IN" sz="1600">
                          <a:solidFill>
                            <a:schemeClr val="tx1"/>
                          </a:solidFill>
                          <a:effectLst/>
                          <a:latin typeface="Arial" panose="020B0604020202020204" pitchFamily="34" charset="0"/>
                          <a:ea typeface="Times New Roman" panose="02020603050405020304" pitchFamily="18" charset="0"/>
                          <a:cs typeface="Arial" panose="020B0604020202020204" pitchFamily="34" charset="0"/>
                        </a:rPr>
                        <a:t>PARAMETERS</a:t>
                      </a:r>
                    </a:p>
                  </a:txBody>
                  <a:tcPr marL="47126" marR="4712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ECG and extraction of features such as amplitude of P, QRS, T wave.</a:t>
                      </a:r>
                    </a:p>
                  </a:txBody>
                  <a:tcPr marL="47126" marR="4712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2779223">
                <a:tc>
                  <a:txBody>
                    <a:bodyPr/>
                    <a:lstStyle/>
                    <a:p>
                      <a:pPr algn="ctr">
                        <a:spcAft>
                          <a:spcPts val="0"/>
                        </a:spcAft>
                      </a:pP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TECHNIQUE</a:t>
                      </a:r>
                    </a:p>
                  </a:txBody>
                  <a:tcPr marL="47126" marR="4712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Bef>
                          <a:spcPts val="1800"/>
                        </a:spcBef>
                        <a:spcAft>
                          <a:spcPts val="1800"/>
                        </a:spcAft>
                      </a:pP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The neural network classifies heart attack types into 17 categories, such as Normal Sinus Rhythm, Atrial Fibrillation, Ventricular Tachycardia, and others.</a:t>
                      </a:r>
                    </a:p>
                    <a:p>
                      <a:pPr>
                        <a:spcBef>
                          <a:spcPts val="1800"/>
                        </a:spcBef>
                        <a:spcAft>
                          <a:spcPts val="1800"/>
                        </a:spcAft>
                      </a:pP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The records were </a:t>
                      </a:r>
                      <a:r>
                        <a:rPr lang="en-IN" sz="16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preprocessed</a:t>
                      </a: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by using </a:t>
                      </a:r>
                      <a:r>
                        <a:rPr lang="en-IN" sz="16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Chebyshev</a:t>
                      </a: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filter to remove noise and the unwanted signals. After </a:t>
                      </a:r>
                      <a:r>
                        <a:rPr lang="en-IN" sz="16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preprocessing</a:t>
                      </a: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the data’s were segmented by using Pan-Tompkins algorithm. The Pan-Tompkins algorithm consist of several filters; thus, the data were further filtered and the QRS peak were obtained. The obtained QRS peak were given to the multilayer perceptron neural network to classify the data by using scaled conjugate gradient </a:t>
                      </a:r>
                      <a:r>
                        <a:rPr lang="en-IN" sz="16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backpropagation</a:t>
                      </a: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algorithm, </a:t>
                      </a:r>
                      <a:r>
                        <a:rPr lang="en-IN" sz="16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Levenberg</a:t>
                      </a: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Marquardt </a:t>
                      </a:r>
                      <a:r>
                        <a:rPr lang="en-IN" sz="16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backpropagation</a:t>
                      </a: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algorithm and Bayesian regularization </a:t>
                      </a:r>
                      <a:r>
                        <a:rPr lang="en-IN" sz="16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backpropagation</a:t>
                      </a:r>
                      <a:r>
                        <a:rPr lang="en-IN"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algorithm. </a:t>
                      </a:r>
                    </a:p>
                  </a:txBody>
                  <a:tcPr marL="47126" marR="4712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1125761">
                <a:tc>
                  <a:txBody>
                    <a:bodyPr/>
                    <a:lstStyle/>
                    <a:p>
                      <a:pPr algn="ctr">
                        <a:spcAft>
                          <a:spcPts val="0"/>
                        </a:spcAft>
                      </a:pPr>
                      <a:r>
                        <a:rPr lang="en-IN" sz="1600">
                          <a:effectLst/>
                          <a:latin typeface="Arial" panose="020B0604020202020204" pitchFamily="34" charset="0"/>
                          <a:ea typeface="Times New Roman" panose="02020603050405020304" pitchFamily="18" charset="0"/>
                          <a:cs typeface="Arial" panose="020B0604020202020204" pitchFamily="34" charset="0"/>
                        </a:rPr>
                        <a:t>RESULT</a:t>
                      </a:r>
                    </a:p>
                  </a:txBody>
                  <a:tcPr marL="47126" marR="4712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600" dirty="0">
                          <a:solidFill>
                            <a:srgbClr val="374151"/>
                          </a:solidFill>
                          <a:effectLst/>
                          <a:latin typeface="Arial" panose="020B0604020202020204" pitchFamily="34" charset="0"/>
                          <a:ea typeface="Times New Roman" panose="02020603050405020304" pitchFamily="18" charset="0"/>
                          <a:cs typeface="Arial" panose="020B0604020202020204" pitchFamily="34" charset="0"/>
                        </a:rPr>
                        <a:t>The average classification accuracy rate achieved by the proposed system is reported to be up to 80%.</a:t>
                      </a:r>
                      <a:r>
                        <a:rPr lang="en-IN" sz="1600" dirty="0">
                          <a:effectLst/>
                          <a:latin typeface="Arial" panose="020B0604020202020204" pitchFamily="34" charset="0"/>
                          <a:ea typeface="Times New Roman" panose="02020603050405020304" pitchFamily="18" charset="0"/>
                          <a:cs typeface="Arial" panose="020B0604020202020204" pitchFamily="34" charset="0"/>
                        </a:rPr>
                        <a:t> The scaled conjugate gradient </a:t>
                      </a:r>
                      <a:r>
                        <a:rPr lang="en-IN" sz="1600" dirty="0" err="1">
                          <a:effectLst/>
                          <a:latin typeface="Arial" panose="020B0604020202020204" pitchFamily="34" charset="0"/>
                          <a:ea typeface="Times New Roman" panose="02020603050405020304" pitchFamily="18" charset="0"/>
                          <a:cs typeface="Arial" panose="020B0604020202020204" pitchFamily="34" charset="0"/>
                        </a:rPr>
                        <a:t>backpropagation</a:t>
                      </a:r>
                      <a:r>
                        <a:rPr lang="en-IN" sz="1600" dirty="0">
                          <a:effectLst/>
                          <a:latin typeface="Arial" panose="020B0604020202020204" pitchFamily="34" charset="0"/>
                          <a:ea typeface="Times New Roman" panose="02020603050405020304" pitchFamily="18" charset="0"/>
                          <a:cs typeface="Arial" panose="020B0604020202020204" pitchFamily="34" charset="0"/>
                        </a:rPr>
                        <a:t> has an accuracy of 50.6% and it consumes less time, Bayesian regularization </a:t>
                      </a:r>
                      <a:r>
                        <a:rPr lang="en-IN" sz="1600" dirty="0" err="1">
                          <a:effectLst/>
                          <a:latin typeface="Arial" panose="020B0604020202020204" pitchFamily="34" charset="0"/>
                          <a:ea typeface="Times New Roman" panose="02020603050405020304" pitchFamily="18" charset="0"/>
                          <a:cs typeface="Arial" panose="020B0604020202020204" pitchFamily="34" charset="0"/>
                        </a:rPr>
                        <a:t>backpropagation</a:t>
                      </a:r>
                      <a:r>
                        <a:rPr lang="en-IN" sz="1600" dirty="0">
                          <a:effectLst/>
                          <a:latin typeface="Arial" panose="020B0604020202020204" pitchFamily="34" charset="0"/>
                          <a:ea typeface="Times New Roman" panose="02020603050405020304" pitchFamily="18" charset="0"/>
                          <a:cs typeface="Arial" panose="020B0604020202020204" pitchFamily="34" charset="0"/>
                        </a:rPr>
                        <a:t> has an accuracy of 45.2% and it consumes more time, </a:t>
                      </a:r>
                      <a:r>
                        <a:rPr lang="en-IN" sz="1600" dirty="0" err="1">
                          <a:effectLst/>
                          <a:latin typeface="Arial" panose="020B0604020202020204" pitchFamily="34" charset="0"/>
                          <a:ea typeface="Times New Roman" panose="02020603050405020304" pitchFamily="18" charset="0"/>
                          <a:cs typeface="Arial" panose="020B0604020202020204" pitchFamily="34" charset="0"/>
                        </a:rPr>
                        <a:t>Levenberg</a:t>
                      </a:r>
                      <a:r>
                        <a:rPr lang="en-IN" sz="1600" dirty="0">
                          <a:effectLst/>
                          <a:latin typeface="Arial" panose="020B0604020202020204" pitchFamily="34" charset="0"/>
                          <a:ea typeface="Times New Roman" panose="02020603050405020304" pitchFamily="18" charset="0"/>
                          <a:cs typeface="Arial" panose="020B0604020202020204" pitchFamily="34" charset="0"/>
                        </a:rPr>
                        <a:t> Marquardt </a:t>
                      </a:r>
                      <a:r>
                        <a:rPr lang="en-IN" sz="1600" dirty="0" err="1">
                          <a:effectLst/>
                          <a:latin typeface="Arial" panose="020B0604020202020204" pitchFamily="34" charset="0"/>
                          <a:ea typeface="Times New Roman" panose="02020603050405020304" pitchFamily="18" charset="0"/>
                          <a:cs typeface="Arial" panose="020B0604020202020204" pitchFamily="34" charset="0"/>
                        </a:rPr>
                        <a:t>backpropagation</a:t>
                      </a:r>
                      <a:r>
                        <a:rPr lang="en-IN" sz="1600" dirty="0">
                          <a:effectLst/>
                          <a:latin typeface="Arial" panose="020B0604020202020204" pitchFamily="34" charset="0"/>
                          <a:ea typeface="Times New Roman" panose="02020603050405020304" pitchFamily="18" charset="0"/>
                          <a:cs typeface="Arial" panose="020B0604020202020204" pitchFamily="34" charset="0"/>
                        </a:rPr>
                        <a:t> has an accuracy of 45.6% and used for complex application.</a:t>
                      </a:r>
                    </a:p>
                  </a:txBody>
                  <a:tcPr marL="47126" marR="4712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311065">
                <a:tc>
                  <a:txBody>
                    <a:bodyPr/>
                    <a:lstStyle/>
                    <a:p>
                      <a:pPr algn="ctr">
                        <a:spcAft>
                          <a:spcPts val="0"/>
                        </a:spcAft>
                      </a:pPr>
                      <a:r>
                        <a:rPr lang="en-IN" sz="1600">
                          <a:effectLst/>
                          <a:latin typeface="Arial" panose="020B0604020202020204" pitchFamily="34" charset="0"/>
                          <a:ea typeface="Times New Roman" panose="02020603050405020304" pitchFamily="18" charset="0"/>
                          <a:cs typeface="Arial" panose="020B0604020202020204" pitchFamily="34" charset="0"/>
                        </a:rPr>
                        <a:t>FUTURE WORK</a:t>
                      </a:r>
                    </a:p>
                  </a:txBody>
                  <a:tcPr marL="47126" marR="4712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600" dirty="0">
                          <a:solidFill>
                            <a:srgbClr val="374151"/>
                          </a:solidFill>
                          <a:effectLst/>
                          <a:latin typeface="Arial" panose="020B0604020202020204" pitchFamily="34" charset="0"/>
                          <a:ea typeface="Times New Roman" panose="02020603050405020304" pitchFamily="18" charset="0"/>
                          <a:cs typeface="Arial" panose="020B0604020202020204" pitchFamily="34" charset="0"/>
                        </a:rPr>
                        <a:t>The study suggests that the accuracy can be further improved by additional classification.</a:t>
                      </a:r>
                      <a:endParaRPr lang="en-IN" sz="1600" dirty="0">
                        <a:effectLst/>
                        <a:latin typeface="Arial" panose="020B0604020202020204" pitchFamily="34" charset="0"/>
                        <a:ea typeface="Times New Roman" panose="02020603050405020304" pitchFamily="18" charset="0"/>
                        <a:cs typeface="Arial" panose="020B0604020202020204" pitchFamily="34" charset="0"/>
                      </a:endParaRPr>
                    </a:p>
                  </a:txBody>
                  <a:tcPr marL="47126" marR="4712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316620">
                <a:tc>
                  <a:txBody>
                    <a:bodyPr/>
                    <a:lstStyle/>
                    <a:p>
                      <a:pPr algn="ctr">
                        <a:spcAft>
                          <a:spcPts val="0"/>
                        </a:spcAft>
                      </a:pPr>
                      <a:r>
                        <a:rPr lang="en-IN" sz="1600" dirty="0">
                          <a:effectLst/>
                          <a:latin typeface="Arial" panose="020B0604020202020204" pitchFamily="34" charset="0"/>
                          <a:ea typeface="Times New Roman" panose="02020603050405020304" pitchFamily="18" charset="0"/>
                          <a:cs typeface="Arial" panose="020B0604020202020204" pitchFamily="34" charset="0"/>
                        </a:rPr>
                        <a:t>SENSORS</a:t>
                      </a:r>
                    </a:p>
                  </a:txBody>
                  <a:tcPr marL="47126" marR="4712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750"/>
                        </a:spcAft>
                      </a:pPr>
                      <a:r>
                        <a:rPr lang="en-IN"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AD8232 HEART Rate Sensor</a:t>
                      </a:r>
                      <a:endParaRPr lang="en-IN" sz="1600" dirty="0">
                        <a:effectLst/>
                        <a:latin typeface="Arial" panose="020B0604020202020204" pitchFamily="34" charset="0"/>
                        <a:ea typeface="Times New Roman" panose="02020603050405020304" pitchFamily="18" charset="0"/>
                        <a:cs typeface="Arial" panose="020B0604020202020204" pitchFamily="34" charset="0"/>
                      </a:endParaRPr>
                    </a:p>
                  </a:txBody>
                  <a:tcPr marL="47126" marR="471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20511014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685561612"/>
              </p:ext>
            </p:extLst>
          </p:nvPr>
        </p:nvGraphicFramePr>
        <p:xfrm>
          <a:off x="0" y="0"/>
          <a:ext cx="12192000" cy="6858000"/>
        </p:xfrm>
        <a:graphic>
          <a:graphicData uri="http://schemas.openxmlformats.org/drawingml/2006/table">
            <a:tbl>
              <a:tblPr firstRow="1" firstCol="1" bandRow="1"/>
              <a:tblGrid>
                <a:gridCol w="2749450">
                  <a:extLst>
                    <a:ext uri="{9D8B030D-6E8A-4147-A177-3AD203B41FA5}">
                      <a16:colId xmlns:a16="http://schemas.microsoft.com/office/drawing/2014/main" xmlns="" val="20000"/>
                    </a:ext>
                  </a:extLst>
                </a:gridCol>
                <a:gridCol w="9442550">
                  <a:extLst>
                    <a:ext uri="{9D8B030D-6E8A-4147-A177-3AD203B41FA5}">
                      <a16:colId xmlns:a16="http://schemas.microsoft.com/office/drawing/2014/main" xmlns="" val="20001"/>
                    </a:ext>
                  </a:extLst>
                </a:gridCol>
              </a:tblGrid>
              <a:tr h="190609">
                <a:tc>
                  <a:txBody>
                    <a:bodyPr/>
                    <a:lstStyle/>
                    <a:p>
                      <a:pPr algn="ctr">
                        <a:spcAft>
                          <a:spcPts val="0"/>
                        </a:spcAft>
                      </a:pPr>
                      <a:r>
                        <a:rPr lang="en-IN" sz="1200" dirty="0">
                          <a:effectLst/>
                          <a:latin typeface="Arial" panose="020B0604020202020204" pitchFamily="34" charset="0"/>
                          <a:ea typeface="Times New Roman" panose="02020603050405020304" pitchFamily="18" charset="0"/>
                          <a:cs typeface="Arial" panose="020B0604020202020204" pitchFamily="34" charset="0"/>
                        </a:rPr>
                        <a:t>TITLE </a:t>
                      </a:r>
                    </a:p>
                  </a:txBody>
                  <a:tcPr marL="40540" marR="405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200" b="1" dirty="0">
                          <a:effectLst/>
                          <a:latin typeface="Arial" panose="020B0604020202020204" pitchFamily="34" charset="0"/>
                          <a:ea typeface="Times New Roman" panose="02020603050405020304" pitchFamily="18" charset="0"/>
                          <a:cs typeface="Arial" panose="020B0604020202020204" pitchFamily="34" charset="0"/>
                        </a:rPr>
                        <a:t>Wearable Headphone System for Physiological Monitoring</a:t>
                      </a:r>
                      <a:endParaRPr lang="en-IN" sz="1200" dirty="0">
                        <a:effectLst/>
                        <a:latin typeface="Arial" panose="020B0604020202020204" pitchFamily="34" charset="0"/>
                        <a:ea typeface="Times New Roman" panose="02020603050405020304" pitchFamily="18" charset="0"/>
                        <a:cs typeface="Arial" panose="020B0604020202020204" pitchFamily="34" charset="0"/>
                      </a:endParaRPr>
                    </a:p>
                  </a:txBody>
                  <a:tcPr marL="40540" marR="405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190609">
                <a:tc>
                  <a:txBody>
                    <a:bodyPr/>
                    <a:lstStyle/>
                    <a:p>
                      <a:pPr algn="ctr">
                        <a:spcAft>
                          <a:spcPts val="0"/>
                        </a:spcAft>
                      </a:pPr>
                      <a:r>
                        <a:rPr lang="en-IN" sz="1200">
                          <a:effectLst/>
                          <a:latin typeface="Arial" panose="020B0604020202020204" pitchFamily="34" charset="0"/>
                          <a:ea typeface="Times New Roman" panose="02020603050405020304" pitchFamily="18" charset="0"/>
                          <a:cs typeface="Arial" panose="020B0604020202020204" pitchFamily="34" charset="0"/>
                        </a:rPr>
                        <a:t>AUTHORS</a:t>
                      </a:r>
                    </a:p>
                  </a:txBody>
                  <a:tcPr marL="40540" marR="405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200" dirty="0" err="1">
                          <a:effectLst/>
                          <a:latin typeface="Arial" panose="020B0604020202020204" pitchFamily="34" charset="0"/>
                          <a:ea typeface="Times New Roman" panose="02020603050405020304" pitchFamily="18" charset="0"/>
                          <a:cs typeface="Arial" panose="020B0604020202020204" pitchFamily="34" charset="0"/>
                        </a:rPr>
                        <a:t>Chien</a:t>
                      </a:r>
                      <a:r>
                        <a:rPr lang="en-IN" sz="1200" dirty="0">
                          <a:effectLst/>
                          <a:latin typeface="Arial" panose="020B0604020202020204" pitchFamily="34" charset="0"/>
                          <a:ea typeface="Times New Roman" panose="02020603050405020304" pitchFamily="18" charset="0"/>
                          <a:cs typeface="Arial" panose="020B0604020202020204" pitchFamily="34" charset="0"/>
                        </a:rPr>
                        <a:t>-Nan Lee; Wei-Da Chen; </a:t>
                      </a:r>
                      <a:r>
                        <a:rPr lang="en-IN" sz="1200" dirty="0" err="1">
                          <a:effectLst/>
                          <a:latin typeface="Arial" panose="020B0604020202020204" pitchFamily="34" charset="0"/>
                          <a:ea typeface="Times New Roman" panose="02020603050405020304" pitchFamily="18" charset="0"/>
                          <a:cs typeface="Arial" panose="020B0604020202020204" pitchFamily="34" charset="0"/>
                        </a:rPr>
                        <a:t>Yiu</a:t>
                      </a:r>
                      <a:r>
                        <a:rPr lang="en-IN" sz="1200" dirty="0">
                          <a:effectLst/>
                          <a:latin typeface="Arial" panose="020B0604020202020204" pitchFamily="34" charset="0"/>
                          <a:ea typeface="Times New Roman" panose="02020603050405020304" pitchFamily="18" charset="0"/>
                          <a:cs typeface="Arial" panose="020B0604020202020204" pitchFamily="34" charset="0"/>
                        </a:rPr>
                        <a:t>-Tong Chu; Ling Cheng</a:t>
                      </a:r>
                    </a:p>
                  </a:txBody>
                  <a:tcPr marL="40540" marR="405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314356">
                <a:tc>
                  <a:txBody>
                    <a:bodyPr/>
                    <a:lstStyle/>
                    <a:p>
                      <a:pPr algn="ctr">
                        <a:spcAft>
                          <a:spcPts val="0"/>
                        </a:spcAft>
                      </a:pPr>
                      <a:r>
                        <a:rPr lang="en-IN" sz="1200">
                          <a:effectLst/>
                          <a:latin typeface="Arial" panose="020B0604020202020204" pitchFamily="34" charset="0"/>
                          <a:ea typeface="Times New Roman" panose="02020603050405020304" pitchFamily="18" charset="0"/>
                          <a:cs typeface="Arial" panose="020B0604020202020204" pitchFamily="34" charset="0"/>
                        </a:rPr>
                        <a:t>JOURNAL </a:t>
                      </a:r>
                    </a:p>
                  </a:txBody>
                  <a:tcPr marL="40540" marR="405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200">
                          <a:effectLst/>
                          <a:latin typeface="Arial" panose="020B0604020202020204" pitchFamily="34" charset="0"/>
                          <a:ea typeface="Times New Roman" panose="02020603050405020304" pitchFamily="18" charset="0"/>
                          <a:cs typeface="Arial" panose="020B0604020202020204" pitchFamily="34" charset="0"/>
                        </a:rPr>
                        <a:t>IEEE International Conference on Machine Learning and Cybernetics (ICMLC)</a:t>
                      </a:r>
                    </a:p>
                  </a:txBody>
                  <a:tcPr marL="40540" marR="405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471533">
                <a:tc>
                  <a:txBody>
                    <a:bodyPr/>
                    <a:lstStyle/>
                    <a:p>
                      <a:pPr algn="ctr">
                        <a:spcAft>
                          <a:spcPts val="0"/>
                        </a:spcAft>
                      </a:pPr>
                      <a:r>
                        <a:rPr lang="en-IN" sz="1200">
                          <a:effectLst/>
                          <a:latin typeface="Arial" panose="020B0604020202020204" pitchFamily="34" charset="0"/>
                          <a:ea typeface="Times New Roman" panose="02020603050405020304" pitchFamily="18" charset="0"/>
                          <a:cs typeface="Arial" panose="020B0604020202020204" pitchFamily="34" charset="0"/>
                        </a:rPr>
                        <a:t>YEAR &amp; MONTH OF PUBLICATION</a:t>
                      </a:r>
                    </a:p>
                  </a:txBody>
                  <a:tcPr marL="40540" marR="405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200">
                          <a:effectLst/>
                          <a:latin typeface="Arial" panose="020B0604020202020204" pitchFamily="34" charset="0"/>
                          <a:ea typeface="Times New Roman" panose="02020603050405020304" pitchFamily="18" charset="0"/>
                          <a:cs typeface="Arial" panose="020B0604020202020204" pitchFamily="34" charset="0"/>
                        </a:rPr>
                        <a:t>24 March 2022</a:t>
                      </a:r>
                    </a:p>
                  </a:txBody>
                  <a:tcPr marL="40540" marR="405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471533">
                <a:tc>
                  <a:txBody>
                    <a:bodyPr/>
                    <a:lstStyle/>
                    <a:p>
                      <a:pPr algn="ctr">
                        <a:spcAft>
                          <a:spcPts val="0"/>
                        </a:spcAft>
                      </a:pPr>
                      <a:r>
                        <a:rPr lang="en-IN" sz="1200">
                          <a:effectLst/>
                          <a:latin typeface="Arial" panose="020B0604020202020204" pitchFamily="34" charset="0"/>
                          <a:ea typeface="Times New Roman" panose="02020603050405020304" pitchFamily="18" charset="0"/>
                          <a:cs typeface="Arial" panose="020B0604020202020204" pitchFamily="34" charset="0"/>
                        </a:rPr>
                        <a:t>PARAMETERS</a:t>
                      </a:r>
                    </a:p>
                  </a:txBody>
                  <a:tcPr marL="40540" marR="405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200">
                          <a:effectLst/>
                          <a:latin typeface="Arial" panose="020B0604020202020204" pitchFamily="34" charset="0"/>
                          <a:ea typeface="Times New Roman" panose="02020603050405020304" pitchFamily="18" charset="0"/>
                          <a:cs typeface="Arial" panose="020B0604020202020204" pitchFamily="34" charset="0"/>
                        </a:rPr>
                        <a:t>body temperature, heartbeat, blood oxygen, etc</a:t>
                      </a:r>
                    </a:p>
                    <a:p>
                      <a:pPr>
                        <a:spcAft>
                          <a:spcPts val="0"/>
                        </a:spcAft>
                      </a:pPr>
                      <a:r>
                        <a:rPr lang="en-IN" sz="1200">
                          <a:solidFill>
                            <a:srgbClr val="374151"/>
                          </a:solidFill>
                          <a:effectLst/>
                          <a:latin typeface="Arial" panose="020B0604020202020204" pitchFamily="34" charset="0"/>
                          <a:ea typeface="Times New Roman" panose="02020603050405020304" pitchFamily="18" charset="0"/>
                          <a:cs typeface="Arial" panose="020B0604020202020204" pitchFamily="34" charset="0"/>
                        </a:rPr>
                        <a:t>Pulse and temperature sensors are installed on both sides of over-ear headphones for real-time monitoring.</a:t>
                      </a:r>
                      <a:endParaRPr lang="en-IN" sz="1200">
                        <a:effectLst/>
                        <a:latin typeface="Arial" panose="020B0604020202020204" pitchFamily="34" charset="0"/>
                        <a:ea typeface="Times New Roman" panose="02020603050405020304" pitchFamily="18" charset="0"/>
                        <a:cs typeface="Arial" panose="020B0604020202020204" pitchFamily="34" charset="0"/>
                      </a:endParaRPr>
                    </a:p>
                  </a:txBody>
                  <a:tcPr marL="40540" marR="405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2745357">
                <a:tc>
                  <a:txBody>
                    <a:bodyPr/>
                    <a:lstStyle/>
                    <a:p>
                      <a:pPr algn="ctr">
                        <a:spcAft>
                          <a:spcPts val="0"/>
                        </a:spcAft>
                      </a:pPr>
                      <a:r>
                        <a:rPr lang="en-IN" sz="1200" dirty="0">
                          <a:effectLst/>
                          <a:latin typeface="Arial" panose="020B0604020202020204" pitchFamily="34" charset="0"/>
                          <a:ea typeface="Times New Roman" panose="02020603050405020304" pitchFamily="18" charset="0"/>
                          <a:cs typeface="Arial" panose="020B0604020202020204" pitchFamily="34" charset="0"/>
                        </a:rPr>
                        <a:t>TECHNIQUE</a:t>
                      </a:r>
                    </a:p>
                  </a:txBody>
                  <a:tcPr marL="40540" marR="405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buSzPts val="1000"/>
                        <a:buFont typeface="Symbol" panose="05050102010706020507" pitchFamily="18" charset="2"/>
                        <a:buChar char=""/>
                        <a:tabLst>
                          <a:tab pos="457200" algn="l"/>
                        </a:tabLst>
                      </a:pPr>
                      <a:r>
                        <a:rPr lang="en-IN" sz="1200" dirty="0">
                          <a:effectLst/>
                          <a:latin typeface="Arial" panose="020B0604020202020204" pitchFamily="34" charset="0"/>
                          <a:ea typeface="Times New Roman" panose="02020603050405020304" pitchFamily="18" charset="0"/>
                          <a:cs typeface="Arial" panose="020B0604020202020204" pitchFamily="34" charset="0"/>
                        </a:rPr>
                        <a:t>The system utilizes a wearable device with a single-chip microcontroller, pulse sensor module, body temperature sensor, ESP8266 Wi-Fi module, audio module, and storage unit.</a:t>
                      </a:r>
                    </a:p>
                    <a:p>
                      <a:pPr marL="342900" lvl="0" indent="-342900">
                        <a:buSzPts val="1000"/>
                        <a:buFont typeface="Symbol" panose="05050102010706020507" pitchFamily="18" charset="2"/>
                        <a:buChar char=""/>
                        <a:tabLst>
                          <a:tab pos="457200" algn="l"/>
                        </a:tabLst>
                      </a:pPr>
                      <a:r>
                        <a:rPr lang="en-IN" sz="1200" dirty="0">
                          <a:effectLst/>
                          <a:latin typeface="Arial" panose="020B0604020202020204" pitchFamily="34" charset="0"/>
                          <a:ea typeface="Times New Roman" panose="02020603050405020304" pitchFamily="18" charset="0"/>
                          <a:cs typeface="Arial" panose="020B0604020202020204" pitchFamily="34" charset="0"/>
                        </a:rPr>
                        <a:t>Theoretical foundation includes the use of infrared energy emitted by the human body for detecting physiological changes.</a:t>
                      </a:r>
                    </a:p>
                    <a:p>
                      <a:pPr marL="342900" lvl="0" indent="-342900">
                        <a:buSzPts val="1000"/>
                        <a:buFont typeface="Symbol" panose="05050102010706020507" pitchFamily="18" charset="2"/>
                        <a:buChar char=""/>
                        <a:tabLst>
                          <a:tab pos="457200" algn="l"/>
                        </a:tabLst>
                      </a:pPr>
                      <a:r>
                        <a:rPr lang="en-IN" sz="1200" dirty="0">
                          <a:effectLst/>
                          <a:latin typeface="Arial" panose="020B0604020202020204" pitchFamily="34" charset="0"/>
                          <a:ea typeface="Times New Roman" panose="02020603050405020304" pitchFamily="18" charset="0"/>
                          <a:cs typeface="Arial" panose="020B0604020202020204" pitchFamily="34" charset="0"/>
                        </a:rPr>
                        <a:t>Cloud platform established for data collection using MQTT protocol for bidirectional communication.</a:t>
                      </a:r>
                    </a:p>
                    <a:p>
                      <a:pPr marL="457200"/>
                      <a:r>
                        <a:rPr lang="en-IN" sz="1200" dirty="0">
                          <a:effectLst/>
                          <a:latin typeface="Arial" panose="020B0604020202020204" pitchFamily="34" charset="0"/>
                          <a:ea typeface="Times New Roman" panose="02020603050405020304" pitchFamily="18" charset="0"/>
                          <a:cs typeface="Arial" panose="020B0604020202020204" pitchFamily="34" charset="0"/>
                        </a:rPr>
                        <a:t> </a:t>
                      </a:r>
                    </a:p>
                    <a:p>
                      <a:r>
                        <a:rPr lang="en-IN" sz="1200" dirty="0">
                          <a:effectLst/>
                          <a:latin typeface="Arial" panose="020B0604020202020204" pitchFamily="34" charset="0"/>
                          <a:ea typeface="Times New Roman" panose="02020603050405020304" pitchFamily="18" charset="0"/>
                          <a:cs typeface="Arial" panose="020B0604020202020204" pitchFamily="34" charset="0"/>
                        </a:rPr>
                        <a:t>Methodologies:</a:t>
                      </a:r>
                    </a:p>
                    <a:p>
                      <a:r>
                        <a:rPr lang="en-IN" sz="1200" dirty="0">
                          <a:effectLst/>
                          <a:latin typeface="Arial" panose="020B0604020202020204" pitchFamily="34" charset="0"/>
                          <a:ea typeface="Times New Roman" panose="02020603050405020304" pitchFamily="18" charset="0"/>
                          <a:cs typeface="Arial" panose="020B0604020202020204" pitchFamily="34" charset="0"/>
                        </a:rPr>
                        <a:t>Wearable Device with physiological sensors</a:t>
                      </a:r>
                    </a:p>
                    <a:p>
                      <a:r>
                        <a:rPr lang="en-IN" sz="1200" dirty="0">
                          <a:effectLst/>
                          <a:latin typeface="Arial" panose="020B0604020202020204" pitchFamily="34" charset="0"/>
                          <a:ea typeface="Times New Roman" panose="02020603050405020304" pitchFamily="18" charset="0"/>
                          <a:cs typeface="Arial" panose="020B0604020202020204" pitchFamily="34" charset="0"/>
                        </a:rPr>
                        <a:t>Cloud Platform for data collection</a:t>
                      </a:r>
                    </a:p>
                    <a:p>
                      <a:r>
                        <a:rPr lang="en-IN" sz="1200" dirty="0">
                          <a:effectLst/>
                          <a:latin typeface="Arial" panose="020B0604020202020204" pitchFamily="34" charset="0"/>
                          <a:ea typeface="Times New Roman" panose="02020603050405020304" pitchFamily="18" charset="0"/>
                          <a:cs typeface="Arial" panose="020B0604020202020204" pitchFamily="34" charset="0"/>
                        </a:rPr>
                        <a:t>Specific Techniques:</a:t>
                      </a:r>
                    </a:p>
                    <a:p>
                      <a:r>
                        <a:rPr lang="en-IN" sz="1200" dirty="0">
                          <a:effectLst/>
                          <a:latin typeface="Arial" panose="020B0604020202020204" pitchFamily="34" charset="0"/>
                          <a:ea typeface="Times New Roman" panose="02020603050405020304" pitchFamily="18" charset="0"/>
                          <a:cs typeface="Arial" panose="020B0604020202020204" pitchFamily="34" charset="0"/>
                        </a:rPr>
                        <a:t>Infrared thermometer for temperature sensing</a:t>
                      </a:r>
                    </a:p>
                    <a:p>
                      <a:r>
                        <a:rPr lang="en-IN" sz="1200" dirty="0">
                          <a:effectLst/>
                          <a:latin typeface="Arial" panose="020B0604020202020204" pitchFamily="34" charset="0"/>
                          <a:ea typeface="Times New Roman" panose="02020603050405020304" pitchFamily="18" charset="0"/>
                          <a:cs typeface="Arial" panose="020B0604020202020204" pitchFamily="34" charset="0"/>
                        </a:rPr>
                        <a:t>Pulse sensor for heartbeat monitoring</a:t>
                      </a:r>
                    </a:p>
                    <a:p>
                      <a:r>
                        <a:rPr lang="en-IN" sz="1200" dirty="0">
                          <a:effectLst/>
                          <a:latin typeface="Arial" panose="020B0604020202020204" pitchFamily="34" charset="0"/>
                          <a:ea typeface="Times New Roman" panose="02020603050405020304" pitchFamily="18" charset="0"/>
                          <a:cs typeface="Arial" panose="020B0604020202020204" pitchFamily="34" charset="0"/>
                        </a:rPr>
                        <a:t>Wi-Fi module for data transmission</a:t>
                      </a:r>
                    </a:p>
                    <a:p>
                      <a:r>
                        <a:rPr lang="en-IN" sz="1200" dirty="0">
                          <a:effectLst/>
                          <a:latin typeface="Arial" panose="020B0604020202020204" pitchFamily="34" charset="0"/>
                          <a:ea typeface="Times New Roman" panose="02020603050405020304" pitchFamily="18" charset="0"/>
                          <a:cs typeface="Arial" panose="020B0604020202020204" pitchFamily="34" charset="0"/>
                        </a:rPr>
                        <a:t>Cloud platform using MQTT (Message Queuing Telemetry Transport)</a:t>
                      </a:r>
                    </a:p>
                    <a:p>
                      <a:r>
                        <a:rPr lang="en-IN" sz="1200" dirty="0">
                          <a:effectLst/>
                          <a:latin typeface="Arial" panose="020B0604020202020204" pitchFamily="34" charset="0"/>
                          <a:ea typeface="Times New Roman" panose="02020603050405020304" pitchFamily="18" charset="0"/>
                          <a:cs typeface="Arial" panose="020B0604020202020204" pitchFamily="34" charset="0"/>
                        </a:rPr>
                        <a:t>Node.js for subscriber-end communication</a:t>
                      </a:r>
                    </a:p>
                  </a:txBody>
                  <a:tcPr marL="40540" marR="405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471533">
                <a:tc>
                  <a:txBody>
                    <a:bodyPr/>
                    <a:lstStyle/>
                    <a:p>
                      <a:pPr algn="ctr">
                        <a:spcAft>
                          <a:spcPts val="0"/>
                        </a:spcAft>
                      </a:pPr>
                      <a:r>
                        <a:rPr lang="en-IN" sz="1200">
                          <a:effectLst/>
                          <a:latin typeface="Arial" panose="020B0604020202020204" pitchFamily="34" charset="0"/>
                          <a:ea typeface="Times New Roman" panose="02020603050405020304" pitchFamily="18" charset="0"/>
                          <a:cs typeface="Arial" panose="020B0604020202020204" pitchFamily="34" charset="0"/>
                        </a:rPr>
                        <a:t>RESULT</a:t>
                      </a:r>
                    </a:p>
                  </a:txBody>
                  <a:tcPr marL="40540" marR="405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200">
                          <a:effectLst/>
                          <a:latin typeface="Arial" panose="020B0604020202020204" pitchFamily="34" charset="0"/>
                          <a:ea typeface="Times New Roman" panose="02020603050405020304" pitchFamily="18" charset="0"/>
                          <a:cs typeface="Arial" panose="020B0604020202020204" pitchFamily="34" charset="0"/>
                        </a:rPr>
                        <a:t>The wearable device monitors physiological signals in real-time, records and analyzes the data on a management platform, and activates an alert and rescue mechanism for any abnormalities.</a:t>
                      </a:r>
                    </a:p>
                  </a:txBody>
                  <a:tcPr marL="40540" marR="405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628711">
                <a:tc>
                  <a:txBody>
                    <a:bodyPr/>
                    <a:lstStyle/>
                    <a:p>
                      <a:pPr algn="ctr">
                        <a:spcAft>
                          <a:spcPts val="0"/>
                        </a:spcAft>
                      </a:pPr>
                      <a:r>
                        <a:rPr lang="en-IN" sz="1200">
                          <a:effectLst/>
                          <a:latin typeface="Arial" panose="020B0604020202020204" pitchFamily="34" charset="0"/>
                          <a:ea typeface="Times New Roman" panose="02020603050405020304" pitchFamily="18" charset="0"/>
                          <a:cs typeface="Arial" panose="020B0604020202020204" pitchFamily="34" charset="0"/>
                        </a:rPr>
                        <a:t>FUTURE WORK</a:t>
                      </a:r>
                    </a:p>
                  </a:txBody>
                  <a:tcPr marL="40540" marR="405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200">
                          <a:effectLst/>
                          <a:latin typeface="Arial" panose="020B0604020202020204" pitchFamily="34" charset="0"/>
                          <a:ea typeface="Times New Roman" panose="02020603050405020304" pitchFamily="18" charset="0"/>
                          <a:cs typeface="Arial" panose="020B0604020202020204" pitchFamily="34" charset="0"/>
                        </a:rPr>
                        <a:t>The project suggests the potential for incorporating similar or more advanced functions into scarves or ties to increase the generalizability of physiological monitoring to a greater variety of situations and populations.</a:t>
                      </a:r>
                    </a:p>
                  </a:txBody>
                  <a:tcPr marL="40540" marR="405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1373759">
                <a:tc>
                  <a:txBody>
                    <a:bodyPr/>
                    <a:lstStyle/>
                    <a:p>
                      <a:pPr algn="ctr">
                        <a:spcAft>
                          <a:spcPts val="0"/>
                        </a:spcAft>
                      </a:pPr>
                      <a:r>
                        <a:rPr lang="en-IN" sz="1200" dirty="0">
                          <a:effectLst/>
                          <a:latin typeface="Arial" panose="020B0604020202020204" pitchFamily="34" charset="0"/>
                          <a:ea typeface="Times New Roman" panose="02020603050405020304" pitchFamily="18" charset="0"/>
                          <a:cs typeface="Arial" panose="020B0604020202020204" pitchFamily="34" charset="0"/>
                        </a:rPr>
                        <a:t>SENSORS</a:t>
                      </a:r>
                    </a:p>
                  </a:txBody>
                  <a:tcPr marL="40540" marR="405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spcAft>
                          <a:spcPts val="750"/>
                        </a:spcAft>
                        <a:buSzPts val="1000"/>
                        <a:buFont typeface="Symbol" panose="05050102010706020507" pitchFamily="18" charset="2"/>
                        <a:buChar char=""/>
                        <a:tabLst>
                          <a:tab pos="457200" algn="l"/>
                        </a:tabLst>
                      </a:pPr>
                      <a:r>
                        <a:rPr lang="en-IN" sz="12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The device includes a single-chip microcomputer, a pulse sensor module, an infrared thermometer module, a Wi-Fi module, and a storage unit.</a:t>
                      </a:r>
                    </a:p>
                    <a:p>
                      <a:pPr>
                        <a:spcAft>
                          <a:spcPts val="750"/>
                        </a:spcAft>
                      </a:pPr>
                      <a:r>
                        <a:rPr lang="en-IN" sz="12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Pulse sensor</a:t>
                      </a:r>
                      <a:endParaRPr lang="en-IN" sz="1200" dirty="0">
                        <a:effectLst/>
                        <a:latin typeface="Arial" panose="020B0604020202020204" pitchFamily="34" charset="0"/>
                        <a:ea typeface="Times New Roman" panose="02020603050405020304" pitchFamily="18" charset="0"/>
                        <a:cs typeface="Arial" panose="020B0604020202020204" pitchFamily="34" charset="0"/>
                      </a:endParaRPr>
                    </a:p>
                    <a:p>
                      <a:pPr>
                        <a:spcAft>
                          <a:spcPts val="750"/>
                        </a:spcAft>
                      </a:pPr>
                      <a:r>
                        <a:rPr lang="en-IN" sz="12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Infrared thermometer</a:t>
                      </a:r>
                      <a:endParaRPr lang="en-IN" sz="1200" dirty="0">
                        <a:effectLst/>
                        <a:latin typeface="Arial" panose="020B0604020202020204" pitchFamily="34" charset="0"/>
                        <a:ea typeface="Times New Roman" panose="02020603050405020304" pitchFamily="18" charset="0"/>
                        <a:cs typeface="Arial" panose="020B0604020202020204" pitchFamily="34" charset="0"/>
                      </a:endParaRPr>
                    </a:p>
                    <a:p>
                      <a:pPr>
                        <a:spcAft>
                          <a:spcPts val="750"/>
                        </a:spcAft>
                      </a:pPr>
                      <a:r>
                        <a:rPr lang="en-IN" sz="12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ESP8266 Wi-Fi module</a:t>
                      </a:r>
                      <a:endParaRPr lang="en-IN" sz="1200" dirty="0">
                        <a:effectLst/>
                        <a:latin typeface="Arial" panose="020B0604020202020204" pitchFamily="34" charset="0"/>
                        <a:ea typeface="Times New Roman" panose="02020603050405020304" pitchFamily="18" charset="0"/>
                        <a:cs typeface="Arial" panose="020B0604020202020204" pitchFamily="34" charset="0"/>
                      </a:endParaRPr>
                    </a:p>
                  </a:txBody>
                  <a:tcPr marL="40540" marR="405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18663682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3871977148"/>
              </p:ext>
            </p:extLst>
          </p:nvPr>
        </p:nvGraphicFramePr>
        <p:xfrm>
          <a:off x="0" y="2"/>
          <a:ext cx="12192000" cy="6858000"/>
        </p:xfrm>
        <a:graphic>
          <a:graphicData uri="http://schemas.openxmlformats.org/drawingml/2006/table">
            <a:tbl>
              <a:tblPr firstRow="1" firstCol="1" bandRow="1"/>
              <a:tblGrid>
                <a:gridCol w="2749450">
                  <a:extLst>
                    <a:ext uri="{9D8B030D-6E8A-4147-A177-3AD203B41FA5}">
                      <a16:colId xmlns:a16="http://schemas.microsoft.com/office/drawing/2014/main" xmlns="" val="20000"/>
                    </a:ext>
                  </a:extLst>
                </a:gridCol>
                <a:gridCol w="9442550">
                  <a:extLst>
                    <a:ext uri="{9D8B030D-6E8A-4147-A177-3AD203B41FA5}">
                      <a16:colId xmlns:a16="http://schemas.microsoft.com/office/drawing/2014/main" xmlns="" val="20001"/>
                    </a:ext>
                  </a:extLst>
                </a:gridCol>
              </a:tblGrid>
              <a:tr h="269665">
                <a:tc>
                  <a:txBody>
                    <a:bodyPr/>
                    <a:lstStyle/>
                    <a:p>
                      <a:pPr algn="ctr">
                        <a:spcAft>
                          <a:spcPts val="0"/>
                        </a:spcAft>
                      </a:pPr>
                      <a:r>
                        <a:rPr lang="en-IN" sz="1300" dirty="0">
                          <a:effectLst/>
                          <a:latin typeface="Arial" panose="020B0604020202020204" pitchFamily="34" charset="0"/>
                          <a:ea typeface="Times New Roman" panose="02020603050405020304" pitchFamily="18" charset="0"/>
                          <a:cs typeface="Arial" panose="020B0604020202020204" pitchFamily="34" charset="0"/>
                        </a:rPr>
                        <a:t>TITLE </a:t>
                      </a:r>
                    </a:p>
                  </a:txBody>
                  <a:tcPr marL="50337" marR="503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300" b="1" dirty="0">
                          <a:effectLst/>
                          <a:latin typeface="Arial" panose="020B0604020202020204" pitchFamily="34" charset="0"/>
                          <a:ea typeface="Times New Roman" panose="02020603050405020304" pitchFamily="18" charset="0"/>
                          <a:cs typeface="Arial" panose="020B0604020202020204" pitchFamily="34" charset="0"/>
                        </a:rPr>
                        <a:t>Smart Use of Machine Learning in Heart Disease Identification</a:t>
                      </a:r>
                      <a:endParaRPr lang="en-IN" sz="1300" dirty="0">
                        <a:effectLst/>
                        <a:latin typeface="Arial" panose="020B0604020202020204" pitchFamily="34" charset="0"/>
                        <a:ea typeface="Times New Roman" panose="02020603050405020304" pitchFamily="18" charset="0"/>
                        <a:cs typeface="Arial" panose="020B0604020202020204" pitchFamily="34" charset="0"/>
                      </a:endParaRPr>
                    </a:p>
                  </a:txBody>
                  <a:tcPr marL="50337" marR="503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791719">
                <a:tc>
                  <a:txBody>
                    <a:bodyPr/>
                    <a:lstStyle/>
                    <a:p>
                      <a:pPr algn="ctr">
                        <a:spcAft>
                          <a:spcPts val="0"/>
                        </a:spcAft>
                      </a:pPr>
                      <a:r>
                        <a:rPr lang="en-IN" sz="1300">
                          <a:effectLst/>
                          <a:latin typeface="Arial" panose="020B0604020202020204" pitchFamily="34" charset="0"/>
                          <a:ea typeface="Times New Roman" panose="02020603050405020304" pitchFamily="18" charset="0"/>
                          <a:cs typeface="Arial" panose="020B0604020202020204" pitchFamily="34" charset="0"/>
                        </a:rPr>
                        <a:t>AUTHORS</a:t>
                      </a:r>
                    </a:p>
                  </a:txBody>
                  <a:tcPr marL="50337" marR="503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300" dirty="0" err="1">
                          <a:effectLst/>
                          <a:latin typeface="Arial" panose="020B0604020202020204" pitchFamily="34" charset="0"/>
                          <a:ea typeface="Times New Roman" panose="02020603050405020304" pitchFamily="18" charset="0"/>
                          <a:cs typeface="Arial" panose="020B0604020202020204" pitchFamily="34" charset="0"/>
                        </a:rPr>
                        <a:t>Ramakrishnan</a:t>
                      </a:r>
                      <a:r>
                        <a:rPr lang="en-IN" sz="1300" dirty="0">
                          <a:effectLst/>
                          <a:latin typeface="Arial" panose="020B0604020202020204" pitchFamily="34" charset="0"/>
                          <a:ea typeface="Times New Roman" panose="02020603050405020304" pitchFamily="18" charset="0"/>
                          <a:cs typeface="Arial" panose="020B0604020202020204" pitchFamily="34" charset="0"/>
                        </a:rPr>
                        <a:t> Raman, </a:t>
                      </a:r>
                      <a:r>
                        <a:rPr lang="en-IN" sz="1300" dirty="0" err="1">
                          <a:effectLst/>
                          <a:latin typeface="Arial" panose="020B0604020202020204" pitchFamily="34" charset="0"/>
                          <a:ea typeface="Times New Roman" panose="02020603050405020304" pitchFamily="18" charset="0"/>
                          <a:cs typeface="Arial" panose="020B0604020202020204" pitchFamily="34" charset="0"/>
                        </a:rPr>
                        <a:t>Vaijanath</a:t>
                      </a:r>
                      <a:r>
                        <a:rPr lang="en-IN" sz="1300" dirty="0">
                          <a:effectLst/>
                          <a:latin typeface="Arial" panose="020B0604020202020204" pitchFamily="34" charset="0"/>
                          <a:ea typeface="Times New Roman" panose="02020603050405020304" pitchFamily="18" charset="0"/>
                          <a:cs typeface="Arial" panose="020B0604020202020204" pitchFamily="34" charset="0"/>
                        </a:rPr>
                        <a:t> </a:t>
                      </a:r>
                      <a:r>
                        <a:rPr lang="en-IN" sz="1300" dirty="0" err="1">
                          <a:effectLst/>
                          <a:latin typeface="Arial" panose="020B0604020202020204" pitchFamily="34" charset="0"/>
                          <a:ea typeface="Times New Roman" panose="02020603050405020304" pitchFamily="18" charset="0"/>
                          <a:cs typeface="Arial" panose="020B0604020202020204" pitchFamily="34" charset="0"/>
                        </a:rPr>
                        <a:t>Shintre</a:t>
                      </a:r>
                      <a:r>
                        <a:rPr lang="en-IN" sz="1300" dirty="0">
                          <a:effectLst/>
                          <a:latin typeface="Arial" panose="020B0604020202020204" pitchFamily="34" charset="0"/>
                          <a:ea typeface="Times New Roman" panose="02020603050405020304" pitchFamily="18" charset="0"/>
                          <a:cs typeface="Arial" panose="020B0604020202020204" pitchFamily="34" charset="0"/>
                        </a:rPr>
                        <a:t>, </a:t>
                      </a:r>
                      <a:r>
                        <a:rPr lang="en-IN" sz="1300" dirty="0" err="1">
                          <a:effectLst/>
                          <a:latin typeface="Arial" panose="020B0604020202020204" pitchFamily="34" charset="0"/>
                          <a:ea typeface="Times New Roman" panose="02020603050405020304" pitchFamily="18" charset="0"/>
                          <a:cs typeface="Arial" panose="020B0604020202020204" pitchFamily="34" charset="0"/>
                        </a:rPr>
                        <a:t>Kapil</a:t>
                      </a:r>
                      <a:r>
                        <a:rPr lang="en-IN" sz="1300" dirty="0">
                          <a:effectLst/>
                          <a:latin typeface="Arial" panose="020B0604020202020204" pitchFamily="34" charset="0"/>
                          <a:ea typeface="Times New Roman" panose="02020603050405020304" pitchFamily="18" charset="0"/>
                          <a:cs typeface="Arial" panose="020B0604020202020204" pitchFamily="34" charset="0"/>
                        </a:rPr>
                        <a:t> Joshi, G.S.L.B.V. </a:t>
                      </a:r>
                      <a:r>
                        <a:rPr lang="en-IN" sz="1300" dirty="0" err="1">
                          <a:effectLst/>
                          <a:latin typeface="Arial" panose="020B0604020202020204" pitchFamily="34" charset="0"/>
                          <a:ea typeface="Times New Roman" panose="02020603050405020304" pitchFamily="18" charset="0"/>
                          <a:cs typeface="Arial" panose="020B0604020202020204" pitchFamily="34" charset="0"/>
                        </a:rPr>
                        <a:t>Prasanthi</a:t>
                      </a:r>
                      <a:r>
                        <a:rPr lang="en-IN" sz="1300" dirty="0">
                          <a:effectLst/>
                          <a:latin typeface="Arial" panose="020B0604020202020204" pitchFamily="34" charset="0"/>
                          <a:ea typeface="Times New Roman" panose="02020603050405020304" pitchFamily="18" charset="0"/>
                          <a:cs typeface="Arial" panose="020B0604020202020204" pitchFamily="34" charset="0"/>
                        </a:rPr>
                        <a:t>, </a:t>
                      </a:r>
                      <a:r>
                        <a:rPr lang="en-IN" sz="1300" dirty="0" err="1">
                          <a:effectLst/>
                          <a:latin typeface="Arial" panose="020B0604020202020204" pitchFamily="34" charset="0"/>
                          <a:ea typeface="Times New Roman" panose="02020603050405020304" pitchFamily="18" charset="0"/>
                          <a:cs typeface="Arial" panose="020B0604020202020204" pitchFamily="34" charset="0"/>
                        </a:rPr>
                        <a:t>Muffakham</a:t>
                      </a:r>
                      <a:r>
                        <a:rPr lang="en-IN" sz="1300" dirty="0">
                          <a:effectLst/>
                          <a:latin typeface="Arial" panose="020B0604020202020204" pitchFamily="34" charset="0"/>
                          <a:ea typeface="Times New Roman" panose="02020603050405020304" pitchFamily="18" charset="0"/>
                          <a:cs typeface="Arial" panose="020B0604020202020204" pitchFamily="34" charset="0"/>
                        </a:rPr>
                        <a:t> </a:t>
                      </a:r>
                      <a:r>
                        <a:rPr lang="en-IN" sz="1300" dirty="0" err="1">
                          <a:effectLst/>
                          <a:latin typeface="Arial" panose="020B0604020202020204" pitchFamily="34" charset="0"/>
                          <a:ea typeface="Times New Roman" panose="02020603050405020304" pitchFamily="18" charset="0"/>
                          <a:cs typeface="Arial" panose="020B0604020202020204" pitchFamily="34" charset="0"/>
                        </a:rPr>
                        <a:t>Jah</a:t>
                      </a:r>
                      <a:r>
                        <a:rPr lang="en-IN" sz="1300" dirty="0">
                          <a:effectLst/>
                          <a:latin typeface="Arial" panose="020B0604020202020204" pitchFamily="34" charset="0"/>
                          <a:ea typeface="Times New Roman" panose="02020603050405020304" pitchFamily="18" charset="0"/>
                          <a:cs typeface="Arial" panose="020B0604020202020204" pitchFamily="34" charset="0"/>
                        </a:rPr>
                        <a:t>, </a:t>
                      </a:r>
                      <a:r>
                        <a:rPr lang="en-IN" sz="1300" dirty="0" err="1">
                          <a:effectLst/>
                          <a:latin typeface="Arial" panose="020B0604020202020204" pitchFamily="34" charset="0"/>
                          <a:ea typeface="Times New Roman" panose="02020603050405020304" pitchFamily="18" charset="0"/>
                          <a:cs typeface="Arial" panose="020B0604020202020204" pitchFamily="34" charset="0"/>
                        </a:rPr>
                        <a:t>Afshan</a:t>
                      </a:r>
                      <a:r>
                        <a:rPr lang="en-IN" sz="1300" dirty="0">
                          <a:effectLst/>
                          <a:latin typeface="Arial" panose="020B0604020202020204" pitchFamily="34" charset="0"/>
                          <a:ea typeface="Times New Roman" panose="02020603050405020304" pitchFamily="18" charset="0"/>
                          <a:cs typeface="Arial" panose="020B0604020202020204" pitchFamily="34" charset="0"/>
                        </a:rPr>
                        <a:t> </a:t>
                      </a:r>
                      <a:r>
                        <a:rPr lang="en-IN" sz="1300" dirty="0" err="1">
                          <a:effectLst/>
                          <a:latin typeface="Arial" panose="020B0604020202020204" pitchFamily="34" charset="0"/>
                          <a:ea typeface="Times New Roman" panose="02020603050405020304" pitchFamily="18" charset="0"/>
                          <a:cs typeface="Arial" panose="020B0604020202020204" pitchFamily="34" charset="0"/>
                        </a:rPr>
                        <a:t>Kaleem</a:t>
                      </a:r>
                      <a:r>
                        <a:rPr lang="en-IN" sz="1300" dirty="0">
                          <a:effectLst/>
                          <a:latin typeface="Arial" panose="020B0604020202020204" pitchFamily="34" charset="0"/>
                          <a:ea typeface="Times New Roman" panose="02020603050405020304" pitchFamily="18" charset="0"/>
                          <a:cs typeface="Arial" panose="020B0604020202020204" pitchFamily="34" charset="0"/>
                        </a:rPr>
                        <a:t>, </a:t>
                      </a:r>
                      <a:r>
                        <a:rPr lang="en-IN" sz="1300" dirty="0" err="1">
                          <a:effectLst/>
                          <a:latin typeface="Arial" panose="020B0604020202020204" pitchFamily="34" charset="0"/>
                          <a:ea typeface="Times New Roman" panose="02020603050405020304" pitchFamily="18" charset="0"/>
                          <a:cs typeface="Arial" panose="020B0604020202020204" pitchFamily="34" charset="0"/>
                        </a:rPr>
                        <a:t>Muffakham</a:t>
                      </a:r>
                      <a:r>
                        <a:rPr lang="en-IN" sz="1300" dirty="0">
                          <a:effectLst/>
                          <a:latin typeface="Arial" panose="020B0604020202020204" pitchFamily="34" charset="0"/>
                          <a:ea typeface="Times New Roman" panose="02020603050405020304" pitchFamily="18" charset="0"/>
                          <a:cs typeface="Arial" panose="020B0604020202020204" pitchFamily="34" charset="0"/>
                        </a:rPr>
                        <a:t> </a:t>
                      </a:r>
                      <a:r>
                        <a:rPr lang="en-IN" sz="1300" dirty="0" err="1">
                          <a:effectLst/>
                          <a:latin typeface="Arial" panose="020B0604020202020204" pitchFamily="34" charset="0"/>
                          <a:ea typeface="Times New Roman" panose="02020603050405020304" pitchFamily="18" charset="0"/>
                          <a:cs typeface="Arial" panose="020B0604020202020204" pitchFamily="34" charset="0"/>
                        </a:rPr>
                        <a:t>Jah</a:t>
                      </a:r>
                      <a:r>
                        <a:rPr lang="en-IN" sz="1300" dirty="0">
                          <a:effectLst/>
                          <a:latin typeface="Arial" panose="020B0604020202020204" pitchFamily="34" charset="0"/>
                          <a:ea typeface="Times New Roman" panose="02020603050405020304" pitchFamily="18" charset="0"/>
                          <a:cs typeface="Arial" panose="020B0604020202020204" pitchFamily="34" charset="0"/>
                        </a:rPr>
                        <a:t>, </a:t>
                      </a:r>
                      <a:r>
                        <a:rPr lang="en-IN" sz="1300" dirty="0" err="1">
                          <a:effectLst/>
                          <a:latin typeface="Arial" panose="020B0604020202020204" pitchFamily="34" charset="0"/>
                          <a:ea typeface="Times New Roman" panose="02020603050405020304" pitchFamily="18" charset="0"/>
                          <a:cs typeface="Arial" panose="020B0604020202020204" pitchFamily="34" charset="0"/>
                        </a:rPr>
                        <a:t>Kapil</a:t>
                      </a:r>
                      <a:r>
                        <a:rPr lang="en-IN" sz="1300" dirty="0">
                          <a:effectLst/>
                          <a:latin typeface="Arial" panose="020B0604020202020204" pitchFamily="34" charset="0"/>
                          <a:ea typeface="Times New Roman" panose="02020603050405020304" pitchFamily="18" charset="0"/>
                          <a:cs typeface="Arial" panose="020B0604020202020204" pitchFamily="34" charset="0"/>
                        </a:rPr>
                        <a:t> Rajput</a:t>
                      </a:r>
                    </a:p>
                  </a:txBody>
                  <a:tcPr marL="50337" marR="503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527814">
                <a:tc>
                  <a:txBody>
                    <a:bodyPr/>
                    <a:lstStyle/>
                    <a:p>
                      <a:pPr algn="ctr">
                        <a:spcAft>
                          <a:spcPts val="0"/>
                        </a:spcAft>
                      </a:pPr>
                      <a:r>
                        <a:rPr lang="en-IN" sz="1300">
                          <a:effectLst/>
                          <a:latin typeface="Arial" panose="020B0604020202020204" pitchFamily="34" charset="0"/>
                          <a:ea typeface="Times New Roman" panose="02020603050405020304" pitchFamily="18" charset="0"/>
                          <a:cs typeface="Arial" panose="020B0604020202020204" pitchFamily="34" charset="0"/>
                        </a:rPr>
                        <a:t>JOURNAL </a:t>
                      </a:r>
                    </a:p>
                  </a:txBody>
                  <a:tcPr marL="50337" marR="503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300">
                          <a:effectLst/>
                          <a:latin typeface="Arial" panose="020B0604020202020204" pitchFamily="34" charset="0"/>
                          <a:ea typeface="Times New Roman" panose="02020603050405020304" pitchFamily="18" charset="0"/>
                          <a:cs typeface="Arial" panose="020B0604020202020204" pitchFamily="34" charset="0"/>
                        </a:rPr>
                        <a:t>IEEE 3rd International Conference on Advance Computing and Innovative Technologies in Engineering (ICACITE)</a:t>
                      </a:r>
                    </a:p>
                  </a:txBody>
                  <a:tcPr marL="50337" marR="503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791719">
                <a:tc>
                  <a:txBody>
                    <a:bodyPr/>
                    <a:lstStyle/>
                    <a:p>
                      <a:pPr algn="ctr">
                        <a:spcAft>
                          <a:spcPts val="0"/>
                        </a:spcAft>
                      </a:pPr>
                      <a:r>
                        <a:rPr lang="en-IN" sz="1300">
                          <a:effectLst/>
                          <a:latin typeface="Arial" panose="020B0604020202020204" pitchFamily="34" charset="0"/>
                          <a:ea typeface="Times New Roman" panose="02020603050405020304" pitchFamily="18" charset="0"/>
                          <a:cs typeface="Arial" panose="020B0604020202020204" pitchFamily="34" charset="0"/>
                        </a:rPr>
                        <a:t>YEAR &amp; MONTH OF PUBLICATION</a:t>
                      </a:r>
                    </a:p>
                  </a:txBody>
                  <a:tcPr marL="50337" marR="503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300">
                          <a:effectLst/>
                          <a:latin typeface="Arial" panose="020B0604020202020204" pitchFamily="34" charset="0"/>
                          <a:ea typeface="Times New Roman" panose="02020603050405020304" pitchFamily="18" charset="0"/>
                          <a:cs typeface="Arial" panose="020B0604020202020204" pitchFamily="34" charset="0"/>
                        </a:rPr>
                        <a:t>24 July 2023</a:t>
                      </a:r>
                    </a:p>
                  </a:txBody>
                  <a:tcPr marL="50337" marR="503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791719">
                <a:tc>
                  <a:txBody>
                    <a:bodyPr/>
                    <a:lstStyle/>
                    <a:p>
                      <a:pPr algn="ctr">
                        <a:spcAft>
                          <a:spcPts val="0"/>
                        </a:spcAft>
                      </a:pPr>
                      <a:r>
                        <a:rPr lang="en-IN" sz="1300">
                          <a:effectLst/>
                          <a:latin typeface="Arial" panose="020B0604020202020204" pitchFamily="34" charset="0"/>
                          <a:ea typeface="Times New Roman" panose="02020603050405020304" pitchFamily="18" charset="0"/>
                          <a:cs typeface="Arial" panose="020B0604020202020204" pitchFamily="34" charset="0"/>
                        </a:rPr>
                        <a:t>PARAMETERS</a:t>
                      </a:r>
                    </a:p>
                  </a:txBody>
                  <a:tcPr marL="50337" marR="503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300" dirty="0">
                          <a:solidFill>
                            <a:srgbClr val="374151"/>
                          </a:solidFill>
                          <a:effectLst/>
                          <a:latin typeface="Arial" panose="020B0604020202020204" pitchFamily="34" charset="0"/>
                          <a:ea typeface="Times New Roman" panose="02020603050405020304" pitchFamily="18" charset="0"/>
                          <a:cs typeface="Arial" panose="020B0604020202020204" pitchFamily="34" charset="0"/>
                        </a:rPr>
                        <a:t>age, sex, cholesterol, sugar levels, the number of </a:t>
                      </a:r>
                      <a:r>
                        <a:rPr lang="en-IN" sz="1300" dirty="0" err="1">
                          <a:solidFill>
                            <a:srgbClr val="374151"/>
                          </a:solidFill>
                          <a:effectLst/>
                          <a:latin typeface="Arial" panose="020B0604020202020204" pitchFamily="34" charset="0"/>
                          <a:ea typeface="Times New Roman" panose="02020603050405020304" pitchFamily="18" charset="0"/>
                          <a:cs typeface="Arial" panose="020B0604020202020204" pitchFamily="34" charset="0"/>
                        </a:rPr>
                        <a:t>colored</a:t>
                      </a:r>
                      <a:r>
                        <a:rPr lang="en-IN" sz="1300" dirty="0">
                          <a:solidFill>
                            <a:srgbClr val="374151"/>
                          </a:solidFill>
                          <a:effectLst/>
                          <a:latin typeface="Arial" panose="020B0604020202020204" pitchFamily="34" charset="0"/>
                          <a:ea typeface="Times New Roman" panose="02020603050405020304" pitchFamily="18" charset="0"/>
                          <a:cs typeface="Arial" panose="020B0604020202020204" pitchFamily="34" charset="0"/>
                        </a:rPr>
                        <a:t> blood vessels, </a:t>
                      </a:r>
                      <a:r>
                        <a:rPr lang="en-IN" sz="1300" dirty="0" err="1">
                          <a:solidFill>
                            <a:srgbClr val="374151"/>
                          </a:solidFill>
                          <a:effectLst/>
                          <a:latin typeface="Arial" panose="020B0604020202020204" pitchFamily="34" charset="0"/>
                          <a:ea typeface="Times New Roman" panose="02020603050405020304" pitchFamily="18" charset="0"/>
                          <a:cs typeface="Arial" panose="020B0604020202020204" pitchFamily="34" charset="0"/>
                        </a:rPr>
                        <a:t>hemolytic</a:t>
                      </a:r>
                      <a:r>
                        <a:rPr lang="en-IN" sz="1300" dirty="0">
                          <a:solidFill>
                            <a:srgbClr val="374151"/>
                          </a:solidFill>
                          <a:effectLst/>
                          <a:latin typeface="Arial" panose="020B0604020202020204" pitchFamily="34" charset="0"/>
                          <a:ea typeface="Times New Roman" panose="02020603050405020304" pitchFamily="18" charset="0"/>
                          <a:cs typeface="Arial" panose="020B0604020202020204" pitchFamily="34" charset="0"/>
                        </a:rPr>
                        <a:t> </a:t>
                      </a:r>
                      <a:r>
                        <a:rPr lang="en-IN" sz="1300" dirty="0" err="1">
                          <a:solidFill>
                            <a:srgbClr val="374151"/>
                          </a:solidFill>
                          <a:effectLst/>
                          <a:latin typeface="Arial" panose="020B0604020202020204" pitchFamily="34" charset="0"/>
                          <a:ea typeface="Times New Roman" panose="02020603050405020304" pitchFamily="18" charset="0"/>
                          <a:cs typeface="Arial" panose="020B0604020202020204" pitchFamily="34" charset="0"/>
                        </a:rPr>
                        <a:t>anemia</a:t>
                      </a:r>
                      <a:r>
                        <a:rPr lang="en-IN" sz="1300" dirty="0">
                          <a:solidFill>
                            <a:srgbClr val="374151"/>
                          </a:solidFill>
                          <a:effectLst/>
                          <a:latin typeface="Arial" panose="020B0604020202020204" pitchFamily="34" charset="0"/>
                          <a:ea typeface="Times New Roman" panose="02020603050405020304" pitchFamily="18" charset="0"/>
                          <a:cs typeface="Arial" panose="020B0604020202020204" pitchFamily="34" charset="0"/>
                        </a:rPr>
                        <a:t>, and other characteristics from the Cleveland processed heart illness dataset.</a:t>
                      </a:r>
                      <a:endParaRPr lang="en-IN" sz="1300" dirty="0">
                        <a:effectLst/>
                        <a:latin typeface="Arial" panose="020B0604020202020204" pitchFamily="34" charset="0"/>
                        <a:ea typeface="Times New Roman" panose="02020603050405020304" pitchFamily="18" charset="0"/>
                        <a:cs typeface="Arial" panose="020B0604020202020204" pitchFamily="34" charset="0"/>
                      </a:endParaRPr>
                    </a:p>
                  </a:txBody>
                  <a:tcPr marL="50337" marR="503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1081641">
                <a:tc>
                  <a:txBody>
                    <a:bodyPr/>
                    <a:lstStyle/>
                    <a:p>
                      <a:pPr algn="ctr">
                        <a:spcAft>
                          <a:spcPts val="0"/>
                        </a:spcAft>
                      </a:pPr>
                      <a:r>
                        <a:rPr lang="en-IN" sz="1300" dirty="0">
                          <a:effectLst/>
                          <a:latin typeface="Arial" panose="020B0604020202020204" pitchFamily="34" charset="0"/>
                          <a:ea typeface="Times New Roman" panose="02020603050405020304" pitchFamily="18" charset="0"/>
                          <a:cs typeface="Arial" panose="020B0604020202020204" pitchFamily="34" charset="0"/>
                        </a:rPr>
                        <a:t>TECHNIQUE</a:t>
                      </a:r>
                    </a:p>
                  </a:txBody>
                  <a:tcPr marL="50337" marR="503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buSzPts val="1000"/>
                        <a:buFont typeface="Symbol" panose="05050102010706020507" pitchFamily="18" charset="2"/>
                        <a:buChar char=""/>
                        <a:tabLst>
                          <a:tab pos="457200" algn="l"/>
                        </a:tabLst>
                      </a:pPr>
                      <a:r>
                        <a:rPr lang="en-IN" sz="1300" dirty="0">
                          <a:effectLst/>
                          <a:latin typeface="Arial" panose="020B0604020202020204" pitchFamily="34" charset="0"/>
                          <a:ea typeface="Times New Roman" panose="02020603050405020304" pitchFamily="18" charset="0"/>
                          <a:cs typeface="Arial" panose="020B0604020202020204" pitchFamily="34" charset="0"/>
                        </a:rPr>
                        <a:t>Data mining methods, specifically machine learning algorithms, are employed.</a:t>
                      </a:r>
                    </a:p>
                    <a:p>
                      <a:pPr marL="342900" lvl="0" indent="-342900">
                        <a:buSzPts val="1000"/>
                        <a:buFont typeface="Symbol" panose="05050102010706020507" pitchFamily="18" charset="2"/>
                        <a:buChar char=""/>
                        <a:tabLst>
                          <a:tab pos="457200" algn="l"/>
                        </a:tabLst>
                      </a:pPr>
                      <a:r>
                        <a:rPr lang="en-IN" sz="1300" dirty="0">
                          <a:effectLst/>
                          <a:latin typeface="Arial" panose="020B0604020202020204" pitchFamily="34" charset="0"/>
                          <a:ea typeface="Times New Roman" panose="02020603050405020304" pitchFamily="18" charset="0"/>
                          <a:cs typeface="Arial" panose="020B0604020202020204" pitchFamily="34" charset="0"/>
                        </a:rPr>
                        <a:t>Four different algorithms—random forest (RF), K Nearest </a:t>
                      </a:r>
                      <a:r>
                        <a:rPr lang="en-IN" sz="1300" dirty="0" err="1">
                          <a:effectLst/>
                          <a:latin typeface="Arial" panose="020B0604020202020204" pitchFamily="34" charset="0"/>
                          <a:ea typeface="Times New Roman" panose="02020603050405020304" pitchFamily="18" charset="0"/>
                          <a:cs typeface="Arial" panose="020B0604020202020204" pitchFamily="34" charset="0"/>
                        </a:rPr>
                        <a:t>Neighbor</a:t>
                      </a:r>
                      <a:r>
                        <a:rPr lang="en-IN" sz="1300" dirty="0">
                          <a:effectLst/>
                          <a:latin typeface="Arial" panose="020B0604020202020204" pitchFamily="34" charset="0"/>
                          <a:ea typeface="Times New Roman" panose="02020603050405020304" pitchFamily="18" charset="0"/>
                          <a:cs typeface="Arial" panose="020B0604020202020204" pitchFamily="34" charset="0"/>
                        </a:rPr>
                        <a:t> (KNN), Particle swarm optimization (PSO), and logistic regression—are combined.</a:t>
                      </a:r>
                    </a:p>
                    <a:p>
                      <a:pPr marL="342900" lvl="0" indent="-342900">
                        <a:buSzPts val="1000"/>
                        <a:buFont typeface="Symbol" panose="05050102010706020507" pitchFamily="18" charset="2"/>
                        <a:buChar char=""/>
                        <a:tabLst>
                          <a:tab pos="457200" algn="l"/>
                        </a:tabLst>
                      </a:pPr>
                      <a:r>
                        <a:rPr lang="en-IN" sz="1300" dirty="0">
                          <a:effectLst/>
                          <a:latin typeface="Arial" panose="020B0604020202020204" pitchFamily="34" charset="0"/>
                          <a:ea typeface="Times New Roman" panose="02020603050405020304" pitchFamily="18" charset="0"/>
                          <a:cs typeface="Arial" panose="020B0604020202020204" pitchFamily="34" charset="0"/>
                        </a:rPr>
                        <a:t>Data </a:t>
                      </a:r>
                      <a:r>
                        <a:rPr lang="en-IN" sz="1300" dirty="0" err="1">
                          <a:effectLst/>
                          <a:latin typeface="Arial" panose="020B0604020202020204" pitchFamily="34" charset="0"/>
                          <a:ea typeface="Times New Roman" panose="02020603050405020304" pitchFamily="18" charset="0"/>
                          <a:cs typeface="Arial" panose="020B0604020202020204" pitchFamily="34" charset="0"/>
                        </a:rPr>
                        <a:t>preprocessing</a:t>
                      </a:r>
                      <a:r>
                        <a:rPr lang="en-IN" sz="1300" dirty="0">
                          <a:effectLst/>
                          <a:latin typeface="Arial" panose="020B0604020202020204" pitchFamily="34" charset="0"/>
                          <a:ea typeface="Times New Roman" panose="02020603050405020304" pitchFamily="18" charset="0"/>
                          <a:cs typeface="Arial" panose="020B0604020202020204" pitchFamily="34" charset="0"/>
                        </a:rPr>
                        <a:t>, grouping, and feature selection are part of the methodology.</a:t>
                      </a:r>
                    </a:p>
                  </a:txBody>
                  <a:tcPr marL="50337" marR="503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1075984">
                <a:tc>
                  <a:txBody>
                    <a:bodyPr/>
                    <a:lstStyle/>
                    <a:p>
                      <a:pPr algn="ctr">
                        <a:spcAft>
                          <a:spcPts val="0"/>
                        </a:spcAft>
                      </a:pPr>
                      <a:r>
                        <a:rPr lang="en-IN" sz="1300">
                          <a:effectLst/>
                          <a:latin typeface="Arial" panose="020B0604020202020204" pitchFamily="34" charset="0"/>
                          <a:ea typeface="Times New Roman" panose="02020603050405020304" pitchFamily="18" charset="0"/>
                          <a:cs typeface="Arial" panose="020B0604020202020204" pitchFamily="34" charset="0"/>
                        </a:rPr>
                        <a:t>RESULT</a:t>
                      </a:r>
                    </a:p>
                  </a:txBody>
                  <a:tcPr marL="50337" marR="503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spcAft>
                          <a:spcPts val="0"/>
                        </a:spcAft>
                        <a:buSzPts val="1000"/>
                        <a:buFont typeface="Symbol" panose="05050102010706020507" pitchFamily="18" charset="2"/>
                        <a:buChar char=""/>
                        <a:tabLst>
                          <a:tab pos="457200" algn="l"/>
                        </a:tabLst>
                      </a:pPr>
                      <a:r>
                        <a:rPr lang="en-IN" sz="1300">
                          <a:effectLst/>
                          <a:latin typeface="Arial" panose="020B0604020202020204" pitchFamily="34" charset="0"/>
                          <a:ea typeface="Times New Roman" panose="02020603050405020304" pitchFamily="18" charset="0"/>
                          <a:cs typeface="Arial" panose="020B0604020202020204" pitchFamily="34" charset="0"/>
                        </a:rPr>
                        <a:t>The study claims a maximum accuracy of 90% in predicting cardiovascular diseases.</a:t>
                      </a:r>
                    </a:p>
                    <a:p>
                      <a:pPr marL="342900" lvl="0" indent="-342900">
                        <a:spcAft>
                          <a:spcPts val="0"/>
                        </a:spcAft>
                        <a:buSzPts val="1000"/>
                        <a:buFont typeface="Symbol" panose="05050102010706020507" pitchFamily="18" charset="2"/>
                        <a:buChar char=""/>
                        <a:tabLst>
                          <a:tab pos="457200" algn="l"/>
                        </a:tabLst>
                      </a:pPr>
                      <a:r>
                        <a:rPr lang="en-IN" sz="1300">
                          <a:effectLst/>
                          <a:latin typeface="Arial" panose="020B0604020202020204" pitchFamily="34" charset="0"/>
                          <a:ea typeface="Times New Roman" panose="02020603050405020304" pitchFamily="18" charset="0"/>
                          <a:cs typeface="Arial" panose="020B0604020202020204" pitchFamily="34" charset="0"/>
                        </a:rPr>
                        <a:t>Comparative analysis with other models, including decision trees, Naive Bayes, and multilayer perceptron, shows superior performance in terms of accuracy, precision, recall, and runtime.</a:t>
                      </a:r>
                    </a:p>
                  </a:txBody>
                  <a:tcPr marL="50337" marR="503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1258074">
                <a:tc>
                  <a:txBody>
                    <a:bodyPr/>
                    <a:lstStyle/>
                    <a:p>
                      <a:pPr algn="ctr">
                        <a:spcAft>
                          <a:spcPts val="0"/>
                        </a:spcAft>
                      </a:pPr>
                      <a:r>
                        <a:rPr lang="en-IN" sz="1300">
                          <a:effectLst/>
                          <a:latin typeface="Arial" panose="020B0604020202020204" pitchFamily="34" charset="0"/>
                          <a:ea typeface="Times New Roman" panose="02020603050405020304" pitchFamily="18" charset="0"/>
                          <a:cs typeface="Arial" panose="020B0604020202020204" pitchFamily="34" charset="0"/>
                        </a:rPr>
                        <a:t>FUTURE WORK</a:t>
                      </a:r>
                    </a:p>
                  </a:txBody>
                  <a:tcPr marL="50337" marR="503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spcAft>
                          <a:spcPts val="0"/>
                        </a:spcAft>
                        <a:buSzPts val="1000"/>
                        <a:buFont typeface="Symbol" panose="05050102010706020507" pitchFamily="18" charset="2"/>
                        <a:buChar char=""/>
                        <a:tabLst>
                          <a:tab pos="457200" algn="l"/>
                        </a:tabLst>
                      </a:pPr>
                      <a:r>
                        <a:rPr lang="en-IN" sz="1300">
                          <a:effectLst/>
                          <a:latin typeface="Arial" panose="020B0604020202020204" pitchFamily="34" charset="0"/>
                          <a:ea typeface="Times New Roman" panose="02020603050405020304" pitchFamily="18" charset="0"/>
                          <a:cs typeface="Arial" panose="020B0604020202020204" pitchFamily="34" charset="0"/>
                        </a:rPr>
                        <a:t>The paper suggests potential improvements by collecting data from recently treated patients who had cardiac arrest.</a:t>
                      </a:r>
                    </a:p>
                    <a:p>
                      <a:pPr marL="342900" lvl="0" indent="-342900">
                        <a:spcAft>
                          <a:spcPts val="0"/>
                        </a:spcAft>
                        <a:buSzPts val="1000"/>
                        <a:buFont typeface="Symbol" panose="05050102010706020507" pitchFamily="18" charset="2"/>
                        <a:buChar char=""/>
                        <a:tabLst>
                          <a:tab pos="457200" algn="l"/>
                        </a:tabLst>
                      </a:pPr>
                      <a:r>
                        <a:rPr lang="en-IN" sz="1300">
                          <a:effectLst/>
                          <a:latin typeface="Arial" panose="020B0604020202020204" pitchFamily="34" charset="0"/>
                          <a:ea typeface="Times New Roman" panose="02020603050405020304" pitchFamily="18" charset="0"/>
                          <a:cs typeface="Arial" panose="020B0604020202020204" pitchFamily="34" charset="0"/>
                        </a:rPr>
                        <a:t>Exploring alternative clustering techniques and optimization algorithms for increased accuracy is recommended.</a:t>
                      </a:r>
                    </a:p>
                    <a:p>
                      <a:pPr marL="342900" lvl="0" indent="-342900">
                        <a:spcAft>
                          <a:spcPts val="0"/>
                        </a:spcAft>
                        <a:buSzPts val="1000"/>
                        <a:buFont typeface="Symbol" panose="05050102010706020507" pitchFamily="18" charset="2"/>
                        <a:buChar char=""/>
                        <a:tabLst>
                          <a:tab pos="457200" algn="l"/>
                        </a:tabLst>
                      </a:pPr>
                      <a:r>
                        <a:rPr lang="en-IN" sz="1300">
                          <a:effectLst/>
                          <a:latin typeface="Arial" panose="020B0604020202020204" pitchFamily="34" charset="0"/>
                          <a:ea typeface="Times New Roman" panose="02020603050405020304" pitchFamily="18" charset="0"/>
                          <a:cs typeface="Arial" panose="020B0604020202020204" pitchFamily="34" charset="0"/>
                        </a:rPr>
                        <a:t>Applying deep learning methods and turning the algorithm into a web application for public accessibility are proposed future directions.</a:t>
                      </a:r>
                    </a:p>
                  </a:txBody>
                  <a:tcPr marL="50337" marR="503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269665">
                <a:tc>
                  <a:txBody>
                    <a:bodyPr/>
                    <a:lstStyle/>
                    <a:p>
                      <a:pPr algn="ctr">
                        <a:spcAft>
                          <a:spcPts val="0"/>
                        </a:spcAft>
                      </a:pPr>
                      <a:r>
                        <a:rPr lang="en-IN" sz="1300" dirty="0">
                          <a:effectLst/>
                          <a:latin typeface="Arial" panose="020B0604020202020204" pitchFamily="34" charset="0"/>
                          <a:ea typeface="Times New Roman" panose="02020603050405020304" pitchFamily="18" charset="0"/>
                          <a:cs typeface="Arial" panose="020B0604020202020204" pitchFamily="34" charset="0"/>
                        </a:rPr>
                        <a:t>SENSORS</a:t>
                      </a:r>
                    </a:p>
                  </a:txBody>
                  <a:tcPr marL="50337" marR="503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750"/>
                        </a:spcAft>
                      </a:pPr>
                      <a:r>
                        <a:rPr lang="en-IN" sz="13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 </a:t>
                      </a:r>
                      <a:endParaRPr lang="en-IN" sz="1300" dirty="0">
                        <a:effectLst/>
                        <a:latin typeface="Arial" panose="020B0604020202020204" pitchFamily="34" charset="0"/>
                        <a:ea typeface="Times New Roman" panose="02020603050405020304" pitchFamily="18" charset="0"/>
                        <a:cs typeface="Arial" panose="020B0604020202020204" pitchFamily="34" charset="0"/>
                      </a:endParaRPr>
                    </a:p>
                  </a:txBody>
                  <a:tcPr marL="50337" marR="503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14959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366792799"/>
              </p:ext>
            </p:extLst>
          </p:nvPr>
        </p:nvGraphicFramePr>
        <p:xfrm>
          <a:off x="0" y="0"/>
          <a:ext cx="12192000" cy="6857999"/>
        </p:xfrm>
        <a:graphic>
          <a:graphicData uri="http://schemas.openxmlformats.org/drawingml/2006/table">
            <a:tbl>
              <a:tblPr firstRow="1" firstCol="1" bandRow="1"/>
              <a:tblGrid>
                <a:gridCol w="2749449">
                  <a:extLst>
                    <a:ext uri="{9D8B030D-6E8A-4147-A177-3AD203B41FA5}">
                      <a16:colId xmlns:a16="http://schemas.microsoft.com/office/drawing/2014/main" xmlns="" val="20000"/>
                    </a:ext>
                  </a:extLst>
                </a:gridCol>
                <a:gridCol w="9442551">
                  <a:extLst>
                    <a:ext uri="{9D8B030D-6E8A-4147-A177-3AD203B41FA5}">
                      <a16:colId xmlns:a16="http://schemas.microsoft.com/office/drawing/2014/main" xmlns="" val="20001"/>
                    </a:ext>
                  </a:extLst>
                </a:gridCol>
              </a:tblGrid>
              <a:tr h="433136">
                <a:tc>
                  <a:txBody>
                    <a:bodyPr/>
                    <a:lstStyle/>
                    <a:p>
                      <a:pPr algn="ctr">
                        <a:spcAft>
                          <a:spcPts val="0"/>
                        </a:spcAft>
                      </a:pPr>
                      <a:r>
                        <a:rPr lang="en-IN" sz="1600" dirty="0">
                          <a:effectLst/>
                          <a:latin typeface="Arial" panose="020B0604020202020204" pitchFamily="34" charset="0"/>
                          <a:ea typeface="Times New Roman" panose="02020603050405020304" pitchFamily="18" charset="0"/>
                          <a:cs typeface="Arial" panose="020B0604020202020204" pitchFamily="34" charset="0"/>
                        </a:rPr>
                        <a:t>TITLE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600" b="1" dirty="0">
                          <a:effectLst/>
                          <a:latin typeface="Arial" panose="020B0604020202020204" pitchFamily="34" charset="0"/>
                          <a:ea typeface="Times New Roman" panose="02020603050405020304" pitchFamily="18" charset="0"/>
                          <a:cs typeface="Arial" panose="020B0604020202020204" pitchFamily="34" charset="0"/>
                        </a:rPr>
                        <a:t>Classification of Ventricular Arrhythmia using Machine Learning and Deep Learning Techniques</a:t>
                      </a:r>
                      <a:endParaRPr lang="en-IN" sz="16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433136">
                <a:tc>
                  <a:txBody>
                    <a:bodyPr/>
                    <a:lstStyle/>
                    <a:p>
                      <a:pPr algn="ctr">
                        <a:spcAft>
                          <a:spcPts val="0"/>
                        </a:spcAft>
                      </a:pPr>
                      <a:r>
                        <a:rPr lang="en-IN" sz="1600">
                          <a:effectLst/>
                          <a:latin typeface="Arial" panose="020B0604020202020204" pitchFamily="34" charset="0"/>
                          <a:ea typeface="Times New Roman" panose="02020603050405020304" pitchFamily="18" charset="0"/>
                          <a:cs typeface="Arial" panose="020B0604020202020204" pitchFamily="34" charset="0"/>
                        </a:rPr>
                        <a:t>AUTHORS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600" dirty="0" err="1">
                          <a:effectLst/>
                          <a:latin typeface="Arial" panose="020B0604020202020204" pitchFamily="34" charset="0"/>
                          <a:ea typeface="Times New Roman" panose="02020603050405020304" pitchFamily="18" charset="0"/>
                          <a:cs typeface="Arial" panose="020B0604020202020204" pitchFamily="34" charset="0"/>
                        </a:rPr>
                        <a:t>Supriya</a:t>
                      </a:r>
                      <a:r>
                        <a:rPr lang="en-IN" sz="1600" dirty="0">
                          <a:effectLst/>
                          <a:latin typeface="Arial" panose="020B0604020202020204" pitchFamily="34" charset="0"/>
                          <a:ea typeface="Times New Roman" panose="02020603050405020304" pitchFamily="18" charset="0"/>
                          <a:cs typeface="Arial" panose="020B0604020202020204" pitchFamily="34" charset="0"/>
                        </a:rPr>
                        <a:t> M S, </a:t>
                      </a:r>
                      <a:r>
                        <a:rPr lang="en-IN" sz="1600" dirty="0" err="1">
                          <a:effectLst/>
                          <a:latin typeface="Arial" panose="020B0604020202020204" pitchFamily="34" charset="0"/>
                          <a:ea typeface="Times New Roman" panose="02020603050405020304" pitchFamily="18" charset="0"/>
                          <a:cs typeface="Arial" panose="020B0604020202020204" pitchFamily="34" charset="0"/>
                        </a:rPr>
                        <a:t>Sahana</a:t>
                      </a:r>
                      <a:r>
                        <a:rPr lang="en-IN" sz="1600" dirty="0">
                          <a:effectLst/>
                          <a:latin typeface="Arial" panose="020B0604020202020204" pitchFamily="34" charset="0"/>
                          <a:ea typeface="Times New Roman" panose="02020603050405020304" pitchFamily="18" charset="0"/>
                          <a:cs typeface="Arial" panose="020B0604020202020204" pitchFamily="34" charset="0"/>
                        </a:rPr>
                        <a:t> P Shankar, </a:t>
                      </a:r>
                      <a:r>
                        <a:rPr lang="en-IN" sz="1600" dirty="0" err="1">
                          <a:effectLst/>
                          <a:latin typeface="Arial" panose="020B0604020202020204" pitchFamily="34" charset="0"/>
                          <a:ea typeface="Times New Roman" panose="02020603050405020304" pitchFamily="18" charset="0"/>
                          <a:cs typeface="Arial" panose="020B0604020202020204" pitchFamily="34" charset="0"/>
                        </a:rPr>
                        <a:t>Sodum</a:t>
                      </a:r>
                      <a:r>
                        <a:rPr lang="en-IN" sz="1600" dirty="0">
                          <a:effectLst/>
                          <a:latin typeface="Arial" panose="020B0604020202020204" pitchFamily="34" charset="0"/>
                          <a:ea typeface="Times New Roman" panose="02020603050405020304" pitchFamily="18" charset="0"/>
                          <a:cs typeface="Arial" panose="020B0604020202020204" pitchFamily="34" charset="0"/>
                        </a:rPr>
                        <a:t> Sai Mohan Reddy, </a:t>
                      </a:r>
                      <a:r>
                        <a:rPr lang="en-IN" sz="1600" dirty="0" err="1">
                          <a:effectLst/>
                          <a:latin typeface="Arial" panose="020B0604020202020204" pitchFamily="34" charset="0"/>
                          <a:ea typeface="Times New Roman" panose="02020603050405020304" pitchFamily="18" charset="0"/>
                          <a:cs typeface="Arial" panose="020B0604020202020204" pitchFamily="34" charset="0"/>
                        </a:rPr>
                        <a:t>Geethanjali</a:t>
                      </a:r>
                      <a:r>
                        <a:rPr lang="en-IN" sz="1600" dirty="0">
                          <a:effectLst/>
                          <a:latin typeface="Arial" panose="020B0604020202020204" pitchFamily="34" charset="0"/>
                          <a:ea typeface="Times New Roman" panose="02020603050405020304" pitchFamily="18" charset="0"/>
                          <a:cs typeface="Arial" panose="020B0604020202020204" pitchFamily="34" charset="0"/>
                        </a:rPr>
                        <a:t> R, </a:t>
                      </a:r>
                      <a:r>
                        <a:rPr lang="en-IN" sz="1600" dirty="0" err="1">
                          <a:effectLst/>
                          <a:latin typeface="Arial" panose="020B0604020202020204" pitchFamily="34" charset="0"/>
                          <a:ea typeface="Times New Roman" panose="02020603050405020304" pitchFamily="18" charset="0"/>
                          <a:cs typeface="Arial" panose="020B0604020202020204" pitchFamily="34" charset="0"/>
                        </a:rPr>
                        <a:t>Sathvika</a:t>
                      </a:r>
                      <a:r>
                        <a:rPr lang="en-IN" sz="1600" dirty="0">
                          <a:effectLst/>
                          <a:latin typeface="Arial" panose="020B0604020202020204" pitchFamily="34" charset="0"/>
                          <a:ea typeface="Times New Roman" panose="02020603050405020304" pitchFamily="18" charset="0"/>
                          <a:cs typeface="Arial" panose="020B0604020202020204" pitchFamily="34" charset="0"/>
                        </a:rPr>
                        <a:t> S, </a:t>
                      </a:r>
                      <a:r>
                        <a:rPr lang="en-IN" sz="1600" dirty="0" err="1">
                          <a:effectLst/>
                          <a:latin typeface="Arial" panose="020B0604020202020204" pitchFamily="34" charset="0"/>
                          <a:ea typeface="Times New Roman" panose="02020603050405020304" pitchFamily="18" charset="0"/>
                          <a:cs typeface="Arial" panose="020B0604020202020204" pitchFamily="34" charset="0"/>
                        </a:rPr>
                        <a:t>Sona</a:t>
                      </a:r>
                      <a:r>
                        <a:rPr lang="en-IN" sz="1600" dirty="0">
                          <a:effectLst/>
                          <a:latin typeface="Arial" panose="020B0604020202020204" pitchFamily="34" charset="0"/>
                          <a:ea typeface="Times New Roman" panose="02020603050405020304" pitchFamily="18" charset="0"/>
                          <a:cs typeface="Arial" panose="020B0604020202020204" pitchFamily="34" charset="0"/>
                        </a:rPr>
                        <a:t> Shetty 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433136">
                <a:tc>
                  <a:txBody>
                    <a:bodyPr/>
                    <a:lstStyle/>
                    <a:p>
                      <a:pPr algn="ctr">
                        <a:spcAft>
                          <a:spcPts val="0"/>
                        </a:spcAft>
                      </a:pPr>
                      <a:r>
                        <a:rPr lang="en-IN" sz="1600">
                          <a:effectLst/>
                          <a:latin typeface="Arial" panose="020B0604020202020204" pitchFamily="34" charset="0"/>
                          <a:ea typeface="Times New Roman" panose="02020603050405020304" pitchFamily="18" charset="0"/>
                          <a:cs typeface="Arial" panose="020B0604020202020204" pitchFamily="34" charset="0"/>
                        </a:rPr>
                        <a:t>JOURNAL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600">
                          <a:effectLst/>
                          <a:latin typeface="Arial" panose="020B0604020202020204" pitchFamily="34" charset="0"/>
                          <a:ea typeface="Times New Roman" panose="02020603050405020304" pitchFamily="18" charset="0"/>
                          <a:cs typeface="Arial" panose="020B0604020202020204" pitchFamily="34" charset="0"/>
                        </a:rPr>
                        <a:t>IEEE 4th International Conference on Circuits, Control, Communication and Computing (I4C)</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866274">
                <a:tc>
                  <a:txBody>
                    <a:bodyPr/>
                    <a:lstStyle/>
                    <a:p>
                      <a:pPr algn="ctr">
                        <a:spcAft>
                          <a:spcPts val="0"/>
                        </a:spcAft>
                      </a:pPr>
                      <a:r>
                        <a:rPr lang="en-IN" sz="1600">
                          <a:effectLst/>
                          <a:latin typeface="Arial" panose="020B0604020202020204" pitchFamily="34" charset="0"/>
                          <a:ea typeface="Times New Roman" panose="02020603050405020304" pitchFamily="18" charset="0"/>
                          <a:cs typeface="Arial" panose="020B0604020202020204" pitchFamily="34" charset="0"/>
                        </a:rPr>
                        <a:t>YEAR &amp; MONTH OF PUBLICATION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600">
                          <a:effectLst/>
                          <a:latin typeface="Arial" panose="020B0604020202020204" pitchFamily="34" charset="0"/>
                          <a:ea typeface="Times New Roman" panose="02020603050405020304" pitchFamily="18" charset="0"/>
                          <a:cs typeface="Arial" panose="020B0604020202020204" pitchFamily="34" charset="0"/>
                        </a:rPr>
                        <a:t>07 March 2023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1299411">
                <a:tc>
                  <a:txBody>
                    <a:bodyPr/>
                    <a:lstStyle/>
                    <a:p>
                      <a:pPr algn="ctr">
                        <a:spcAft>
                          <a:spcPts val="0"/>
                        </a:spcAft>
                      </a:pPr>
                      <a:r>
                        <a:rPr lang="en-IN" sz="1600" dirty="0">
                          <a:effectLst/>
                          <a:latin typeface="Arial" panose="020B0604020202020204" pitchFamily="34" charset="0"/>
                          <a:ea typeface="Times New Roman" panose="02020603050405020304" pitchFamily="18" charset="0"/>
                          <a:cs typeface="Arial" panose="020B0604020202020204" pitchFamily="34" charset="0"/>
                        </a:rPr>
                        <a:t>PARAMETERS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600" dirty="0">
                          <a:effectLst/>
                          <a:latin typeface="Arial" panose="020B0604020202020204" pitchFamily="34" charset="0"/>
                          <a:ea typeface="Times New Roman" panose="02020603050405020304" pitchFamily="18" charset="0"/>
                          <a:cs typeface="Arial" panose="020B0604020202020204" pitchFamily="34" charset="0"/>
                        </a:rPr>
                        <a:t>The study involves the classification of Ventricular Arrhythmia based on ECG datasets collected from MIT-BIH Arrhythmia Database, MIT-BIH Supraventricular Arrhythmia Database, and INCART 12-lead Database.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794085">
                <a:tc>
                  <a:txBody>
                    <a:bodyPr/>
                    <a:lstStyle/>
                    <a:p>
                      <a:pPr algn="ctr">
                        <a:spcAft>
                          <a:spcPts val="0"/>
                        </a:spcAft>
                      </a:pPr>
                      <a:r>
                        <a:rPr lang="en-IN" sz="1600" dirty="0">
                          <a:effectLst/>
                          <a:latin typeface="Arial" panose="020B0604020202020204" pitchFamily="34" charset="0"/>
                          <a:ea typeface="Times New Roman" panose="02020603050405020304" pitchFamily="18" charset="0"/>
                          <a:cs typeface="Arial" panose="020B0604020202020204" pitchFamily="34" charset="0"/>
                        </a:rPr>
                        <a:t>TECHNIQUE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Bef>
                          <a:spcPts val="1800"/>
                        </a:spcBef>
                        <a:spcAft>
                          <a:spcPts val="1800"/>
                        </a:spcAft>
                      </a:pPr>
                      <a:r>
                        <a:rPr lang="en-IN" sz="1600" dirty="0">
                          <a:effectLst/>
                          <a:latin typeface="Arial" panose="020B0604020202020204" pitchFamily="34" charset="0"/>
                          <a:ea typeface="Times New Roman" panose="02020603050405020304" pitchFamily="18" charset="0"/>
                          <a:cs typeface="Arial" panose="020B0604020202020204" pitchFamily="34" charset="0"/>
                        </a:rPr>
                        <a:t>The paper employs machine learning and deep learning techniques, specifically Convolutional Neural Network (CNN), Dense Neural Network (DNN), and Long Short Term Memory (LSTM).</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866274">
                <a:tc>
                  <a:txBody>
                    <a:bodyPr/>
                    <a:lstStyle/>
                    <a:p>
                      <a:pPr algn="ctr">
                        <a:spcAft>
                          <a:spcPts val="0"/>
                        </a:spcAft>
                      </a:pPr>
                      <a:r>
                        <a:rPr lang="en-IN" sz="1600">
                          <a:effectLst/>
                          <a:latin typeface="Arial" panose="020B0604020202020204" pitchFamily="34" charset="0"/>
                          <a:ea typeface="Times New Roman" panose="02020603050405020304" pitchFamily="18" charset="0"/>
                          <a:cs typeface="Arial" panose="020B0604020202020204" pitchFamily="34" charset="0"/>
                        </a:rPr>
                        <a:t>RESULT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600">
                          <a:effectLst/>
                          <a:latin typeface="Arial" panose="020B0604020202020204" pitchFamily="34" charset="0"/>
                          <a:ea typeface="Times New Roman" panose="02020603050405020304" pitchFamily="18" charset="0"/>
                          <a:cs typeface="Arial" panose="020B0604020202020204" pitchFamily="34" charset="0"/>
                        </a:rPr>
                        <a:t>In comparison to the other two models, it was discovered that CNN model performs better with an accuracy of 0.976 on MIT-BIH, 0.883 on SVDB, and 0.941 on INCART 12 lead database.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1299411">
                <a:tc>
                  <a:txBody>
                    <a:bodyPr/>
                    <a:lstStyle/>
                    <a:p>
                      <a:pPr algn="ctr">
                        <a:spcAft>
                          <a:spcPts val="0"/>
                        </a:spcAft>
                      </a:pPr>
                      <a:r>
                        <a:rPr lang="en-IN" sz="1600">
                          <a:effectLst/>
                          <a:latin typeface="Arial" panose="020B0604020202020204" pitchFamily="34" charset="0"/>
                          <a:ea typeface="Times New Roman" panose="02020603050405020304" pitchFamily="18" charset="0"/>
                          <a:cs typeface="Arial" panose="020B0604020202020204" pitchFamily="34" charset="0"/>
                        </a:rPr>
                        <a:t>FUTURE WORK</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600">
                          <a:effectLst/>
                          <a:latin typeface="Arial" panose="020B0604020202020204" pitchFamily="34" charset="0"/>
                          <a:ea typeface="Times New Roman" panose="02020603050405020304" pitchFamily="18" charset="0"/>
                          <a:cs typeface="Arial" panose="020B0604020202020204" pitchFamily="34" charset="0"/>
                        </a:rPr>
                        <a:t>The paper suggests that future work could involve more specific classification of ventricular arrhythmias and the integration of automated detection for faster and user-friendly self-checks using recorded ECG signals.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433136">
                <a:tc>
                  <a:txBody>
                    <a:bodyPr/>
                    <a:lstStyle/>
                    <a:p>
                      <a:pPr algn="ctr">
                        <a:spcAft>
                          <a:spcPts val="0"/>
                        </a:spcAft>
                      </a:pPr>
                      <a:r>
                        <a:rPr lang="en-IN" sz="1600" dirty="0">
                          <a:effectLst/>
                          <a:latin typeface="Arial" panose="020B0604020202020204" pitchFamily="34" charset="0"/>
                          <a:ea typeface="Times New Roman" panose="02020603050405020304" pitchFamily="18" charset="0"/>
                          <a:cs typeface="Arial" panose="020B0604020202020204" pitchFamily="34" charset="0"/>
                        </a:rPr>
                        <a:t>SENSORS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750"/>
                        </a:spcAft>
                      </a:pPr>
                      <a:r>
                        <a:rPr lang="en-IN" sz="1600" dirty="0">
                          <a:solidFill>
                            <a:srgbClr val="374151"/>
                          </a:solidFill>
                          <a:effectLst/>
                          <a:latin typeface="Arial" panose="020B0604020202020204" pitchFamily="34" charset="0"/>
                          <a:ea typeface="Times New Roman" panose="02020603050405020304" pitchFamily="18" charset="0"/>
                          <a:cs typeface="Arial" panose="020B0604020202020204" pitchFamily="34" charset="0"/>
                        </a:rPr>
                        <a:t>ECG signal analysis</a:t>
                      </a:r>
                      <a:endParaRPr lang="en-IN" sz="16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12685727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txBody>
          <a:bodyPr/>
          <a:lstStyle/>
          <a:p>
            <a:endParaRPr lang="en-IN" dirty="0"/>
          </a:p>
        </p:txBody>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3954237592"/>
              </p:ext>
            </p:extLst>
          </p:nvPr>
        </p:nvGraphicFramePr>
        <p:xfrm>
          <a:off x="1078029" y="500515"/>
          <a:ext cx="10173903" cy="6383033"/>
        </p:xfrm>
        <a:graphic>
          <a:graphicData uri="http://schemas.openxmlformats.org/drawingml/2006/table">
            <a:tbl>
              <a:tblPr firstRow="1" firstCol="1" bandRow="1"/>
              <a:tblGrid>
                <a:gridCol w="1666480">
                  <a:extLst>
                    <a:ext uri="{9D8B030D-6E8A-4147-A177-3AD203B41FA5}">
                      <a16:colId xmlns:a16="http://schemas.microsoft.com/office/drawing/2014/main" xmlns="" val="20000"/>
                    </a:ext>
                  </a:extLst>
                </a:gridCol>
                <a:gridCol w="1803922">
                  <a:extLst>
                    <a:ext uri="{9D8B030D-6E8A-4147-A177-3AD203B41FA5}">
                      <a16:colId xmlns:a16="http://schemas.microsoft.com/office/drawing/2014/main" xmlns="" val="20001"/>
                    </a:ext>
                  </a:extLst>
                </a:gridCol>
                <a:gridCol w="1763118">
                  <a:extLst>
                    <a:ext uri="{9D8B030D-6E8A-4147-A177-3AD203B41FA5}">
                      <a16:colId xmlns:a16="http://schemas.microsoft.com/office/drawing/2014/main" xmlns="" val="20002"/>
                    </a:ext>
                  </a:extLst>
                </a:gridCol>
                <a:gridCol w="1823250">
                  <a:extLst>
                    <a:ext uri="{9D8B030D-6E8A-4147-A177-3AD203B41FA5}">
                      <a16:colId xmlns:a16="http://schemas.microsoft.com/office/drawing/2014/main" xmlns="" val="20003"/>
                    </a:ext>
                  </a:extLst>
                </a:gridCol>
                <a:gridCol w="3117133">
                  <a:extLst>
                    <a:ext uri="{9D8B030D-6E8A-4147-A177-3AD203B41FA5}">
                      <a16:colId xmlns:a16="http://schemas.microsoft.com/office/drawing/2014/main" xmlns="" val="20004"/>
                    </a:ext>
                  </a:extLst>
                </a:gridCol>
              </a:tblGrid>
              <a:tr h="215426">
                <a:tc>
                  <a:txBody>
                    <a:bodyPr/>
                    <a:lstStyle/>
                    <a:p>
                      <a:pPr algn="ctr">
                        <a:lnSpc>
                          <a:spcPct val="107000"/>
                        </a:lnSpc>
                        <a:spcAft>
                          <a:spcPts val="0"/>
                        </a:spcAft>
                      </a:pPr>
                      <a:r>
                        <a:rPr lang="en-IN" sz="1600" dirty="0">
                          <a:effectLst/>
                          <a:latin typeface="Arial" panose="020B0604020202020204" pitchFamily="34" charset="0"/>
                          <a:ea typeface="Calibri" panose="020F0502020204030204" pitchFamily="34" charset="0"/>
                          <a:cs typeface="Arial" panose="020B0604020202020204" pitchFamily="34" charset="0"/>
                        </a:rPr>
                        <a:t>S.NO</a:t>
                      </a:r>
                    </a:p>
                  </a:txBody>
                  <a:tcPr marL="63429" marR="63429"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600" dirty="0">
                          <a:effectLst/>
                          <a:latin typeface="Arial" panose="020B0604020202020204" pitchFamily="34" charset="0"/>
                          <a:ea typeface="Calibri" panose="020F0502020204030204" pitchFamily="34" charset="0"/>
                          <a:cs typeface="Arial" panose="020B0604020202020204" pitchFamily="34" charset="0"/>
                        </a:rPr>
                        <a:t>REFERENCE</a:t>
                      </a:r>
                    </a:p>
                  </a:txBody>
                  <a:tcPr marL="63429" marR="63429"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600" dirty="0">
                          <a:effectLst/>
                          <a:latin typeface="Arial" panose="020B0604020202020204" pitchFamily="34" charset="0"/>
                          <a:ea typeface="Calibri" panose="020F0502020204030204" pitchFamily="34" charset="0"/>
                          <a:cs typeface="Arial" panose="020B0604020202020204" pitchFamily="34" charset="0"/>
                        </a:rPr>
                        <a:t>SENSORS</a:t>
                      </a:r>
                    </a:p>
                  </a:txBody>
                  <a:tcPr marL="63429" marR="63429"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600" dirty="0">
                          <a:effectLst/>
                          <a:latin typeface="Arial" panose="020B0604020202020204" pitchFamily="34" charset="0"/>
                          <a:ea typeface="Calibri" panose="020F0502020204030204" pitchFamily="34" charset="0"/>
                          <a:cs typeface="Arial" panose="020B0604020202020204" pitchFamily="34" charset="0"/>
                        </a:rPr>
                        <a:t>ALGORITHM</a:t>
                      </a:r>
                    </a:p>
                  </a:txBody>
                  <a:tcPr marL="63429" marR="63429"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600" dirty="0">
                          <a:effectLst/>
                          <a:latin typeface="Arial" panose="020B0604020202020204" pitchFamily="34" charset="0"/>
                          <a:ea typeface="Calibri" panose="020F0502020204030204" pitchFamily="34" charset="0"/>
                          <a:cs typeface="Arial" panose="020B0604020202020204" pitchFamily="34" charset="0"/>
                        </a:rPr>
                        <a:t>REMARKS</a:t>
                      </a:r>
                    </a:p>
                  </a:txBody>
                  <a:tcPr marL="63429" marR="63429"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646275">
                <a:tc>
                  <a:txBody>
                    <a:bodyPr/>
                    <a:lstStyle/>
                    <a:p>
                      <a:pPr algn="ctr">
                        <a:lnSpc>
                          <a:spcPct val="107000"/>
                        </a:lnSpc>
                        <a:spcAft>
                          <a:spcPts val="0"/>
                        </a:spcAft>
                      </a:pPr>
                      <a:r>
                        <a:rPr lang="en-IN" sz="1600">
                          <a:effectLst/>
                          <a:latin typeface="Arial" panose="020B0604020202020204" pitchFamily="34" charset="0"/>
                          <a:ea typeface="Calibri" panose="020F0502020204030204" pitchFamily="34" charset="0"/>
                          <a:cs typeface="Arial" panose="020B0604020202020204" pitchFamily="34" charset="0"/>
                        </a:rPr>
                        <a:t>1.</a:t>
                      </a:r>
                      <a:endParaRPr lang="en-IN" sz="1600" dirty="0">
                        <a:effectLst/>
                        <a:latin typeface="Arial" panose="020B0604020202020204" pitchFamily="34" charset="0"/>
                        <a:ea typeface="Calibri" panose="020F0502020204030204" pitchFamily="34" charset="0"/>
                        <a:cs typeface="Arial" panose="020B0604020202020204" pitchFamily="34" charset="0"/>
                      </a:endParaRPr>
                    </a:p>
                  </a:txBody>
                  <a:tcPr marL="63429" marR="63429"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N" sz="1600" dirty="0" err="1">
                          <a:effectLst/>
                          <a:latin typeface="Arial" panose="020B0604020202020204" pitchFamily="34" charset="0"/>
                          <a:ea typeface="Calibri" panose="020F0502020204030204" pitchFamily="34" charset="0"/>
                          <a:cs typeface="Arial" panose="020B0604020202020204" pitchFamily="34" charset="0"/>
                        </a:rPr>
                        <a:t>Oishee</a:t>
                      </a:r>
                      <a:r>
                        <a:rPr lang="en-IN" sz="1600" dirty="0">
                          <a:effectLst/>
                          <a:latin typeface="Arial" panose="020B0604020202020204" pitchFamily="34" charset="0"/>
                          <a:ea typeface="Calibri" panose="020F0502020204030204" pitchFamily="34" charset="0"/>
                          <a:cs typeface="Arial" panose="020B0604020202020204" pitchFamily="34" charset="0"/>
                        </a:rPr>
                        <a:t> </a:t>
                      </a:r>
                      <a:r>
                        <a:rPr lang="en-IN" sz="1600" dirty="0" err="1">
                          <a:effectLst/>
                          <a:latin typeface="Arial" panose="020B0604020202020204" pitchFamily="34" charset="0"/>
                          <a:ea typeface="Calibri" panose="020F0502020204030204" pitchFamily="34" charset="0"/>
                          <a:cs typeface="Arial" panose="020B0604020202020204" pitchFamily="34" charset="0"/>
                        </a:rPr>
                        <a:t>Mazumder</a:t>
                      </a:r>
                      <a:r>
                        <a:rPr lang="en-IN" sz="1600" dirty="0">
                          <a:effectLst/>
                          <a:latin typeface="Arial" panose="020B0604020202020204" pitchFamily="34" charset="0"/>
                          <a:ea typeface="Calibri" panose="020F0502020204030204" pitchFamily="34" charset="0"/>
                          <a:cs typeface="Arial" panose="020B0604020202020204" pitchFamily="34" charset="0"/>
                        </a:rPr>
                        <a:t> et. al. </a:t>
                      </a:r>
                    </a:p>
                  </a:txBody>
                  <a:tcPr marL="63429" marR="63429"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N" sz="1600" dirty="0">
                          <a:effectLst/>
                          <a:latin typeface="Arial" panose="020B0604020202020204" pitchFamily="34" charset="0"/>
                          <a:ea typeface="Calibri" panose="020F0502020204030204" pitchFamily="34" charset="0"/>
                          <a:cs typeface="Arial" panose="020B0604020202020204" pitchFamily="34" charset="0"/>
                        </a:rPr>
                        <a:t>WCD electrode</a:t>
                      </a:r>
                    </a:p>
                  </a:txBody>
                  <a:tcPr marL="63429" marR="63429"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N" sz="1600" dirty="0">
                          <a:effectLst/>
                          <a:latin typeface="Arial" panose="020B0604020202020204" pitchFamily="34" charset="0"/>
                          <a:ea typeface="Calibri" panose="020F0502020204030204" pitchFamily="34" charset="0"/>
                          <a:cs typeface="Arial" panose="020B0604020202020204" pitchFamily="34" charset="0"/>
                        </a:rPr>
                        <a:t>Weighted </a:t>
                      </a:r>
                      <a:r>
                        <a:rPr lang="en-IN" sz="1600" dirty="0" err="1">
                          <a:effectLst/>
                          <a:latin typeface="Arial" panose="020B0604020202020204" pitchFamily="34" charset="0"/>
                          <a:ea typeface="Calibri" panose="020F0502020204030204" pitchFamily="34" charset="0"/>
                          <a:cs typeface="Arial" panose="020B0604020202020204" pitchFamily="34" charset="0"/>
                        </a:rPr>
                        <a:t>Kullback-Leibler</a:t>
                      </a:r>
                      <a:r>
                        <a:rPr lang="en-IN" sz="1600" dirty="0">
                          <a:effectLst/>
                          <a:latin typeface="Arial" panose="020B0604020202020204" pitchFamily="34" charset="0"/>
                          <a:ea typeface="Calibri" panose="020F0502020204030204" pitchFamily="34" charset="0"/>
                          <a:cs typeface="Arial" panose="020B0604020202020204" pitchFamily="34" charset="0"/>
                        </a:rPr>
                        <a:t> divergence</a:t>
                      </a:r>
                    </a:p>
                  </a:txBody>
                  <a:tcPr marL="63429" marR="63429"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N" sz="1600">
                          <a:effectLst/>
                          <a:latin typeface="Arial" panose="020B0604020202020204" pitchFamily="34" charset="0"/>
                          <a:ea typeface="Calibri" panose="020F0502020204030204" pitchFamily="34" charset="0"/>
                          <a:cs typeface="Arial" panose="020B0604020202020204" pitchFamily="34" charset="0"/>
                        </a:rPr>
                        <a:t> </a:t>
                      </a:r>
                    </a:p>
                  </a:txBody>
                  <a:tcPr marL="63429" marR="63429"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646275">
                <a:tc>
                  <a:txBody>
                    <a:bodyPr/>
                    <a:lstStyle/>
                    <a:p>
                      <a:pPr algn="ctr">
                        <a:lnSpc>
                          <a:spcPct val="107000"/>
                        </a:lnSpc>
                        <a:spcAft>
                          <a:spcPts val="0"/>
                        </a:spcAft>
                      </a:pPr>
                      <a:r>
                        <a:rPr lang="en-IN" sz="1600">
                          <a:effectLst/>
                          <a:latin typeface="Arial" panose="020B0604020202020204" pitchFamily="34" charset="0"/>
                          <a:ea typeface="Calibri" panose="020F0502020204030204" pitchFamily="34" charset="0"/>
                          <a:cs typeface="Arial" panose="020B0604020202020204" pitchFamily="34" charset="0"/>
                        </a:rPr>
                        <a:t>2</a:t>
                      </a:r>
                    </a:p>
                  </a:txBody>
                  <a:tcPr marL="63429" marR="63429"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N" sz="1600" dirty="0">
                          <a:effectLst/>
                          <a:latin typeface="Arial" panose="020B0604020202020204" pitchFamily="34" charset="0"/>
                          <a:ea typeface="Calibri" panose="020F0502020204030204" pitchFamily="34" charset="0"/>
                          <a:cs typeface="Arial" panose="020B0604020202020204" pitchFamily="34" charset="0"/>
                        </a:rPr>
                        <a:t>Yue Zhang et. al.</a:t>
                      </a:r>
                    </a:p>
                  </a:txBody>
                  <a:tcPr marL="63429" marR="63429"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N" sz="1600" dirty="0">
                          <a:effectLst/>
                          <a:latin typeface="Arial" panose="020B0604020202020204" pitchFamily="34" charset="0"/>
                          <a:ea typeface="Calibri" panose="020F0502020204030204" pitchFamily="34" charset="0"/>
                          <a:cs typeface="Arial" panose="020B0604020202020204" pitchFamily="34" charset="0"/>
                        </a:rPr>
                        <a:t>ECG</a:t>
                      </a:r>
                    </a:p>
                  </a:txBody>
                  <a:tcPr marL="63429" marR="63429"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N" sz="1600">
                          <a:effectLst/>
                          <a:latin typeface="Arial" panose="020B0604020202020204" pitchFamily="34" charset="0"/>
                          <a:ea typeface="Calibri" panose="020F0502020204030204" pitchFamily="34" charset="0"/>
                          <a:cs typeface="Arial" panose="020B0604020202020204" pitchFamily="34" charset="0"/>
                        </a:rPr>
                        <a:t>CNN deep transfer learning</a:t>
                      </a:r>
                    </a:p>
                  </a:txBody>
                  <a:tcPr marL="63429" marR="63429"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N" sz="1600" dirty="0">
                          <a:effectLst/>
                          <a:latin typeface="Arial" panose="020B0604020202020204" pitchFamily="34" charset="0"/>
                          <a:ea typeface="Calibri" panose="020F0502020204030204" pitchFamily="34" charset="0"/>
                          <a:cs typeface="Arial" panose="020B0604020202020204" pitchFamily="34" charset="0"/>
                        </a:rPr>
                        <a:t>Accuracy 91.79%, </a:t>
                      </a:r>
                    </a:p>
                    <a:p>
                      <a:pPr>
                        <a:lnSpc>
                          <a:spcPct val="107000"/>
                        </a:lnSpc>
                        <a:spcAft>
                          <a:spcPts val="0"/>
                        </a:spcAft>
                      </a:pPr>
                      <a:r>
                        <a:rPr lang="en-IN" sz="1600" dirty="0">
                          <a:effectLst/>
                          <a:latin typeface="Arial" panose="020B0604020202020204" pitchFamily="34" charset="0"/>
                          <a:ea typeface="Calibri" panose="020F0502020204030204" pitchFamily="34" charset="0"/>
                          <a:cs typeface="Arial" panose="020B0604020202020204" pitchFamily="34" charset="0"/>
                        </a:rPr>
                        <a:t>Sensitivity 87%, </a:t>
                      </a:r>
                    </a:p>
                    <a:p>
                      <a:pPr>
                        <a:lnSpc>
                          <a:spcPct val="107000"/>
                        </a:lnSpc>
                        <a:spcAft>
                          <a:spcPts val="0"/>
                        </a:spcAft>
                      </a:pPr>
                      <a:r>
                        <a:rPr lang="en-IN" sz="1600" dirty="0">
                          <a:effectLst/>
                          <a:latin typeface="Arial" panose="020B0604020202020204" pitchFamily="34" charset="0"/>
                          <a:ea typeface="Calibri" panose="020F0502020204030204" pitchFamily="34" charset="0"/>
                          <a:cs typeface="Arial" panose="020B0604020202020204" pitchFamily="34" charset="0"/>
                        </a:rPr>
                        <a:t>Specificity 96%</a:t>
                      </a:r>
                    </a:p>
                  </a:txBody>
                  <a:tcPr marL="63429" marR="63429"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1077125">
                <a:tc>
                  <a:txBody>
                    <a:bodyPr/>
                    <a:lstStyle/>
                    <a:p>
                      <a:pPr algn="ctr">
                        <a:lnSpc>
                          <a:spcPct val="107000"/>
                        </a:lnSpc>
                        <a:spcAft>
                          <a:spcPts val="0"/>
                        </a:spcAft>
                      </a:pPr>
                      <a:r>
                        <a:rPr lang="en-IN" sz="1600">
                          <a:effectLst/>
                          <a:latin typeface="Arial" panose="020B0604020202020204" pitchFamily="34" charset="0"/>
                          <a:ea typeface="Calibri" panose="020F0502020204030204" pitchFamily="34" charset="0"/>
                          <a:cs typeface="Arial" panose="020B0604020202020204" pitchFamily="34" charset="0"/>
                        </a:rPr>
                        <a:t>3</a:t>
                      </a:r>
                    </a:p>
                  </a:txBody>
                  <a:tcPr marL="63429" marR="63429"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N" sz="1600" dirty="0">
                          <a:effectLst/>
                          <a:latin typeface="Arial" panose="020B0604020202020204" pitchFamily="34" charset="0"/>
                          <a:ea typeface="Calibri" panose="020F0502020204030204" pitchFamily="34" charset="0"/>
                          <a:cs typeface="Arial" panose="020B0604020202020204" pitchFamily="34" charset="0"/>
                        </a:rPr>
                        <a:t>Miguel </a:t>
                      </a:r>
                      <a:r>
                        <a:rPr lang="en-IN" sz="1600" dirty="0" err="1">
                          <a:effectLst/>
                          <a:latin typeface="Arial" panose="020B0604020202020204" pitchFamily="34" charset="0"/>
                          <a:ea typeface="Calibri" panose="020F0502020204030204" pitchFamily="34" charset="0"/>
                          <a:cs typeface="Arial" panose="020B0604020202020204" pitchFamily="34" charset="0"/>
                        </a:rPr>
                        <a:t>Loria</a:t>
                      </a:r>
                      <a:r>
                        <a:rPr lang="en-IN" sz="1600" dirty="0">
                          <a:effectLst/>
                          <a:latin typeface="Arial" panose="020B0604020202020204" pitchFamily="34" charset="0"/>
                          <a:ea typeface="Calibri" panose="020F0502020204030204" pitchFamily="34" charset="0"/>
                          <a:cs typeface="Arial" panose="020B0604020202020204" pitchFamily="34" charset="0"/>
                        </a:rPr>
                        <a:t>-Romero et. al.</a:t>
                      </a:r>
                    </a:p>
                  </a:txBody>
                  <a:tcPr marL="63429" marR="63429"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N" sz="1600" dirty="0">
                          <a:effectLst/>
                          <a:latin typeface="Arial" panose="020B0604020202020204" pitchFamily="34" charset="0"/>
                          <a:ea typeface="Calibri" panose="020F0502020204030204" pitchFamily="34" charset="0"/>
                          <a:cs typeface="Arial" panose="020B0604020202020204" pitchFamily="34" charset="0"/>
                        </a:rPr>
                        <a:t>ECG</a:t>
                      </a:r>
                    </a:p>
                  </a:txBody>
                  <a:tcPr marL="63429" marR="63429"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N" sz="1600" dirty="0">
                          <a:effectLst/>
                          <a:latin typeface="Arial" panose="020B0604020202020204" pitchFamily="34" charset="0"/>
                          <a:ea typeface="Calibri" panose="020F0502020204030204" pitchFamily="34" charset="0"/>
                          <a:cs typeface="Arial" panose="020B0604020202020204" pitchFamily="34" charset="0"/>
                        </a:rPr>
                        <a:t>Random Forest</a:t>
                      </a:r>
                    </a:p>
                  </a:txBody>
                  <a:tcPr marL="63429" marR="63429"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N" sz="1600" dirty="0">
                          <a:effectLst/>
                          <a:latin typeface="Arial" panose="020B0604020202020204" pitchFamily="34" charset="0"/>
                          <a:ea typeface="Calibri" panose="020F0502020204030204" pitchFamily="34" charset="0"/>
                          <a:cs typeface="Arial" panose="020B0604020202020204" pitchFamily="34" charset="0"/>
                        </a:rPr>
                        <a:t>Accuracy 92.78%, </a:t>
                      </a:r>
                    </a:p>
                    <a:p>
                      <a:pPr>
                        <a:lnSpc>
                          <a:spcPct val="107000"/>
                        </a:lnSpc>
                        <a:spcAft>
                          <a:spcPts val="0"/>
                        </a:spcAft>
                      </a:pPr>
                      <a:r>
                        <a:rPr lang="en-IN" sz="1600" dirty="0">
                          <a:effectLst/>
                          <a:latin typeface="Arial" panose="020B0604020202020204" pitchFamily="34" charset="0"/>
                          <a:ea typeface="Calibri" panose="020F0502020204030204" pitchFamily="34" charset="0"/>
                          <a:cs typeface="Arial" panose="020B0604020202020204" pitchFamily="34" charset="0"/>
                        </a:rPr>
                        <a:t>Precision 92.31%, </a:t>
                      </a:r>
                    </a:p>
                    <a:p>
                      <a:pPr>
                        <a:lnSpc>
                          <a:spcPct val="107000"/>
                        </a:lnSpc>
                        <a:spcAft>
                          <a:spcPts val="0"/>
                        </a:spcAft>
                      </a:pPr>
                      <a:r>
                        <a:rPr lang="en-IN" sz="1600" dirty="0">
                          <a:effectLst/>
                          <a:latin typeface="Arial" panose="020B0604020202020204" pitchFamily="34" charset="0"/>
                          <a:ea typeface="Calibri" panose="020F0502020204030204" pitchFamily="34" charset="0"/>
                          <a:cs typeface="Arial" panose="020B0604020202020204" pitchFamily="34" charset="0"/>
                        </a:rPr>
                        <a:t>Sensitivity 93.75%, </a:t>
                      </a:r>
                    </a:p>
                    <a:p>
                      <a:pPr>
                        <a:lnSpc>
                          <a:spcPct val="107000"/>
                        </a:lnSpc>
                        <a:spcAft>
                          <a:spcPts val="0"/>
                        </a:spcAft>
                      </a:pPr>
                      <a:r>
                        <a:rPr lang="en-IN" sz="1600" dirty="0">
                          <a:effectLst/>
                          <a:latin typeface="Arial" panose="020B0604020202020204" pitchFamily="34" charset="0"/>
                          <a:ea typeface="Calibri" panose="020F0502020204030204" pitchFamily="34" charset="0"/>
                          <a:cs typeface="Arial" panose="020B0604020202020204" pitchFamily="34" charset="0"/>
                        </a:rPr>
                        <a:t>Specificity 91.67%,  </a:t>
                      </a:r>
                    </a:p>
                    <a:p>
                      <a:pPr>
                        <a:lnSpc>
                          <a:spcPct val="107000"/>
                        </a:lnSpc>
                        <a:spcAft>
                          <a:spcPts val="0"/>
                        </a:spcAft>
                      </a:pPr>
                      <a:r>
                        <a:rPr lang="en-IN" sz="1600" dirty="0">
                          <a:effectLst/>
                          <a:latin typeface="Arial" panose="020B0604020202020204" pitchFamily="34" charset="0"/>
                          <a:ea typeface="Calibri" panose="020F0502020204030204" pitchFamily="34" charset="0"/>
                          <a:cs typeface="Arial" panose="020B0604020202020204" pitchFamily="34" charset="0"/>
                        </a:rPr>
                        <a:t>F1 score 92.99%</a:t>
                      </a:r>
                    </a:p>
                  </a:txBody>
                  <a:tcPr marL="63429" marR="63429"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1164601">
                <a:tc>
                  <a:txBody>
                    <a:bodyPr/>
                    <a:lstStyle/>
                    <a:p>
                      <a:pPr algn="ctr">
                        <a:lnSpc>
                          <a:spcPct val="107000"/>
                        </a:lnSpc>
                        <a:spcAft>
                          <a:spcPts val="0"/>
                        </a:spcAft>
                      </a:pPr>
                      <a:r>
                        <a:rPr lang="en-IN" sz="1600">
                          <a:effectLst/>
                          <a:latin typeface="Arial" panose="020B0604020202020204" pitchFamily="34" charset="0"/>
                          <a:ea typeface="Calibri" panose="020F0502020204030204" pitchFamily="34" charset="0"/>
                          <a:cs typeface="Arial" panose="020B0604020202020204" pitchFamily="34" charset="0"/>
                        </a:rPr>
                        <a:t>4</a:t>
                      </a:r>
                    </a:p>
                  </a:txBody>
                  <a:tcPr marL="63429" marR="63429"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N" sz="1600">
                          <a:effectLst/>
                          <a:latin typeface="Arial" panose="020B0604020202020204" pitchFamily="34" charset="0"/>
                          <a:ea typeface="Calibri" panose="020F0502020204030204" pitchFamily="34" charset="0"/>
                          <a:cs typeface="Arial" panose="020B0604020202020204" pitchFamily="34" charset="0"/>
                        </a:rPr>
                        <a:t>Zainul Abidin et. al.</a:t>
                      </a:r>
                    </a:p>
                  </a:txBody>
                  <a:tcPr marL="63429" marR="63429"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N" sz="1600" dirty="0">
                          <a:effectLst/>
                          <a:latin typeface="Arial" panose="020B0604020202020204" pitchFamily="34" charset="0"/>
                          <a:ea typeface="Calibri" panose="020F0502020204030204" pitchFamily="34" charset="0"/>
                          <a:cs typeface="Arial" panose="020B0604020202020204" pitchFamily="34" charset="0"/>
                        </a:rPr>
                        <a:t>AD8232 ECG</a:t>
                      </a:r>
                    </a:p>
                    <a:p>
                      <a:pPr>
                        <a:lnSpc>
                          <a:spcPct val="107000"/>
                        </a:lnSpc>
                        <a:spcAft>
                          <a:spcPts val="0"/>
                        </a:spcAft>
                      </a:pPr>
                      <a:r>
                        <a:rPr lang="en-IN" sz="1600" dirty="0">
                          <a:effectLst/>
                          <a:latin typeface="Arial" panose="020B0604020202020204" pitchFamily="34" charset="0"/>
                          <a:ea typeface="Calibri" panose="020F0502020204030204" pitchFamily="34" charset="0"/>
                          <a:cs typeface="Arial" panose="020B0604020202020204" pitchFamily="34" charset="0"/>
                        </a:rPr>
                        <a:t>TL084</a:t>
                      </a:r>
                    </a:p>
                  </a:txBody>
                  <a:tcPr marL="63429" marR="63429"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N" sz="1600" dirty="0">
                          <a:effectLst/>
                          <a:latin typeface="Arial" panose="020B0604020202020204" pitchFamily="34" charset="0"/>
                          <a:ea typeface="Calibri" panose="020F0502020204030204" pitchFamily="34" charset="0"/>
                          <a:cs typeface="Arial" panose="020B0604020202020204" pitchFamily="34" charset="0"/>
                        </a:rPr>
                        <a:t>Fuzzy classification</a:t>
                      </a:r>
                    </a:p>
                  </a:txBody>
                  <a:tcPr marL="63429" marR="63429"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N" sz="1600" dirty="0">
                          <a:solidFill>
                            <a:srgbClr val="222222"/>
                          </a:solidFill>
                          <a:effectLst/>
                          <a:latin typeface="Arial" panose="020B0604020202020204" pitchFamily="34" charset="0"/>
                          <a:ea typeface="Calibri" panose="020F0502020204030204" pitchFamily="34" charset="0"/>
                          <a:cs typeface="Arial" panose="020B0604020202020204" pitchFamily="34" charset="0"/>
                        </a:rPr>
                        <a:t>10 persons experienced actual implementation and the highest percentage of SCD probability is 36.82%.</a:t>
                      </a:r>
                      <a:endParaRPr lang="en-IN" sz="1600" dirty="0">
                        <a:effectLst/>
                        <a:latin typeface="Arial" panose="020B0604020202020204" pitchFamily="34" charset="0"/>
                        <a:ea typeface="Calibri" panose="020F0502020204030204" pitchFamily="34" charset="0"/>
                        <a:cs typeface="Arial" panose="020B0604020202020204" pitchFamily="34" charset="0"/>
                      </a:endParaRPr>
                    </a:p>
                  </a:txBody>
                  <a:tcPr marL="63429" marR="63429"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1938826">
                <a:tc>
                  <a:txBody>
                    <a:bodyPr/>
                    <a:lstStyle/>
                    <a:p>
                      <a:pPr algn="ctr">
                        <a:lnSpc>
                          <a:spcPct val="107000"/>
                        </a:lnSpc>
                        <a:spcAft>
                          <a:spcPts val="0"/>
                        </a:spcAft>
                      </a:pPr>
                      <a:r>
                        <a:rPr lang="en-IN" sz="1600">
                          <a:effectLst/>
                          <a:latin typeface="Arial" panose="020B0604020202020204" pitchFamily="34" charset="0"/>
                          <a:ea typeface="Calibri" panose="020F0502020204030204" pitchFamily="34" charset="0"/>
                          <a:cs typeface="Arial" panose="020B0604020202020204" pitchFamily="34" charset="0"/>
                        </a:rPr>
                        <a:t>5</a:t>
                      </a:r>
                      <a:endParaRPr lang="en-IN" sz="1600" dirty="0">
                        <a:effectLst/>
                        <a:latin typeface="Arial" panose="020B0604020202020204" pitchFamily="34" charset="0"/>
                        <a:ea typeface="Calibri" panose="020F0502020204030204" pitchFamily="34" charset="0"/>
                        <a:cs typeface="Arial" panose="020B0604020202020204" pitchFamily="34" charset="0"/>
                      </a:endParaRPr>
                    </a:p>
                  </a:txBody>
                  <a:tcPr marL="63429" marR="63429"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N" sz="1600">
                          <a:effectLst/>
                          <a:latin typeface="Arial" panose="020B0604020202020204" pitchFamily="34" charset="0"/>
                          <a:ea typeface="Calibri" panose="020F0502020204030204" pitchFamily="34" charset="0"/>
                          <a:cs typeface="Arial" panose="020B0604020202020204" pitchFamily="34" charset="0"/>
                        </a:rPr>
                        <a:t>Yuri Hosokawa et. al.</a:t>
                      </a:r>
                    </a:p>
                  </a:txBody>
                  <a:tcPr marL="63429" marR="63429"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N" sz="1600">
                          <a:effectLst/>
                          <a:latin typeface="Arial" panose="020B0604020202020204" pitchFamily="34" charset="0"/>
                          <a:ea typeface="Calibri" panose="020F0502020204030204" pitchFamily="34" charset="0"/>
                          <a:cs typeface="Arial" panose="020B0604020202020204" pitchFamily="34" charset="0"/>
                        </a:rPr>
                        <a:t> </a:t>
                      </a:r>
                    </a:p>
                  </a:txBody>
                  <a:tcPr marL="63429" marR="63429"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N" sz="1600" dirty="0">
                          <a:effectLst/>
                          <a:latin typeface="Arial" panose="020B0604020202020204" pitchFamily="34" charset="0"/>
                          <a:ea typeface="Calibri" panose="020F0502020204030204" pitchFamily="34" charset="0"/>
                          <a:cs typeface="Arial" panose="020B0604020202020204" pitchFamily="34" charset="0"/>
                        </a:rPr>
                        <a:t>Descriptive statistics, incidence rates, and Fisher's exact test with Monte Carlo simulation were utilized for data analysis.</a:t>
                      </a:r>
                    </a:p>
                  </a:txBody>
                  <a:tcPr marL="63429" marR="63429"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N" sz="1600" dirty="0">
                          <a:effectLst/>
                          <a:latin typeface="Arial" panose="020B0604020202020204" pitchFamily="34" charset="0"/>
                          <a:ea typeface="Calibri" panose="020F0502020204030204" pitchFamily="34" charset="0"/>
                          <a:cs typeface="Arial" panose="020B0604020202020204" pitchFamily="34" charset="0"/>
                        </a:rPr>
                        <a:t> </a:t>
                      </a:r>
                    </a:p>
                  </a:txBody>
                  <a:tcPr marL="63429" marR="63429"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bl>
          </a:graphicData>
        </a:graphic>
      </p:graphicFrame>
      <p:sp>
        <p:nvSpPr>
          <p:cNvPr id="7" name="TextBox 6"/>
          <p:cNvSpPr txBox="1"/>
          <p:nvPr/>
        </p:nvSpPr>
        <p:spPr>
          <a:xfrm>
            <a:off x="163629" y="86627"/>
            <a:ext cx="3118586" cy="430887"/>
          </a:xfrm>
          <a:prstGeom prst="rect">
            <a:avLst/>
          </a:prstGeom>
          <a:noFill/>
        </p:spPr>
        <p:txBody>
          <a:bodyPr wrap="square" rtlCol="0">
            <a:spAutoFit/>
          </a:bodyPr>
          <a:lstStyle/>
          <a:p>
            <a:r>
              <a:rPr lang="en-US" sz="2200" b="1" dirty="0"/>
              <a:t>SUMMARY</a:t>
            </a:r>
            <a:endParaRPr lang="en-IN" sz="2200" b="1" dirty="0"/>
          </a:p>
        </p:txBody>
      </p:sp>
    </p:spTree>
    <p:extLst>
      <p:ext uri="{BB962C8B-B14F-4D97-AF65-F5344CB8AC3E}">
        <p14:creationId xmlns:p14="http://schemas.microsoft.com/office/powerpoint/2010/main" val="27517162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782567522"/>
              </p:ext>
            </p:extLst>
          </p:nvPr>
        </p:nvGraphicFramePr>
        <p:xfrm>
          <a:off x="423510" y="308011"/>
          <a:ext cx="11261558" cy="6349612"/>
        </p:xfrm>
        <a:graphic>
          <a:graphicData uri="http://schemas.openxmlformats.org/drawingml/2006/table">
            <a:tbl>
              <a:tblPr firstRow="1" firstCol="1" bandRow="1"/>
              <a:tblGrid>
                <a:gridCol w="1844638">
                  <a:extLst>
                    <a:ext uri="{9D8B030D-6E8A-4147-A177-3AD203B41FA5}">
                      <a16:colId xmlns:a16="http://schemas.microsoft.com/office/drawing/2014/main" xmlns="" val="20000"/>
                    </a:ext>
                  </a:extLst>
                </a:gridCol>
                <a:gridCol w="1996772">
                  <a:extLst>
                    <a:ext uri="{9D8B030D-6E8A-4147-A177-3AD203B41FA5}">
                      <a16:colId xmlns:a16="http://schemas.microsoft.com/office/drawing/2014/main" xmlns="" val="20001"/>
                    </a:ext>
                  </a:extLst>
                </a:gridCol>
                <a:gridCol w="1951607">
                  <a:extLst>
                    <a:ext uri="{9D8B030D-6E8A-4147-A177-3AD203B41FA5}">
                      <a16:colId xmlns:a16="http://schemas.microsoft.com/office/drawing/2014/main" xmlns="" val="20002"/>
                    </a:ext>
                  </a:extLst>
                </a:gridCol>
                <a:gridCol w="2018166">
                  <a:extLst>
                    <a:ext uri="{9D8B030D-6E8A-4147-A177-3AD203B41FA5}">
                      <a16:colId xmlns:a16="http://schemas.microsoft.com/office/drawing/2014/main" xmlns="" val="20003"/>
                    </a:ext>
                  </a:extLst>
                </a:gridCol>
                <a:gridCol w="3450375">
                  <a:extLst>
                    <a:ext uri="{9D8B030D-6E8A-4147-A177-3AD203B41FA5}">
                      <a16:colId xmlns:a16="http://schemas.microsoft.com/office/drawing/2014/main" xmlns="" val="20004"/>
                    </a:ext>
                  </a:extLst>
                </a:gridCol>
              </a:tblGrid>
              <a:tr h="925397">
                <a:tc>
                  <a:txBody>
                    <a:bodyPr/>
                    <a:lstStyle/>
                    <a:p>
                      <a:pPr algn="ctr">
                        <a:lnSpc>
                          <a:spcPct val="107000"/>
                        </a:lnSpc>
                        <a:spcAft>
                          <a:spcPts val="0"/>
                        </a:spcAft>
                      </a:pPr>
                      <a:r>
                        <a:rPr lang="en-IN" sz="1600" dirty="0">
                          <a:effectLst/>
                          <a:latin typeface="Arial" panose="020B0604020202020204" pitchFamily="34" charset="0"/>
                          <a:ea typeface="Calibri" panose="020F0502020204030204" pitchFamily="34" charset="0"/>
                          <a:cs typeface="Arial" panose="020B0604020202020204" pitchFamily="34" charset="0"/>
                        </a:rPr>
                        <a:t>6</a:t>
                      </a:r>
                    </a:p>
                  </a:txBody>
                  <a:tcPr marL="68580" marR="68580"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600">
                          <a:effectLst/>
                          <a:latin typeface="Arial" panose="020B0604020202020204" pitchFamily="34" charset="0"/>
                          <a:ea typeface="Calibri" panose="020F0502020204030204" pitchFamily="34" charset="0"/>
                          <a:cs typeface="Arial" panose="020B0604020202020204" pitchFamily="34" charset="0"/>
                        </a:rPr>
                        <a:t>Zahid Khan et. al.</a:t>
                      </a:r>
                    </a:p>
                  </a:txBody>
                  <a:tcPr marL="68580" marR="68580"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600">
                          <a:effectLst/>
                          <a:latin typeface="Arial" panose="020B0604020202020204" pitchFamily="34" charset="0"/>
                          <a:ea typeface="Calibri" panose="020F0502020204030204" pitchFamily="34" charset="0"/>
                          <a:cs typeface="Arial" panose="020B0604020202020204" pitchFamily="34" charset="0"/>
                        </a:rPr>
                        <a:t>ECG, Echocardiography, CMR</a:t>
                      </a:r>
                    </a:p>
                  </a:txBody>
                  <a:tcPr marL="68580" marR="68580"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600">
                          <a:effectLst/>
                          <a:latin typeface="Arial" panose="020B0604020202020204" pitchFamily="34" charset="0"/>
                          <a:ea typeface="Calibri" panose="020F0502020204030204" pitchFamily="34" charset="0"/>
                          <a:cs typeface="Arial" panose="020B0604020202020204" pitchFamily="34" charset="0"/>
                        </a:rPr>
                        <a:t>Case report</a:t>
                      </a:r>
                    </a:p>
                  </a:txBody>
                  <a:tcPr marL="68580" marR="68580"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600">
                          <a:effectLst/>
                          <a:latin typeface="Arial" panose="020B0604020202020204" pitchFamily="34" charset="0"/>
                          <a:ea typeface="Calibri" panose="020F0502020204030204" pitchFamily="34" charset="0"/>
                          <a:cs typeface="Arial" panose="020B0604020202020204" pitchFamily="34" charset="0"/>
                        </a:rPr>
                        <a:t> </a:t>
                      </a:r>
                    </a:p>
                  </a:txBody>
                  <a:tcPr marL="68580" marR="68580"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616931">
                <a:tc>
                  <a:txBody>
                    <a:bodyPr/>
                    <a:lstStyle/>
                    <a:p>
                      <a:pPr algn="ctr">
                        <a:lnSpc>
                          <a:spcPct val="107000"/>
                        </a:lnSpc>
                        <a:spcAft>
                          <a:spcPts val="0"/>
                        </a:spcAft>
                      </a:pPr>
                      <a:r>
                        <a:rPr lang="en-IN" sz="1600" dirty="0">
                          <a:effectLst/>
                          <a:latin typeface="Arial" panose="020B0604020202020204" pitchFamily="34" charset="0"/>
                          <a:ea typeface="Calibri" panose="020F0502020204030204" pitchFamily="34" charset="0"/>
                          <a:cs typeface="Arial" panose="020B0604020202020204" pitchFamily="34" charset="0"/>
                        </a:rPr>
                        <a:t>7</a:t>
                      </a:r>
                    </a:p>
                  </a:txBody>
                  <a:tcPr marL="68580" marR="68580"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600">
                          <a:effectLst/>
                          <a:latin typeface="Arial" panose="020B0604020202020204" pitchFamily="34" charset="0"/>
                          <a:ea typeface="Calibri" panose="020F0502020204030204" pitchFamily="34" charset="0"/>
                          <a:cs typeface="Arial" panose="020B0604020202020204" pitchFamily="34" charset="0"/>
                        </a:rPr>
                        <a:t>Camilla Hardeland et. al.</a:t>
                      </a:r>
                    </a:p>
                  </a:txBody>
                  <a:tcPr marL="68580" marR="68580"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600">
                          <a:effectLst/>
                          <a:latin typeface="Arial" panose="020B0604020202020204" pitchFamily="34" charset="0"/>
                          <a:ea typeface="Calibri" panose="020F0502020204030204" pitchFamily="34" charset="0"/>
                          <a:cs typeface="Arial" panose="020B0604020202020204" pitchFamily="34" charset="0"/>
                        </a:rPr>
                        <a:t> </a:t>
                      </a:r>
                    </a:p>
                  </a:txBody>
                  <a:tcPr marL="68580" marR="68580"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600">
                          <a:effectLst/>
                          <a:latin typeface="Arial" panose="020B0604020202020204" pitchFamily="34" charset="0"/>
                          <a:ea typeface="Calibri" panose="020F0502020204030204" pitchFamily="34" charset="0"/>
                          <a:cs typeface="Arial" panose="020B0604020202020204" pitchFamily="34" charset="0"/>
                        </a:rPr>
                        <a:t>Semi-structured interviews</a:t>
                      </a:r>
                    </a:p>
                  </a:txBody>
                  <a:tcPr marL="68580" marR="68580"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600">
                          <a:effectLst/>
                          <a:latin typeface="Arial" panose="020B0604020202020204" pitchFamily="34" charset="0"/>
                          <a:ea typeface="Calibri" panose="020F0502020204030204" pitchFamily="34" charset="0"/>
                          <a:cs typeface="Arial" panose="020B0604020202020204" pitchFamily="34" charset="0"/>
                        </a:rPr>
                        <a:t> </a:t>
                      </a:r>
                    </a:p>
                  </a:txBody>
                  <a:tcPr marL="68580" marR="68580"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1542326">
                <a:tc>
                  <a:txBody>
                    <a:bodyPr/>
                    <a:lstStyle/>
                    <a:p>
                      <a:pPr algn="ctr">
                        <a:lnSpc>
                          <a:spcPct val="107000"/>
                        </a:lnSpc>
                        <a:spcAft>
                          <a:spcPts val="0"/>
                        </a:spcAft>
                      </a:pPr>
                      <a:r>
                        <a:rPr lang="en-IN" sz="1600" dirty="0">
                          <a:effectLst/>
                          <a:latin typeface="Arial" panose="020B0604020202020204" pitchFamily="34" charset="0"/>
                          <a:ea typeface="Calibri" panose="020F0502020204030204" pitchFamily="34" charset="0"/>
                          <a:cs typeface="Arial" panose="020B0604020202020204" pitchFamily="34" charset="0"/>
                        </a:rPr>
                        <a:t>8</a:t>
                      </a:r>
                    </a:p>
                  </a:txBody>
                  <a:tcPr marL="68580" marR="68580"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600">
                          <a:effectLst/>
                          <a:latin typeface="Arial" panose="020B0604020202020204" pitchFamily="34" charset="0"/>
                          <a:ea typeface="Calibri" panose="020F0502020204030204" pitchFamily="34" charset="0"/>
                          <a:cs typeface="Arial" panose="020B0604020202020204" pitchFamily="34" charset="0"/>
                        </a:rPr>
                        <a:t>Nicole Karam et. al.</a:t>
                      </a:r>
                    </a:p>
                  </a:txBody>
                  <a:tcPr marL="68580" marR="68580"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600">
                          <a:effectLst/>
                          <a:latin typeface="Arial" panose="020B0604020202020204" pitchFamily="34" charset="0"/>
                          <a:ea typeface="Calibri" panose="020F0502020204030204" pitchFamily="34" charset="0"/>
                          <a:cs typeface="Arial" panose="020B0604020202020204" pitchFamily="34" charset="0"/>
                        </a:rPr>
                        <a:t> </a:t>
                      </a:r>
                    </a:p>
                  </a:txBody>
                  <a:tcPr marL="68580" marR="68580"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600" dirty="0">
                          <a:effectLst/>
                          <a:latin typeface="Arial" panose="020B0604020202020204" pitchFamily="34" charset="0"/>
                          <a:ea typeface="Calibri" panose="020F0502020204030204" pitchFamily="34" charset="0"/>
                          <a:cs typeface="Arial" panose="020B0604020202020204" pitchFamily="34" charset="0"/>
                        </a:rPr>
                        <a:t>Statistical analysis</a:t>
                      </a:r>
                    </a:p>
                  </a:txBody>
                  <a:tcPr marL="68580" marR="68580"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600" dirty="0">
                          <a:effectLst/>
                          <a:latin typeface="Arial" panose="020B0604020202020204" pitchFamily="34" charset="0"/>
                          <a:ea typeface="Calibri" panose="020F0502020204030204" pitchFamily="34" charset="0"/>
                          <a:cs typeface="Arial" panose="020B0604020202020204" pitchFamily="34" charset="0"/>
                        </a:rPr>
                        <a:t>Among the 377 Sports related SCA cases, 20 occurred in young competitive athletes (5.3%), and 94.7% occurred in middle-aged recreational sports participants.</a:t>
                      </a:r>
                    </a:p>
                  </a:txBody>
                  <a:tcPr marL="68580" marR="68580"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1105702">
                <a:tc>
                  <a:txBody>
                    <a:bodyPr/>
                    <a:lstStyle/>
                    <a:p>
                      <a:pPr algn="ctr">
                        <a:lnSpc>
                          <a:spcPct val="107000"/>
                        </a:lnSpc>
                        <a:spcAft>
                          <a:spcPts val="0"/>
                        </a:spcAft>
                      </a:pPr>
                      <a:r>
                        <a:rPr lang="en-IN" sz="1600">
                          <a:effectLst/>
                          <a:latin typeface="Arial" panose="020B0604020202020204" pitchFamily="34" charset="0"/>
                          <a:ea typeface="Calibri" panose="020F0502020204030204" pitchFamily="34" charset="0"/>
                          <a:cs typeface="Arial" panose="020B0604020202020204" pitchFamily="34" charset="0"/>
                        </a:rPr>
                        <a:t>9</a:t>
                      </a:r>
                    </a:p>
                  </a:txBody>
                  <a:tcPr marL="68580" marR="68580"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600">
                          <a:effectLst/>
                          <a:latin typeface="Arial" panose="020B0604020202020204" pitchFamily="34" charset="0"/>
                          <a:ea typeface="Calibri" panose="020F0502020204030204" pitchFamily="34" charset="0"/>
                          <a:cs typeface="Arial" panose="020B0604020202020204" pitchFamily="34" charset="0"/>
                        </a:rPr>
                        <a:t>Cristina Basso et. al.</a:t>
                      </a:r>
                    </a:p>
                  </a:txBody>
                  <a:tcPr marL="68580" marR="68580"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600">
                          <a:effectLst/>
                          <a:latin typeface="Arial" panose="020B0604020202020204" pitchFamily="34" charset="0"/>
                          <a:ea typeface="Calibri" panose="020F0502020204030204" pitchFamily="34" charset="0"/>
                          <a:cs typeface="Arial" panose="020B0604020202020204" pitchFamily="34" charset="0"/>
                        </a:rPr>
                        <a:t>ECG, ECO 2D, MRI, and computerized tomography</a:t>
                      </a:r>
                    </a:p>
                  </a:txBody>
                  <a:tcPr marL="68580" marR="68580"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600">
                          <a:effectLst/>
                          <a:latin typeface="Arial" panose="020B0604020202020204" pitchFamily="34" charset="0"/>
                          <a:ea typeface="Calibri" panose="020F0502020204030204" pitchFamily="34" charset="0"/>
                          <a:cs typeface="Arial" panose="020B0604020202020204" pitchFamily="34" charset="0"/>
                        </a:rPr>
                        <a:t>Statistical analysis</a:t>
                      </a:r>
                    </a:p>
                  </a:txBody>
                  <a:tcPr marL="68580" marR="68580"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600">
                          <a:effectLst/>
                          <a:latin typeface="Arial" panose="020B0604020202020204" pitchFamily="34" charset="0"/>
                          <a:ea typeface="Calibri" panose="020F0502020204030204" pitchFamily="34" charset="0"/>
                          <a:cs typeface="Arial" panose="020B0604020202020204" pitchFamily="34" charset="0"/>
                        </a:rPr>
                        <a:t>sudden cardiac death in young people is mainly of cardiovascular origin (80-85%).</a:t>
                      </a:r>
                    </a:p>
                  </a:txBody>
                  <a:tcPr marL="68580" marR="68580"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2159256">
                <a:tc>
                  <a:txBody>
                    <a:bodyPr/>
                    <a:lstStyle/>
                    <a:p>
                      <a:pPr algn="ctr">
                        <a:lnSpc>
                          <a:spcPct val="107000"/>
                        </a:lnSpc>
                        <a:spcAft>
                          <a:spcPts val="0"/>
                        </a:spcAft>
                      </a:pPr>
                      <a:r>
                        <a:rPr lang="en-IN" sz="1600">
                          <a:effectLst/>
                          <a:latin typeface="Arial" panose="020B0604020202020204" pitchFamily="34" charset="0"/>
                          <a:ea typeface="Calibri" panose="020F0502020204030204" pitchFamily="34" charset="0"/>
                          <a:cs typeface="Arial" panose="020B0604020202020204" pitchFamily="34" charset="0"/>
                        </a:rPr>
                        <a:t>10</a:t>
                      </a:r>
                    </a:p>
                  </a:txBody>
                  <a:tcPr marL="68580" marR="68580"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600">
                          <a:effectLst/>
                          <a:latin typeface="Arial" panose="020B0604020202020204" pitchFamily="34" charset="0"/>
                          <a:ea typeface="Calibri" panose="020F0502020204030204" pitchFamily="34" charset="0"/>
                          <a:cs typeface="Arial" panose="020B0604020202020204" pitchFamily="34" charset="0"/>
                        </a:rPr>
                        <a:t>Deborah Riebe et. al.</a:t>
                      </a:r>
                    </a:p>
                  </a:txBody>
                  <a:tcPr marL="68580" marR="68580"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600">
                          <a:effectLst/>
                          <a:latin typeface="Arial" panose="020B0604020202020204" pitchFamily="34" charset="0"/>
                          <a:ea typeface="Calibri" panose="020F0502020204030204" pitchFamily="34" charset="0"/>
                          <a:cs typeface="Arial" panose="020B0604020202020204" pitchFamily="34" charset="0"/>
                        </a:rPr>
                        <a:t> </a:t>
                      </a:r>
                    </a:p>
                  </a:txBody>
                  <a:tcPr marL="68580" marR="68580"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600">
                          <a:effectLst/>
                          <a:latin typeface="Arial" panose="020B0604020202020204" pitchFamily="34" charset="0"/>
                          <a:ea typeface="Calibri" panose="020F0502020204030204" pitchFamily="34" charset="0"/>
                          <a:cs typeface="Arial" panose="020B0604020202020204" pitchFamily="34" charset="0"/>
                        </a:rPr>
                        <a:t>Narrative review</a:t>
                      </a:r>
                    </a:p>
                  </a:txBody>
                  <a:tcPr marL="68580" marR="68580"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600" dirty="0">
                          <a:effectLst/>
                          <a:latin typeface="Arial" panose="020B0604020202020204" pitchFamily="34" charset="0"/>
                          <a:ea typeface="Calibri" panose="020F0502020204030204" pitchFamily="34" charset="0"/>
                          <a:cs typeface="Arial" panose="020B0604020202020204" pitchFamily="34" charset="0"/>
                        </a:rPr>
                        <a:t>The paper mentions blood pressure (BP) and SPO2 as measurements that may be relevant to sudden cardiac death (SCD) risk during gym exercise, but it doesn't delve into specific thresholds or diagnostic values.</a:t>
                      </a:r>
                    </a:p>
                  </a:txBody>
                  <a:tcPr marL="68580" marR="68580"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34973698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3193899483"/>
              </p:ext>
            </p:extLst>
          </p:nvPr>
        </p:nvGraphicFramePr>
        <p:xfrm>
          <a:off x="0" y="86628"/>
          <a:ext cx="12191999" cy="6828679"/>
        </p:xfrm>
        <a:graphic>
          <a:graphicData uri="http://schemas.openxmlformats.org/drawingml/2006/table">
            <a:tbl>
              <a:tblPr firstRow="1" firstCol="1" bandRow="1"/>
              <a:tblGrid>
                <a:gridCol w="1997042">
                  <a:extLst>
                    <a:ext uri="{9D8B030D-6E8A-4147-A177-3AD203B41FA5}">
                      <a16:colId xmlns:a16="http://schemas.microsoft.com/office/drawing/2014/main" xmlns="" val="20000"/>
                    </a:ext>
                  </a:extLst>
                </a:gridCol>
                <a:gridCol w="2161748">
                  <a:extLst>
                    <a:ext uri="{9D8B030D-6E8A-4147-A177-3AD203B41FA5}">
                      <a16:colId xmlns:a16="http://schemas.microsoft.com/office/drawing/2014/main" xmlns="" val="20001"/>
                    </a:ext>
                  </a:extLst>
                </a:gridCol>
                <a:gridCol w="2112850">
                  <a:extLst>
                    <a:ext uri="{9D8B030D-6E8A-4147-A177-3AD203B41FA5}">
                      <a16:colId xmlns:a16="http://schemas.microsoft.com/office/drawing/2014/main" xmlns="" val="20002"/>
                    </a:ext>
                  </a:extLst>
                </a:gridCol>
                <a:gridCol w="2184911">
                  <a:extLst>
                    <a:ext uri="{9D8B030D-6E8A-4147-A177-3AD203B41FA5}">
                      <a16:colId xmlns:a16="http://schemas.microsoft.com/office/drawing/2014/main" xmlns="" val="20003"/>
                    </a:ext>
                  </a:extLst>
                </a:gridCol>
                <a:gridCol w="3735448">
                  <a:extLst>
                    <a:ext uri="{9D8B030D-6E8A-4147-A177-3AD203B41FA5}">
                      <a16:colId xmlns:a16="http://schemas.microsoft.com/office/drawing/2014/main" xmlns="" val="20004"/>
                    </a:ext>
                  </a:extLst>
                </a:gridCol>
              </a:tblGrid>
              <a:tr h="1549666">
                <a:tc>
                  <a:txBody>
                    <a:bodyPr/>
                    <a:lstStyle/>
                    <a:p>
                      <a:pPr algn="ctr">
                        <a:lnSpc>
                          <a:spcPct val="107000"/>
                        </a:lnSpc>
                        <a:spcAft>
                          <a:spcPts val="0"/>
                        </a:spcAft>
                      </a:pPr>
                      <a:r>
                        <a:rPr lang="en-IN" sz="1450" dirty="0">
                          <a:effectLst/>
                          <a:latin typeface="Arial" panose="020B0604020202020204" pitchFamily="34" charset="0"/>
                          <a:ea typeface="Calibri" panose="020F0502020204030204" pitchFamily="34" charset="0"/>
                          <a:cs typeface="Arial" panose="020B0604020202020204" pitchFamily="34" charset="0"/>
                        </a:rPr>
                        <a:t>11</a:t>
                      </a:r>
                    </a:p>
                  </a:txBody>
                  <a:tcPr marL="47529" marR="47529"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450">
                          <a:effectLst/>
                          <a:latin typeface="Arial" panose="020B0604020202020204" pitchFamily="34" charset="0"/>
                          <a:ea typeface="Calibri" panose="020F0502020204030204" pitchFamily="34" charset="0"/>
                          <a:cs typeface="Arial" panose="020B0604020202020204" pitchFamily="34" charset="0"/>
                        </a:rPr>
                        <a:t>Anna Szydlowska et. al.</a:t>
                      </a:r>
                    </a:p>
                  </a:txBody>
                  <a:tcPr marL="47529" marR="47529"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450" dirty="0">
                          <a:effectLst/>
                          <a:latin typeface="Arial" panose="020B0604020202020204" pitchFamily="34" charset="0"/>
                          <a:ea typeface="Calibri" panose="020F0502020204030204" pitchFamily="34" charset="0"/>
                          <a:cs typeface="Arial" panose="020B0604020202020204" pitchFamily="34" charset="0"/>
                        </a:rPr>
                        <a:t> </a:t>
                      </a:r>
                    </a:p>
                  </a:txBody>
                  <a:tcPr marL="47529" marR="47529"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450">
                          <a:effectLst/>
                          <a:latin typeface="Arial" panose="020B0604020202020204" pitchFamily="34" charset="0"/>
                          <a:ea typeface="Calibri" panose="020F0502020204030204" pitchFamily="34" charset="0"/>
                          <a:cs typeface="Arial" panose="020B0604020202020204" pitchFamily="34" charset="0"/>
                        </a:rPr>
                        <a:t>Case report</a:t>
                      </a:r>
                    </a:p>
                  </a:txBody>
                  <a:tcPr marL="47529" marR="47529"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450">
                          <a:effectLst/>
                          <a:latin typeface="Arial" panose="020B0604020202020204" pitchFamily="34" charset="0"/>
                          <a:ea typeface="Calibri" panose="020F0502020204030204" pitchFamily="34" charset="0"/>
                          <a:cs typeface="Arial" panose="020B0604020202020204" pitchFamily="34" charset="0"/>
                        </a:rPr>
                        <a:t>Irregular HR, ECG indicating arrhythmia, Echocardiography indicating impaired systolic function, MRI revealed late gadolinium enhancement (LGE) in the left ventricular wall, suggesting post-inflammatory changes in the myocardium.</a:t>
                      </a:r>
                    </a:p>
                  </a:txBody>
                  <a:tcPr marL="47529" marR="47529"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1770643">
                <a:tc>
                  <a:txBody>
                    <a:bodyPr/>
                    <a:lstStyle/>
                    <a:p>
                      <a:pPr algn="ctr">
                        <a:lnSpc>
                          <a:spcPct val="107000"/>
                        </a:lnSpc>
                        <a:spcAft>
                          <a:spcPts val="0"/>
                        </a:spcAft>
                      </a:pPr>
                      <a:r>
                        <a:rPr lang="en-IN" sz="1450" dirty="0">
                          <a:effectLst/>
                          <a:latin typeface="Arial" panose="020B0604020202020204" pitchFamily="34" charset="0"/>
                          <a:ea typeface="Calibri" panose="020F0502020204030204" pitchFamily="34" charset="0"/>
                          <a:cs typeface="Arial" panose="020B0604020202020204" pitchFamily="34" charset="0"/>
                        </a:rPr>
                        <a:t>12</a:t>
                      </a:r>
                    </a:p>
                  </a:txBody>
                  <a:tcPr marL="47529" marR="47529"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450">
                          <a:effectLst/>
                          <a:latin typeface="Arial" panose="020B0604020202020204" pitchFamily="34" charset="0"/>
                          <a:ea typeface="Calibri" panose="020F0502020204030204" pitchFamily="34" charset="0"/>
                          <a:cs typeface="Arial" panose="020B0604020202020204" pitchFamily="34" charset="0"/>
                        </a:rPr>
                        <a:t>Ramsha Abbas et. al.</a:t>
                      </a:r>
                    </a:p>
                  </a:txBody>
                  <a:tcPr marL="47529" marR="47529"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450">
                          <a:effectLst/>
                          <a:latin typeface="Arial" panose="020B0604020202020204" pitchFamily="34" charset="0"/>
                          <a:ea typeface="Calibri" panose="020F0502020204030204" pitchFamily="34" charset="0"/>
                          <a:cs typeface="Arial" panose="020B0604020202020204" pitchFamily="34" charset="0"/>
                        </a:rPr>
                        <a:t>ECG, coronary angiography, echocardiography, and advanced imaging techniques like MRI, CT and PET scans.</a:t>
                      </a:r>
                    </a:p>
                  </a:txBody>
                  <a:tcPr marL="47529" marR="47529"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450" dirty="0">
                          <a:effectLst/>
                          <a:latin typeface="Arial" panose="020B0604020202020204" pitchFamily="34" charset="0"/>
                          <a:ea typeface="Calibri" panose="020F0502020204030204" pitchFamily="34" charset="0"/>
                          <a:cs typeface="Arial" panose="020B0604020202020204" pitchFamily="34" charset="0"/>
                        </a:rPr>
                        <a:t>Review</a:t>
                      </a:r>
                    </a:p>
                  </a:txBody>
                  <a:tcPr marL="47529" marR="47529"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450" dirty="0">
                          <a:effectLst/>
                          <a:latin typeface="Arial" panose="020B0604020202020204" pitchFamily="34" charset="0"/>
                          <a:ea typeface="Calibri" panose="020F0502020204030204" pitchFamily="34" charset="0"/>
                          <a:cs typeface="Arial" panose="020B0604020202020204" pitchFamily="34" charset="0"/>
                        </a:rPr>
                        <a:t> </a:t>
                      </a:r>
                    </a:p>
                  </a:txBody>
                  <a:tcPr marL="47529" marR="47529"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1517694">
                <a:tc>
                  <a:txBody>
                    <a:bodyPr/>
                    <a:lstStyle/>
                    <a:p>
                      <a:pPr algn="ctr">
                        <a:lnSpc>
                          <a:spcPct val="107000"/>
                        </a:lnSpc>
                        <a:spcAft>
                          <a:spcPts val="0"/>
                        </a:spcAft>
                      </a:pPr>
                      <a:r>
                        <a:rPr lang="en-IN" sz="1450">
                          <a:effectLst/>
                          <a:latin typeface="Arial" panose="020B0604020202020204" pitchFamily="34" charset="0"/>
                          <a:ea typeface="Calibri" panose="020F0502020204030204" pitchFamily="34" charset="0"/>
                          <a:cs typeface="Arial" panose="020B0604020202020204" pitchFamily="34" charset="0"/>
                        </a:rPr>
                        <a:t>13</a:t>
                      </a:r>
                    </a:p>
                  </a:txBody>
                  <a:tcPr marL="47529" marR="47529"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450">
                          <a:effectLst/>
                          <a:latin typeface="Arial" panose="020B0604020202020204" pitchFamily="34" charset="0"/>
                          <a:ea typeface="Calibri" panose="020F0502020204030204" pitchFamily="34" charset="0"/>
                          <a:cs typeface="Arial" panose="020B0604020202020204" pitchFamily="34" charset="0"/>
                        </a:rPr>
                        <a:t>Julián Pérez-Villacastín</a:t>
                      </a:r>
                    </a:p>
                  </a:txBody>
                  <a:tcPr marL="47529" marR="47529"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450" dirty="0">
                          <a:effectLst/>
                          <a:latin typeface="Arial" panose="020B0604020202020204" pitchFamily="34" charset="0"/>
                          <a:ea typeface="Calibri" panose="020F0502020204030204" pitchFamily="34" charset="0"/>
                          <a:cs typeface="Arial" panose="020B0604020202020204" pitchFamily="34" charset="0"/>
                        </a:rPr>
                        <a:t>Autopsy data</a:t>
                      </a:r>
                    </a:p>
                  </a:txBody>
                  <a:tcPr marL="47529" marR="47529"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450">
                          <a:effectLst/>
                          <a:latin typeface="Arial" panose="020B0604020202020204" pitchFamily="34" charset="0"/>
                          <a:ea typeface="Calibri" panose="020F0502020204030204" pitchFamily="34" charset="0"/>
                          <a:cs typeface="Arial" panose="020B0604020202020204" pitchFamily="34" charset="0"/>
                        </a:rPr>
                        <a:t>Statistical analysis</a:t>
                      </a:r>
                    </a:p>
                  </a:txBody>
                  <a:tcPr marL="47529" marR="47529"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450">
                          <a:effectLst/>
                          <a:latin typeface="Arial" panose="020B0604020202020204" pitchFamily="34" charset="0"/>
                          <a:ea typeface="Calibri" panose="020F0502020204030204" pitchFamily="34" charset="0"/>
                          <a:cs typeface="Arial" panose="020B0604020202020204" pitchFamily="34" charset="0"/>
                        </a:rPr>
                        <a:t>Above 35: Ischemic heart disease (coronary thrombosis, infarction) - running and cycling common.</a:t>
                      </a:r>
                    </a:p>
                    <a:p>
                      <a:pPr algn="ctr">
                        <a:lnSpc>
                          <a:spcPct val="107000"/>
                        </a:lnSpc>
                        <a:spcAft>
                          <a:spcPts val="0"/>
                        </a:spcAft>
                      </a:pPr>
                      <a:r>
                        <a:rPr lang="en-IN" sz="1450">
                          <a:effectLst/>
                          <a:latin typeface="Arial" panose="020B0604020202020204" pitchFamily="34" charset="0"/>
                          <a:ea typeface="Calibri" panose="020F0502020204030204" pitchFamily="34" charset="0"/>
                          <a:cs typeface="Arial" panose="020B0604020202020204" pitchFamily="34" charset="0"/>
                        </a:rPr>
                        <a:t>Below 35: Myocardial disease and sudden arrhythmic death syndrome - football common.</a:t>
                      </a:r>
                    </a:p>
                  </a:txBody>
                  <a:tcPr marL="47529" marR="47529"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534276">
                <a:tc>
                  <a:txBody>
                    <a:bodyPr/>
                    <a:lstStyle/>
                    <a:p>
                      <a:pPr algn="ctr">
                        <a:lnSpc>
                          <a:spcPct val="107000"/>
                        </a:lnSpc>
                        <a:spcAft>
                          <a:spcPts val="0"/>
                        </a:spcAft>
                      </a:pPr>
                      <a:r>
                        <a:rPr lang="en-IN" sz="1450">
                          <a:effectLst/>
                          <a:latin typeface="Arial" panose="020B0604020202020204" pitchFamily="34" charset="0"/>
                          <a:ea typeface="Calibri" panose="020F0502020204030204" pitchFamily="34" charset="0"/>
                          <a:cs typeface="Arial" panose="020B0604020202020204" pitchFamily="34" charset="0"/>
                        </a:rPr>
                        <a:t>14</a:t>
                      </a:r>
                    </a:p>
                  </a:txBody>
                  <a:tcPr marL="47529" marR="47529"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450">
                          <a:effectLst/>
                          <a:latin typeface="Arial" panose="020B0604020202020204" pitchFamily="34" charset="0"/>
                          <a:ea typeface="Calibri" panose="020F0502020204030204" pitchFamily="34" charset="0"/>
                          <a:cs typeface="Arial" panose="020B0604020202020204" pitchFamily="34" charset="0"/>
                        </a:rPr>
                        <a:t>Yao Zhang et. al.</a:t>
                      </a:r>
                    </a:p>
                  </a:txBody>
                  <a:tcPr marL="47529" marR="47529"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450">
                          <a:effectLst/>
                          <a:latin typeface="Arial" panose="020B0604020202020204" pitchFamily="34" charset="0"/>
                          <a:ea typeface="Calibri" panose="020F0502020204030204" pitchFamily="34" charset="0"/>
                          <a:cs typeface="Arial" panose="020B0604020202020204" pitchFamily="34" charset="0"/>
                        </a:rPr>
                        <a:t>Heart sounds</a:t>
                      </a:r>
                    </a:p>
                  </a:txBody>
                  <a:tcPr marL="47529" marR="47529"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450">
                          <a:effectLst/>
                          <a:latin typeface="Arial" panose="020B0604020202020204" pitchFamily="34" charset="0"/>
                          <a:ea typeface="Calibri" panose="020F0502020204030204" pitchFamily="34" charset="0"/>
                          <a:cs typeface="Arial" panose="020B0604020202020204" pitchFamily="34" charset="0"/>
                        </a:rPr>
                        <a:t>CNN-GRU</a:t>
                      </a:r>
                    </a:p>
                  </a:txBody>
                  <a:tcPr marL="47529" marR="47529"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450" dirty="0">
                          <a:effectLst/>
                          <a:latin typeface="Arial" panose="020B0604020202020204" pitchFamily="34" charset="0"/>
                          <a:ea typeface="Calibri" panose="020F0502020204030204" pitchFamily="34" charset="0"/>
                          <a:cs typeface="Arial" panose="020B0604020202020204" pitchFamily="34" charset="0"/>
                        </a:rPr>
                        <a:t>Accuracy 89.57%</a:t>
                      </a:r>
                    </a:p>
                    <a:p>
                      <a:pPr algn="ctr">
                        <a:lnSpc>
                          <a:spcPct val="107000"/>
                        </a:lnSpc>
                        <a:spcAft>
                          <a:spcPts val="0"/>
                        </a:spcAft>
                      </a:pPr>
                      <a:r>
                        <a:rPr lang="en-IN" sz="1450" dirty="0">
                          <a:effectLst/>
                          <a:latin typeface="Arial" panose="020B0604020202020204" pitchFamily="34" charset="0"/>
                          <a:ea typeface="Calibri" panose="020F0502020204030204" pitchFamily="34" charset="0"/>
                          <a:cs typeface="Arial" panose="020B0604020202020204" pitchFamily="34" charset="0"/>
                        </a:rPr>
                        <a:t>Sensitivity 89.38%</a:t>
                      </a:r>
                    </a:p>
                    <a:p>
                      <a:pPr algn="ctr">
                        <a:lnSpc>
                          <a:spcPct val="107000"/>
                        </a:lnSpc>
                        <a:spcAft>
                          <a:spcPts val="0"/>
                        </a:spcAft>
                      </a:pPr>
                      <a:r>
                        <a:rPr lang="en-IN" sz="1450" dirty="0">
                          <a:effectLst/>
                          <a:latin typeface="Arial" panose="020B0604020202020204" pitchFamily="34" charset="0"/>
                          <a:ea typeface="Calibri" panose="020F0502020204030204" pitchFamily="34" charset="0"/>
                          <a:cs typeface="Arial" panose="020B0604020202020204" pitchFamily="34" charset="0"/>
                        </a:rPr>
                        <a:t>Specificity of 92.20%.</a:t>
                      </a:r>
                    </a:p>
                  </a:txBody>
                  <a:tcPr marL="47529" marR="47529"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299041">
                <a:tc rowSpan="6">
                  <a:txBody>
                    <a:bodyPr/>
                    <a:lstStyle/>
                    <a:p>
                      <a:pPr algn="ctr">
                        <a:lnSpc>
                          <a:spcPct val="107000"/>
                        </a:lnSpc>
                        <a:spcAft>
                          <a:spcPts val="0"/>
                        </a:spcAft>
                      </a:pPr>
                      <a:r>
                        <a:rPr lang="en-IN" sz="1450">
                          <a:effectLst/>
                          <a:latin typeface="Arial" panose="020B0604020202020204" pitchFamily="34" charset="0"/>
                          <a:ea typeface="Calibri" panose="020F0502020204030204" pitchFamily="34" charset="0"/>
                          <a:cs typeface="Arial" panose="020B0604020202020204" pitchFamily="34" charset="0"/>
                        </a:rPr>
                        <a:t>15</a:t>
                      </a:r>
                    </a:p>
                  </a:txBody>
                  <a:tcPr marL="47529" marR="47529"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rowSpan="6">
                  <a:txBody>
                    <a:bodyPr/>
                    <a:lstStyle/>
                    <a:p>
                      <a:pPr algn="ctr">
                        <a:lnSpc>
                          <a:spcPct val="107000"/>
                        </a:lnSpc>
                        <a:spcAft>
                          <a:spcPts val="0"/>
                        </a:spcAft>
                      </a:pPr>
                      <a:r>
                        <a:rPr lang="en-IN" sz="1450">
                          <a:effectLst/>
                          <a:latin typeface="Arial" panose="020B0604020202020204" pitchFamily="34" charset="0"/>
                          <a:ea typeface="Calibri" panose="020F0502020204030204" pitchFamily="34" charset="0"/>
                          <a:cs typeface="Arial" panose="020B0604020202020204" pitchFamily="34" charset="0"/>
                        </a:rPr>
                        <a:t>Abhishek Bajpai et. al.</a:t>
                      </a:r>
                    </a:p>
                  </a:txBody>
                  <a:tcPr marL="47529" marR="47529"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rowSpan="6">
                  <a:txBody>
                    <a:bodyPr/>
                    <a:lstStyle/>
                    <a:p>
                      <a:pPr algn="ctr">
                        <a:lnSpc>
                          <a:spcPct val="107000"/>
                        </a:lnSpc>
                        <a:spcAft>
                          <a:spcPts val="0"/>
                        </a:spcAft>
                      </a:pPr>
                      <a:r>
                        <a:rPr lang="en-IN" sz="1450">
                          <a:effectLst/>
                          <a:latin typeface="Arial" panose="020B0604020202020204" pitchFamily="34" charset="0"/>
                          <a:ea typeface="Calibri" panose="020F0502020204030204" pitchFamily="34" charset="0"/>
                          <a:cs typeface="Arial" panose="020B0604020202020204" pitchFamily="34" charset="0"/>
                        </a:rPr>
                        <a:t> </a:t>
                      </a:r>
                    </a:p>
                  </a:txBody>
                  <a:tcPr marL="47529" marR="47529"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450" dirty="0">
                          <a:effectLst/>
                          <a:latin typeface="Arial" panose="020B0604020202020204" pitchFamily="34" charset="0"/>
                          <a:ea typeface="Calibri" panose="020F0502020204030204" pitchFamily="34" charset="0"/>
                          <a:cs typeface="Arial" panose="020B0604020202020204" pitchFamily="34" charset="0"/>
                        </a:rPr>
                        <a:t>Naïve</a:t>
                      </a:r>
                      <a:r>
                        <a:rPr lang="en-US" sz="1450" baseline="0" dirty="0">
                          <a:effectLst/>
                          <a:latin typeface="Arial" panose="020B0604020202020204" pitchFamily="34" charset="0"/>
                          <a:ea typeface="Calibri" panose="020F0502020204030204" pitchFamily="34" charset="0"/>
                          <a:cs typeface="Arial" panose="020B0604020202020204" pitchFamily="34" charset="0"/>
                        </a:rPr>
                        <a:t> Bayes</a:t>
                      </a:r>
                      <a:endParaRPr lang="en-IN" sz="1450" dirty="0">
                        <a:effectLst/>
                        <a:latin typeface="Arial" panose="020B0604020202020204" pitchFamily="34" charset="0"/>
                        <a:ea typeface="Calibri" panose="020F0502020204030204" pitchFamily="34" charset="0"/>
                        <a:cs typeface="Arial" panose="020B0604020202020204" pitchFamily="34" charset="0"/>
                      </a:endParaRPr>
                    </a:p>
                  </a:txBody>
                  <a:tcPr marL="47529" marR="47529"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rowSpan="2">
                  <a:txBody>
                    <a:bodyPr/>
                    <a:lstStyle/>
                    <a:p>
                      <a:pPr algn="ctr">
                        <a:lnSpc>
                          <a:spcPct val="107000"/>
                        </a:lnSpc>
                        <a:spcAft>
                          <a:spcPts val="0"/>
                        </a:spcAft>
                      </a:pPr>
                      <a:r>
                        <a:rPr lang="en-IN" sz="1450" dirty="0">
                          <a:effectLst/>
                          <a:latin typeface="Arial" panose="020B0604020202020204" pitchFamily="34" charset="0"/>
                          <a:ea typeface="Calibri" panose="020F0502020204030204" pitchFamily="34" charset="0"/>
                          <a:cs typeface="Arial" panose="020B0604020202020204" pitchFamily="34" charset="0"/>
                        </a:rPr>
                        <a:t>Accuracy</a:t>
                      </a:r>
                      <a:r>
                        <a:rPr lang="en-IN" sz="1450" baseline="0" dirty="0">
                          <a:effectLst/>
                          <a:latin typeface="Arial" panose="020B0604020202020204" pitchFamily="34" charset="0"/>
                          <a:ea typeface="Calibri" panose="020F0502020204030204" pitchFamily="34" charset="0"/>
                          <a:cs typeface="Arial" panose="020B0604020202020204" pitchFamily="34" charset="0"/>
                        </a:rPr>
                        <a:t> 85%</a:t>
                      </a:r>
                      <a:endParaRPr lang="en-IN" sz="1450" dirty="0">
                        <a:effectLst/>
                        <a:latin typeface="Arial" panose="020B0604020202020204" pitchFamily="34" charset="0"/>
                        <a:ea typeface="Calibri" panose="020F0502020204030204" pitchFamily="34" charset="0"/>
                        <a:cs typeface="Arial" panose="020B0604020202020204" pitchFamily="34" charset="0"/>
                      </a:endParaRPr>
                    </a:p>
                  </a:txBody>
                  <a:tcPr marL="47529" marR="47529"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0">
                <a:tc vMerge="1">
                  <a:txBody>
                    <a:bodyPr/>
                    <a:lstStyle/>
                    <a:p>
                      <a:endParaRPr lang="en-IN"/>
                    </a:p>
                  </a:txBody>
                  <a:tcPr/>
                </a:tc>
                <a:tc vMerge="1">
                  <a:txBody>
                    <a:bodyPr/>
                    <a:lstStyle/>
                    <a:p>
                      <a:endParaRPr lang="en-IN"/>
                    </a:p>
                  </a:txBody>
                  <a:tcPr/>
                </a:tc>
                <a:tc vMerge="1">
                  <a:txBody>
                    <a:bodyPr/>
                    <a:lstStyle/>
                    <a:p>
                      <a:endParaRPr lang="en-IN"/>
                    </a:p>
                  </a:txBody>
                  <a:tcPr/>
                </a:tc>
                <a:tc rowSpan="2">
                  <a:txBody>
                    <a:bodyPr/>
                    <a:lstStyle/>
                    <a:p>
                      <a:pPr algn="ctr">
                        <a:lnSpc>
                          <a:spcPct val="107000"/>
                        </a:lnSpc>
                        <a:spcAft>
                          <a:spcPts val="0"/>
                        </a:spcAft>
                      </a:pPr>
                      <a:r>
                        <a:rPr lang="en-US" sz="1450" dirty="0">
                          <a:effectLst/>
                          <a:latin typeface="Arial" panose="020B0604020202020204" pitchFamily="34" charset="0"/>
                          <a:ea typeface="Calibri" panose="020F0502020204030204" pitchFamily="34" charset="0"/>
                          <a:cs typeface="Arial" panose="020B0604020202020204" pitchFamily="34" charset="0"/>
                        </a:rPr>
                        <a:t>Random Forest</a:t>
                      </a:r>
                      <a:endParaRPr lang="en-IN" sz="1450" dirty="0">
                        <a:effectLst/>
                        <a:latin typeface="Arial" panose="020B0604020202020204" pitchFamily="34" charset="0"/>
                        <a:ea typeface="Calibri" panose="020F0502020204030204" pitchFamily="34" charset="0"/>
                        <a:cs typeface="Arial" panose="020B0604020202020204" pitchFamily="34" charset="0"/>
                      </a:endParaRPr>
                    </a:p>
                  </a:txBody>
                  <a:tcPr marL="47529" marR="47529"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vMerge="1">
                  <a:txBody>
                    <a:bodyPr/>
                    <a:lstStyle/>
                    <a:p>
                      <a:endParaRPr lang="en-IN"/>
                    </a:p>
                  </a:txBody>
                  <a:tcPr/>
                </a:tc>
                <a:extLst>
                  <a:ext uri="{0D108BD9-81ED-4DB2-BD59-A6C34878D82A}">
                    <a16:rowId xmlns:a16="http://schemas.microsoft.com/office/drawing/2014/main" xmlns="" val="10005"/>
                  </a:ext>
                </a:extLst>
              </a:tr>
              <a:tr h="299041">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rowSpan="2">
                  <a:txBody>
                    <a:bodyPr/>
                    <a:lstStyle/>
                    <a:p>
                      <a:pPr algn="ctr">
                        <a:lnSpc>
                          <a:spcPct val="107000"/>
                        </a:lnSpc>
                        <a:spcAft>
                          <a:spcPts val="0"/>
                        </a:spcAft>
                      </a:pPr>
                      <a:r>
                        <a:rPr lang="en-IN" sz="1450" dirty="0">
                          <a:effectLst/>
                          <a:latin typeface="Arial" panose="020B0604020202020204" pitchFamily="34" charset="0"/>
                          <a:ea typeface="Calibri" panose="020F0502020204030204" pitchFamily="34" charset="0"/>
                          <a:cs typeface="Arial" panose="020B0604020202020204" pitchFamily="34" charset="0"/>
                        </a:rPr>
                        <a:t>Accuracy 89.72%</a:t>
                      </a:r>
                    </a:p>
                  </a:txBody>
                  <a:tcPr marL="47529" marR="47529"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0">
                <a:tc vMerge="1">
                  <a:txBody>
                    <a:bodyPr/>
                    <a:lstStyle/>
                    <a:p>
                      <a:endParaRPr lang="en-IN"/>
                    </a:p>
                  </a:txBody>
                  <a:tcPr/>
                </a:tc>
                <a:tc vMerge="1">
                  <a:txBody>
                    <a:bodyPr/>
                    <a:lstStyle/>
                    <a:p>
                      <a:endParaRPr lang="en-IN"/>
                    </a:p>
                  </a:txBody>
                  <a:tcPr/>
                </a:tc>
                <a:tc vMerge="1">
                  <a:txBody>
                    <a:bodyPr/>
                    <a:lstStyle/>
                    <a:p>
                      <a:endParaRPr lang="en-IN"/>
                    </a:p>
                  </a:txBody>
                  <a:tcPr/>
                </a:tc>
                <a:tc rowSpan="2">
                  <a:txBody>
                    <a:bodyPr/>
                    <a:lstStyle/>
                    <a:p>
                      <a:pPr algn="ctr">
                        <a:lnSpc>
                          <a:spcPct val="107000"/>
                        </a:lnSpc>
                        <a:spcAft>
                          <a:spcPts val="0"/>
                        </a:spcAft>
                      </a:pPr>
                      <a:r>
                        <a:rPr lang="en-US" sz="1450" dirty="0">
                          <a:effectLst/>
                          <a:latin typeface="Arial" panose="020B0604020202020204" pitchFamily="34" charset="0"/>
                          <a:ea typeface="Calibri" panose="020F0502020204030204" pitchFamily="34" charset="0"/>
                          <a:cs typeface="Arial" panose="020B0604020202020204" pitchFamily="34" charset="0"/>
                        </a:rPr>
                        <a:t>XGB</a:t>
                      </a:r>
                      <a:endParaRPr lang="en-IN" sz="1450" dirty="0">
                        <a:effectLst/>
                        <a:latin typeface="Arial" panose="020B0604020202020204" pitchFamily="34" charset="0"/>
                        <a:ea typeface="Calibri" panose="020F0502020204030204" pitchFamily="34" charset="0"/>
                        <a:cs typeface="Arial" panose="020B0604020202020204" pitchFamily="34" charset="0"/>
                      </a:endParaRPr>
                    </a:p>
                  </a:txBody>
                  <a:tcPr marL="47529" marR="47529"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vMerge="1">
                  <a:txBody>
                    <a:bodyPr/>
                    <a:lstStyle/>
                    <a:p>
                      <a:endParaRPr lang="en-IN"/>
                    </a:p>
                  </a:txBody>
                  <a:tcPr/>
                </a:tc>
                <a:extLst>
                  <a:ext uri="{0D108BD9-81ED-4DB2-BD59-A6C34878D82A}">
                    <a16:rowId xmlns:a16="http://schemas.microsoft.com/office/drawing/2014/main" xmlns="" val="10007"/>
                  </a:ext>
                </a:extLst>
              </a:tr>
              <a:tr h="316186">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a:lnSpc>
                          <a:spcPct val="107000"/>
                        </a:lnSpc>
                        <a:spcAft>
                          <a:spcPts val="0"/>
                        </a:spcAft>
                      </a:pPr>
                      <a:r>
                        <a:rPr lang="en-US" sz="1450" dirty="0">
                          <a:effectLst/>
                          <a:latin typeface="Arial" panose="020B0604020202020204" pitchFamily="34" charset="0"/>
                          <a:ea typeface="Calibri" panose="020F0502020204030204" pitchFamily="34" charset="0"/>
                          <a:cs typeface="Arial" panose="020B0604020202020204" pitchFamily="34" charset="0"/>
                        </a:rPr>
                        <a:t>Accuracy 90.74%</a:t>
                      </a:r>
                      <a:endParaRPr lang="en-IN" sz="1450" dirty="0">
                        <a:effectLst/>
                        <a:latin typeface="Arial" panose="020B0604020202020204" pitchFamily="34" charset="0"/>
                        <a:ea typeface="Calibri" panose="020F0502020204030204" pitchFamily="34" charset="0"/>
                        <a:cs typeface="Arial" panose="020B0604020202020204" pitchFamily="34" charset="0"/>
                      </a:endParaRPr>
                    </a:p>
                  </a:txBody>
                  <a:tcPr marL="47529" marR="47529"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316186">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a:lnSpc>
                          <a:spcPct val="107000"/>
                        </a:lnSpc>
                        <a:spcAft>
                          <a:spcPts val="0"/>
                        </a:spcAft>
                      </a:pPr>
                      <a:r>
                        <a:rPr lang="en-US" sz="1450" dirty="0">
                          <a:effectLst/>
                          <a:latin typeface="Arial" panose="020B0604020202020204" pitchFamily="34" charset="0"/>
                          <a:ea typeface="Calibri" panose="020F0502020204030204" pitchFamily="34" charset="0"/>
                          <a:cs typeface="Arial" panose="020B0604020202020204" pitchFamily="34" charset="0"/>
                        </a:rPr>
                        <a:t>Hybrid DT-SVM</a:t>
                      </a:r>
                      <a:endParaRPr lang="en-IN" sz="1450" dirty="0">
                        <a:effectLst/>
                        <a:latin typeface="Arial" panose="020B0604020202020204" pitchFamily="34" charset="0"/>
                        <a:ea typeface="Calibri" panose="020F0502020204030204" pitchFamily="34" charset="0"/>
                        <a:cs typeface="Arial" panose="020B0604020202020204" pitchFamily="34" charset="0"/>
                      </a:endParaRPr>
                    </a:p>
                  </a:txBody>
                  <a:tcPr marL="47529" marR="47529"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450">
                          <a:effectLst/>
                          <a:latin typeface="Arial" panose="020B0604020202020204" pitchFamily="34" charset="0"/>
                          <a:ea typeface="Calibri" panose="020F0502020204030204" pitchFamily="34" charset="0"/>
                          <a:cs typeface="Arial" panose="020B0604020202020204" pitchFamily="34" charset="0"/>
                        </a:rPr>
                        <a:t>Accuracy 91.56% ROC-AUC 81.01%</a:t>
                      </a:r>
                      <a:endParaRPr lang="en-IN" sz="1450" dirty="0">
                        <a:effectLst/>
                        <a:latin typeface="Arial" panose="020B0604020202020204" pitchFamily="34" charset="0"/>
                        <a:ea typeface="Calibri" panose="020F0502020204030204" pitchFamily="34" charset="0"/>
                        <a:cs typeface="Arial" panose="020B0604020202020204" pitchFamily="34" charset="0"/>
                      </a:endParaRPr>
                    </a:p>
                  </a:txBody>
                  <a:tcPr marL="47529" marR="47529"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spTree>
    <p:extLst>
      <p:ext uri="{BB962C8B-B14F-4D97-AF65-F5344CB8AC3E}">
        <p14:creationId xmlns:p14="http://schemas.microsoft.com/office/powerpoint/2010/main" val="18758348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17683901"/>
              </p:ext>
            </p:extLst>
          </p:nvPr>
        </p:nvGraphicFramePr>
        <p:xfrm>
          <a:off x="0" y="-1"/>
          <a:ext cx="12191999" cy="6879264"/>
        </p:xfrm>
        <a:graphic>
          <a:graphicData uri="http://schemas.openxmlformats.org/drawingml/2006/table">
            <a:tbl>
              <a:tblPr firstRow="1" firstCol="1" bandRow="1"/>
              <a:tblGrid>
                <a:gridCol w="1997044">
                  <a:extLst>
                    <a:ext uri="{9D8B030D-6E8A-4147-A177-3AD203B41FA5}">
                      <a16:colId xmlns:a16="http://schemas.microsoft.com/office/drawing/2014/main" xmlns="" val="20000"/>
                    </a:ext>
                  </a:extLst>
                </a:gridCol>
                <a:gridCol w="2161748">
                  <a:extLst>
                    <a:ext uri="{9D8B030D-6E8A-4147-A177-3AD203B41FA5}">
                      <a16:colId xmlns:a16="http://schemas.microsoft.com/office/drawing/2014/main" xmlns="" val="20001"/>
                    </a:ext>
                  </a:extLst>
                </a:gridCol>
                <a:gridCol w="2112849">
                  <a:extLst>
                    <a:ext uri="{9D8B030D-6E8A-4147-A177-3AD203B41FA5}">
                      <a16:colId xmlns:a16="http://schemas.microsoft.com/office/drawing/2014/main" xmlns="" val="20002"/>
                    </a:ext>
                  </a:extLst>
                </a:gridCol>
                <a:gridCol w="2184910">
                  <a:extLst>
                    <a:ext uri="{9D8B030D-6E8A-4147-A177-3AD203B41FA5}">
                      <a16:colId xmlns:a16="http://schemas.microsoft.com/office/drawing/2014/main" xmlns="" val="20003"/>
                    </a:ext>
                  </a:extLst>
                </a:gridCol>
                <a:gridCol w="3735448">
                  <a:extLst>
                    <a:ext uri="{9D8B030D-6E8A-4147-A177-3AD203B41FA5}">
                      <a16:colId xmlns:a16="http://schemas.microsoft.com/office/drawing/2014/main" xmlns="" val="20004"/>
                    </a:ext>
                  </a:extLst>
                </a:gridCol>
              </a:tblGrid>
              <a:tr h="2876148">
                <a:tc>
                  <a:txBody>
                    <a:bodyPr/>
                    <a:lstStyle/>
                    <a:p>
                      <a:pPr algn="ctr">
                        <a:lnSpc>
                          <a:spcPct val="107000"/>
                        </a:lnSpc>
                        <a:spcAft>
                          <a:spcPts val="0"/>
                        </a:spcAft>
                      </a:pPr>
                      <a:r>
                        <a:rPr lang="en-IN" sz="1500" dirty="0">
                          <a:effectLst/>
                          <a:latin typeface="Arial" panose="020B0604020202020204" pitchFamily="34" charset="0"/>
                          <a:ea typeface="Calibri" panose="020F0502020204030204" pitchFamily="34" charset="0"/>
                          <a:cs typeface="Arial" panose="020B0604020202020204" pitchFamily="34" charset="0"/>
                        </a:rPr>
                        <a:t>16</a:t>
                      </a:r>
                    </a:p>
                  </a:txBody>
                  <a:tcPr marL="48927" marR="48927"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500">
                          <a:effectLst/>
                          <a:latin typeface="Arial" panose="020B0604020202020204" pitchFamily="34" charset="0"/>
                          <a:ea typeface="Calibri" panose="020F0502020204030204" pitchFamily="34" charset="0"/>
                          <a:cs typeface="Arial" panose="020B0604020202020204" pitchFamily="34" charset="0"/>
                        </a:rPr>
                        <a:t>S N Shivapriya et. al.</a:t>
                      </a:r>
                    </a:p>
                  </a:txBody>
                  <a:tcPr marL="48927" marR="48927"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500">
                          <a:effectLst/>
                          <a:latin typeface="Arial" panose="020B0604020202020204" pitchFamily="34" charset="0"/>
                          <a:ea typeface="Calibri" panose="020F0502020204030204" pitchFamily="34" charset="0"/>
                          <a:cs typeface="Arial" panose="020B0604020202020204" pitchFamily="34" charset="0"/>
                        </a:rPr>
                        <a:t>ECG AD8232 HR</a:t>
                      </a:r>
                    </a:p>
                  </a:txBody>
                  <a:tcPr marL="48927" marR="48927"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500" dirty="0">
                          <a:effectLst/>
                          <a:latin typeface="Arial" panose="020B0604020202020204" pitchFamily="34" charset="0"/>
                          <a:ea typeface="Calibri" panose="020F0502020204030204" pitchFamily="34" charset="0"/>
                          <a:cs typeface="Arial" panose="020B0604020202020204" pitchFamily="34" charset="0"/>
                        </a:rPr>
                        <a:t>Deep learning MLP using scaled conjugate gradient </a:t>
                      </a:r>
                      <a:r>
                        <a:rPr lang="en-IN" sz="1500" dirty="0" err="1">
                          <a:effectLst/>
                          <a:latin typeface="Arial" panose="020B0604020202020204" pitchFamily="34" charset="0"/>
                          <a:ea typeface="Calibri" panose="020F0502020204030204" pitchFamily="34" charset="0"/>
                          <a:cs typeface="Arial" panose="020B0604020202020204" pitchFamily="34" charset="0"/>
                        </a:rPr>
                        <a:t>backpropagation</a:t>
                      </a:r>
                      <a:r>
                        <a:rPr lang="en-IN" sz="1500" dirty="0">
                          <a:effectLst/>
                          <a:latin typeface="Arial" panose="020B0604020202020204" pitchFamily="34" charset="0"/>
                          <a:ea typeface="Calibri" panose="020F0502020204030204" pitchFamily="34" charset="0"/>
                          <a:cs typeface="Arial" panose="020B0604020202020204" pitchFamily="34" charset="0"/>
                        </a:rPr>
                        <a:t> algorithm, </a:t>
                      </a:r>
                      <a:r>
                        <a:rPr lang="en-IN" sz="1500" dirty="0" err="1">
                          <a:effectLst/>
                          <a:latin typeface="Arial" panose="020B0604020202020204" pitchFamily="34" charset="0"/>
                          <a:ea typeface="Calibri" panose="020F0502020204030204" pitchFamily="34" charset="0"/>
                          <a:cs typeface="Arial" panose="020B0604020202020204" pitchFamily="34" charset="0"/>
                        </a:rPr>
                        <a:t>Levenberg</a:t>
                      </a:r>
                      <a:r>
                        <a:rPr lang="en-IN" sz="1500" dirty="0">
                          <a:effectLst/>
                          <a:latin typeface="Arial" panose="020B0604020202020204" pitchFamily="34" charset="0"/>
                          <a:ea typeface="Calibri" panose="020F0502020204030204" pitchFamily="34" charset="0"/>
                          <a:cs typeface="Arial" panose="020B0604020202020204" pitchFamily="34" charset="0"/>
                        </a:rPr>
                        <a:t> Marquardt </a:t>
                      </a:r>
                      <a:r>
                        <a:rPr lang="en-IN" sz="1500" dirty="0" err="1">
                          <a:effectLst/>
                          <a:latin typeface="Arial" panose="020B0604020202020204" pitchFamily="34" charset="0"/>
                          <a:ea typeface="Calibri" panose="020F0502020204030204" pitchFamily="34" charset="0"/>
                          <a:cs typeface="Arial" panose="020B0604020202020204" pitchFamily="34" charset="0"/>
                        </a:rPr>
                        <a:t>backpropagation</a:t>
                      </a:r>
                      <a:r>
                        <a:rPr lang="en-IN" sz="1500" dirty="0">
                          <a:effectLst/>
                          <a:latin typeface="Arial" panose="020B0604020202020204" pitchFamily="34" charset="0"/>
                          <a:ea typeface="Calibri" panose="020F0502020204030204" pitchFamily="34" charset="0"/>
                          <a:cs typeface="Arial" panose="020B0604020202020204" pitchFamily="34" charset="0"/>
                        </a:rPr>
                        <a:t> algorithm and Bayesian regularization </a:t>
                      </a:r>
                      <a:r>
                        <a:rPr lang="en-IN" sz="1500" dirty="0" err="1">
                          <a:effectLst/>
                          <a:latin typeface="Arial" panose="020B0604020202020204" pitchFamily="34" charset="0"/>
                          <a:ea typeface="Calibri" panose="020F0502020204030204" pitchFamily="34" charset="0"/>
                          <a:cs typeface="Arial" panose="020B0604020202020204" pitchFamily="34" charset="0"/>
                        </a:rPr>
                        <a:t>backpropagation</a:t>
                      </a:r>
                      <a:r>
                        <a:rPr lang="en-IN" sz="1500" dirty="0">
                          <a:effectLst/>
                          <a:latin typeface="Arial" panose="020B0604020202020204" pitchFamily="34" charset="0"/>
                          <a:ea typeface="Calibri" panose="020F0502020204030204" pitchFamily="34" charset="0"/>
                          <a:cs typeface="Arial" panose="020B0604020202020204" pitchFamily="34" charset="0"/>
                        </a:rPr>
                        <a:t> algorithm</a:t>
                      </a:r>
                    </a:p>
                  </a:txBody>
                  <a:tcPr marL="48927" marR="48927"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500">
                          <a:effectLst/>
                          <a:latin typeface="Arial" panose="020B0604020202020204" pitchFamily="34" charset="0"/>
                          <a:ea typeface="Calibri" panose="020F0502020204030204" pitchFamily="34" charset="0"/>
                          <a:cs typeface="Arial" panose="020B0604020202020204" pitchFamily="34" charset="0"/>
                        </a:rPr>
                        <a:t> The average classification accuracy rate achieved by the proposed system is reported to be up to 80%. The scaled conjugate gradient backpropagation 50.6%, Bayesian regularization backpropagation 45.2%, Levenberg Marquardt backpropagation 45%.</a:t>
                      </a:r>
                    </a:p>
                  </a:txBody>
                  <a:tcPr marL="48927" marR="48927"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1533946">
                <a:tc>
                  <a:txBody>
                    <a:bodyPr/>
                    <a:lstStyle/>
                    <a:p>
                      <a:pPr algn="ctr">
                        <a:lnSpc>
                          <a:spcPct val="107000"/>
                        </a:lnSpc>
                        <a:spcAft>
                          <a:spcPts val="0"/>
                        </a:spcAft>
                      </a:pPr>
                      <a:r>
                        <a:rPr lang="en-IN" sz="1500" dirty="0">
                          <a:effectLst/>
                          <a:latin typeface="Arial" panose="020B0604020202020204" pitchFamily="34" charset="0"/>
                          <a:ea typeface="Calibri" panose="020F0502020204030204" pitchFamily="34" charset="0"/>
                          <a:cs typeface="Arial" panose="020B0604020202020204" pitchFamily="34" charset="0"/>
                        </a:rPr>
                        <a:t>17</a:t>
                      </a:r>
                    </a:p>
                  </a:txBody>
                  <a:tcPr marL="48927" marR="48927"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500">
                          <a:effectLst/>
                          <a:latin typeface="Arial" panose="020B0604020202020204" pitchFamily="34" charset="0"/>
                          <a:ea typeface="Calibri" panose="020F0502020204030204" pitchFamily="34" charset="0"/>
                          <a:cs typeface="Arial" panose="020B0604020202020204" pitchFamily="34" charset="0"/>
                        </a:rPr>
                        <a:t>Chien-Nan Lee et. al.</a:t>
                      </a:r>
                    </a:p>
                  </a:txBody>
                  <a:tcPr marL="48927" marR="48927"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500">
                          <a:effectLst/>
                          <a:latin typeface="Arial" panose="020B0604020202020204" pitchFamily="34" charset="0"/>
                          <a:ea typeface="Calibri" panose="020F0502020204030204" pitchFamily="34" charset="0"/>
                          <a:cs typeface="Arial" panose="020B0604020202020204" pitchFamily="34" charset="0"/>
                        </a:rPr>
                        <a:t>Pulse, Infrared thermometer</a:t>
                      </a:r>
                    </a:p>
                  </a:txBody>
                  <a:tcPr marL="48927" marR="48927"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500">
                          <a:effectLst/>
                          <a:latin typeface="Arial" panose="020B0604020202020204" pitchFamily="34" charset="0"/>
                          <a:ea typeface="Calibri" panose="020F0502020204030204" pitchFamily="34" charset="0"/>
                          <a:cs typeface="Arial" panose="020B0604020202020204" pitchFamily="34" charset="0"/>
                        </a:rPr>
                        <a:t> </a:t>
                      </a:r>
                    </a:p>
                  </a:txBody>
                  <a:tcPr marL="48927" marR="48927"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500" dirty="0">
                          <a:effectLst/>
                          <a:latin typeface="Arial" panose="020B0604020202020204" pitchFamily="34" charset="0"/>
                          <a:ea typeface="Calibri" panose="020F0502020204030204" pitchFamily="34" charset="0"/>
                          <a:cs typeface="Arial" panose="020B0604020202020204" pitchFamily="34" charset="0"/>
                        </a:rPr>
                        <a:t>The wearable device monitors physiological signals in real-time, records and </a:t>
                      </a:r>
                      <a:r>
                        <a:rPr lang="en-IN" sz="1500" dirty="0" err="1">
                          <a:effectLst/>
                          <a:latin typeface="Arial" panose="020B0604020202020204" pitchFamily="34" charset="0"/>
                          <a:ea typeface="Calibri" panose="020F0502020204030204" pitchFamily="34" charset="0"/>
                          <a:cs typeface="Arial" panose="020B0604020202020204" pitchFamily="34" charset="0"/>
                        </a:rPr>
                        <a:t>analyzes</a:t>
                      </a:r>
                      <a:r>
                        <a:rPr lang="en-IN" sz="1500" dirty="0">
                          <a:effectLst/>
                          <a:latin typeface="Arial" panose="020B0604020202020204" pitchFamily="34" charset="0"/>
                          <a:ea typeface="Calibri" panose="020F0502020204030204" pitchFamily="34" charset="0"/>
                          <a:cs typeface="Arial" panose="020B0604020202020204" pitchFamily="34" charset="0"/>
                        </a:rPr>
                        <a:t> the data on a management platform, and activates an alert and rescue mechanism for any abnormalities.</a:t>
                      </a:r>
                    </a:p>
                  </a:txBody>
                  <a:tcPr marL="48927" marR="48927"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1483033">
                <a:tc>
                  <a:txBody>
                    <a:bodyPr/>
                    <a:lstStyle/>
                    <a:p>
                      <a:pPr algn="ctr">
                        <a:lnSpc>
                          <a:spcPct val="107000"/>
                        </a:lnSpc>
                        <a:spcAft>
                          <a:spcPts val="0"/>
                        </a:spcAft>
                      </a:pPr>
                      <a:r>
                        <a:rPr lang="en-IN" sz="1500">
                          <a:effectLst/>
                          <a:latin typeface="Arial" panose="020B0604020202020204" pitchFamily="34" charset="0"/>
                          <a:ea typeface="Calibri" panose="020F0502020204030204" pitchFamily="34" charset="0"/>
                          <a:cs typeface="Arial" panose="020B0604020202020204" pitchFamily="34" charset="0"/>
                        </a:rPr>
                        <a:t>18</a:t>
                      </a:r>
                    </a:p>
                  </a:txBody>
                  <a:tcPr marL="48927" marR="48927"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500">
                          <a:effectLst/>
                          <a:latin typeface="Arial" panose="020B0604020202020204" pitchFamily="34" charset="0"/>
                          <a:ea typeface="Calibri" panose="020F0502020204030204" pitchFamily="34" charset="0"/>
                          <a:cs typeface="Arial" panose="020B0604020202020204" pitchFamily="34" charset="0"/>
                        </a:rPr>
                        <a:t>Ramakrishnan Raman et. al.</a:t>
                      </a:r>
                    </a:p>
                  </a:txBody>
                  <a:tcPr marL="48927" marR="48927"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500">
                          <a:effectLst/>
                          <a:latin typeface="Arial" panose="020B0604020202020204" pitchFamily="34" charset="0"/>
                          <a:ea typeface="Calibri" panose="020F0502020204030204" pitchFamily="34" charset="0"/>
                          <a:cs typeface="Arial" panose="020B0604020202020204" pitchFamily="34" charset="0"/>
                        </a:rPr>
                        <a:t> </a:t>
                      </a:r>
                    </a:p>
                  </a:txBody>
                  <a:tcPr marL="48927" marR="48927"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indent="0" algn="ctr" defTabSz="761970" rtl="0" eaLnBrk="1" fontAlgn="auto" latinLnBrk="0" hangingPunct="1">
                        <a:lnSpc>
                          <a:spcPct val="107000"/>
                        </a:lnSpc>
                        <a:spcBef>
                          <a:spcPts val="0"/>
                        </a:spcBef>
                        <a:spcAft>
                          <a:spcPts val="0"/>
                        </a:spcAft>
                        <a:buClrTx/>
                        <a:buSzTx/>
                        <a:buFontTx/>
                        <a:buNone/>
                        <a:tabLst/>
                        <a:defRPr/>
                      </a:pPr>
                      <a:r>
                        <a:rPr lang="en-IN" sz="1500" dirty="0">
                          <a:effectLst/>
                          <a:latin typeface="Arial" panose="020B0604020202020204" pitchFamily="34" charset="0"/>
                          <a:ea typeface="Calibri" panose="020F0502020204030204" pitchFamily="34" charset="0"/>
                          <a:cs typeface="Arial" panose="020B0604020202020204" pitchFamily="34" charset="0"/>
                        </a:rPr>
                        <a:t>Random forest (RF), K-Nearest </a:t>
                      </a:r>
                      <a:r>
                        <a:rPr lang="en-IN" sz="1500" dirty="0" err="1">
                          <a:effectLst/>
                          <a:latin typeface="Arial" panose="020B0604020202020204" pitchFamily="34" charset="0"/>
                          <a:ea typeface="Calibri" panose="020F0502020204030204" pitchFamily="34" charset="0"/>
                          <a:cs typeface="Arial" panose="020B0604020202020204" pitchFamily="34" charset="0"/>
                        </a:rPr>
                        <a:t>Neighbor</a:t>
                      </a:r>
                      <a:r>
                        <a:rPr lang="en-IN" sz="1500" dirty="0">
                          <a:effectLst/>
                          <a:latin typeface="Arial" panose="020B0604020202020204" pitchFamily="34" charset="0"/>
                          <a:ea typeface="Calibri" panose="020F0502020204030204" pitchFamily="34" charset="0"/>
                          <a:cs typeface="Arial" panose="020B0604020202020204" pitchFamily="34" charset="0"/>
                        </a:rPr>
                        <a:t> (KNN), Particle swarm optimization (PSO), and logistic regression—are combined </a:t>
                      </a:r>
                    </a:p>
                  </a:txBody>
                  <a:tcPr marL="48927" marR="48927"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500" dirty="0">
                          <a:effectLst/>
                          <a:latin typeface="Arial" panose="020B0604020202020204" pitchFamily="34" charset="0"/>
                          <a:ea typeface="Calibri" panose="020F0502020204030204" pitchFamily="34" charset="0"/>
                          <a:cs typeface="Arial" panose="020B0604020202020204" pitchFamily="34" charset="0"/>
                        </a:rPr>
                        <a:t>claims 90% accuracy</a:t>
                      </a:r>
                    </a:p>
                  </a:txBody>
                  <a:tcPr marL="48927" marR="48927"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986137">
                <a:tc>
                  <a:txBody>
                    <a:bodyPr/>
                    <a:lstStyle/>
                    <a:p>
                      <a:pPr algn="ctr">
                        <a:lnSpc>
                          <a:spcPct val="107000"/>
                        </a:lnSpc>
                        <a:spcAft>
                          <a:spcPts val="0"/>
                        </a:spcAft>
                      </a:pPr>
                      <a:r>
                        <a:rPr lang="en-IN" sz="1500">
                          <a:effectLst/>
                          <a:latin typeface="Arial" panose="020B0604020202020204" pitchFamily="34" charset="0"/>
                          <a:ea typeface="Calibri" panose="020F0502020204030204" pitchFamily="34" charset="0"/>
                          <a:cs typeface="Arial" panose="020B0604020202020204" pitchFamily="34" charset="0"/>
                        </a:rPr>
                        <a:t>19</a:t>
                      </a:r>
                    </a:p>
                  </a:txBody>
                  <a:tcPr marL="48927" marR="48927"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500">
                          <a:effectLst/>
                          <a:latin typeface="Arial" panose="020B0604020202020204" pitchFamily="34" charset="0"/>
                          <a:ea typeface="Calibri" panose="020F0502020204030204" pitchFamily="34" charset="0"/>
                          <a:cs typeface="Arial" panose="020B0604020202020204" pitchFamily="34" charset="0"/>
                        </a:rPr>
                        <a:t>Supriya M S et. al.</a:t>
                      </a:r>
                    </a:p>
                  </a:txBody>
                  <a:tcPr marL="48927" marR="48927"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500">
                          <a:effectLst/>
                          <a:latin typeface="Arial" panose="020B0604020202020204" pitchFamily="34" charset="0"/>
                          <a:ea typeface="Calibri" panose="020F0502020204030204" pitchFamily="34" charset="0"/>
                          <a:cs typeface="Arial" panose="020B0604020202020204" pitchFamily="34" charset="0"/>
                        </a:rPr>
                        <a:t>ECG</a:t>
                      </a:r>
                    </a:p>
                  </a:txBody>
                  <a:tcPr marL="48927" marR="48927"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500">
                          <a:effectLst/>
                          <a:latin typeface="Arial" panose="020B0604020202020204" pitchFamily="34" charset="0"/>
                          <a:ea typeface="Calibri" panose="020F0502020204030204" pitchFamily="34" charset="0"/>
                          <a:cs typeface="Arial" panose="020B0604020202020204" pitchFamily="34" charset="0"/>
                        </a:rPr>
                        <a:t>Deep Learning</a:t>
                      </a:r>
                    </a:p>
                    <a:p>
                      <a:pPr algn="ctr">
                        <a:lnSpc>
                          <a:spcPct val="107000"/>
                        </a:lnSpc>
                        <a:spcAft>
                          <a:spcPts val="0"/>
                        </a:spcAft>
                      </a:pPr>
                      <a:r>
                        <a:rPr lang="en-IN" sz="1500">
                          <a:effectLst/>
                          <a:latin typeface="Arial" panose="020B0604020202020204" pitchFamily="34" charset="0"/>
                          <a:ea typeface="Calibri" panose="020F0502020204030204" pitchFamily="34" charset="0"/>
                          <a:cs typeface="Arial" panose="020B0604020202020204" pitchFamily="34" charset="0"/>
                        </a:rPr>
                        <a:t>CNN, DNN, LSTM</a:t>
                      </a:r>
                    </a:p>
                  </a:txBody>
                  <a:tcPr marL="48927" marR="48927"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500" dirty="0">
                          <a:effectLst/>
                          <a:latin typeface="Arial" panose="020B0604020202020204" pitchFamily="34" charset="0"/>
                          <a:ea typeface="Calibri" panose="020F0502020204030204" pitchFamily="34" charset="0"/>
                          <a:cs typeface="Arial" panose="020B0604020202020204" pitchFamily="34" charset="0"/>
                        </a:rPr>
                        <a:t>CNN model performs better with an accuracy of 0.976 on MIT-BIH, 0.883 on SVDB, and 0.941 on INCART 12 lead database.</a:t>
                      </a:r>
                    </a:p>
                  </a:txBody>
                  <a:tcPr marL="48927" marR="48927"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27541262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sp>
        <p:nvSpPr>
          <p:cNvPr id="5" name="TextBox 4"/>
          <p:cNvSpPr txBox="1"/>
          <p:nvPr/>
        </p:nvSpPr>
        <p:spPr>
          <a:xfrm>
            <a:off x="202131" y="163629"/>
            <a:ext cx="7594332" cy="430887"/>
          </a:xfrm>
          <a:prstGeom prst="rect">
            <a:avLst/>
          </a:prstGeom>
          <a:noFill/>
        </p:spPr>
        <p:txBody>
          <a:bodyPr wrap="square" rtlCol="0">
            <a:spAutoFit/>
          </a:bodyPr>
          <a:lstStyle/>
          <a:p>
            <a:r>
              <a:rPr lang="en-US" sz="2200" b="1" dirty="0">
                <a:latin typeface="Arial" panose="020B0604020202020204" pitchFamily="34" charset="0"/>
                <a:cs typeface="Arial" panose="020B0604020202020204" pitchFamily="34" charset="0"/>
              </a:rPr>
              <a:t>THEMES DISCOVERED IN REVIEW</a:t>
            </a:r>
            <a:endParaRPr lang="en-IN" sz="2200" b="1" dirty="0">
              <a:latin typeface="Arial" panose="020B0604020202020204" pitchFamily="34" charset="0"/>
              <a:cs typeface="Arial" panose="020B0604020202020204" pitchFamily="34" charset="0"/>
            </a:endParaRPr>
          </a:p>
        </p:txBody>
      </p:sp>
      <p:sp>
        <p:nvSpPr>
          <p:cNvPr id="6" name="TextBox 5"/>
          <p:cNvSpPr txBox="1"/>
          <p:nvPr/>
        </p:nvSpPr>
        <p:spPr>
          <a:xfrm>
            <a:off x="301591" y="696590"/>
            <a:ext cx="11588817" cy="6186309"/>
          </a:xfrm>
          <a:prstGeom prst="rect">
            <a:avLst/>
          </a:prstGeom>
          <a:noFill/>
        </p:spPr>
        <p:txBody>
          <a:bodyPr wrap="square" rtlCol="0">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Detection and Prediction of SCD:</a:t>
            </a:r>
          </a:p>
          <a:p>
            <a:pPr marL="342900" indent="-342900">
              <a:buFont typeface="+mj-lt"/>
              <a:buAutoNum type="arabicPeriod"/>
            </a:pPr>
            <a:endParaRPr lang="en-US" b="1" dirty="0">
              <a:latin typeface="Arial" panose="020B0604020202020204" pitchFamily="34" charset="0"/>
              <a:cs typeface="Arial" panose="020B0604020202020204" pitchFamily="34" charset="0"/>
            </a:endParaRPr>
          </a:p>
          <a:p>
            <a:pPr lvl="1"/>
            <a:r>
              <a:rPr lang="en-US" b="1" dirty="0">
                <a:latin typeface="Arial" panose="020B0604020202020204" pitchFamily="34" charset="0"/>
                <a:cs typeface="Arial" panose="020B0604020202020204" pitchFamily="34" charset="0"/>
              </a:rPr>
              <a:t>ECG Analysis:</a:t>
            </a:r>
            <a:endParaRPr lang="en-US" dirty="0">
              <a:latin typeface="Arial" panose="020B0604020202020204" pitchFamily="34" charset="0"/>
              <a:cs typeface="Arial" panose="020B0604020202020204" pitchFamily="34" charset="0"/>
            </a:endParaRPr>
          </a:p>
          <a:p>
            <a:pPr marL="1257300" lvl="2" indent="-342900">
              <a:buFont typeface="Arial" panose="020B0604020202020204" pitchFamily="34" charset="0"/>
              <a:buChar char="•"/>
            </a:pPr>
            <a:r>
              <a:rPr lang="en-US" dirty="0">
                <a:latin typeface="Arial" panose="020B0604020202020204" pitchFamily="34" charset="0"/>
                <a:cs typeface="Arial" panose="020B0604020202020204" pitchFamily="34" charset="0"/>
              </a:rPr>
              <a:t>Numerous papers employ machine learning and deep learning techniques to analyze ECG signals for early SCD detection. They focus on features like heart rate variability or QT intervals.</a:t>
            </a:r>
          </a:p>
          <a:p>
            <a:pPr marL="1257300" lvl="2"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lvl="1"/>
            <a:r>
              <a:rPr lang="en-US" b="1" dirty="0">
                <a:latin typeface="Arial" panose="020B0604020202020204" pitchFamily="34" charset="0"/>
                <a:cs typeface="Arial" panose="020B0604020202020204" pitchFamily="34" charset="0"/>
              </a:rPr>
              <a:t>Wearable Sensors:</a:t>
            </a:r>
            <a:endParaRPr lang="en-US" dirty="0">
              <a:latin typeface="Arial" panose="020B0604020202020204" pitchFamily="34" charset="0"/>
              <a:cs typeface="Arial" panose="020B0604020202020204" pitchFamily="34" charset="0"/>
            </a:endParaRPr>
          </a:p>
          <a:p>
            <a:pPr marL="1257300" lvl="2" indent="-342900">
              <a:buFont typeface="Arial" panose="020B0604020202020204" pitchFamily="34" charset="0"/>
              <a:buChar char="•"/>
            </a:pPr>
            <a:r>
              <a:rPr lang="en-US" dirty="0">
                <a:latin typeface="Arial" panose="020B0604020202020204" pitchFamily="34" charset="0"/>
                <a:cs typeface="Arial" panose="020B0604020202020204" pitchFamily="34" charset="0"/>
              </a:rPr>
              <a:t>Studies explore the potential of wearable sensors for monitoring vital signs and predicting SCD risk. Examples include the use of headphones with pulse and temperature sensors and integrating similar sensors into clothing.</a:t>
            </a:r>
          </a:p>
          <a:p>
            <a:pPr marL="1257300" lvl="2"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lvl="1"/>
            <a:r>
              <a:rPr lang="en-US" b="1" dirty="0">
                <a:latin typeface="Arial" panose="020B0604020202020204" pitchFamily="34" charset="0"/>
                <a:cs typeface="Arial" panose="020B0604020202020204" pitchFamily="34" charset="0"/>
              </a:rPr>
              <a:t>Other Indicators:</a:t>
            </a:r>
            <a:endParaRPr lang="en-US" dirty="0">
              <a:latin typeface="Arial" panose="020B0604020202020204" pitchFamily="34" charset="0"/>
              <a:cs typeface="Arial" panose="020B0604020202020204" pitchFamily="34" charset="0"/>
            </a:endParaRPr>
          </a:p>
          <a:p>
            <a:pPr marL="1257300" lvl="2" indent="-342900">
              <a:buFont typeface="Arial" panose="020B0604020202020204" pitchFamily="34" charset="0"/>
              <a:buChar char="•"/>
            </a:pPr>
            <a:r>
              <a:rPr lang="en-US" dirty="0">
                <a:latin typeface="Arial" panose="020B0604020202020204" pitchFamily="34" charset="0"/>
                <a:cs typeface="Arial" panose="020B0604020202020204" pitchFamily="34" charset="0"/>
              </a:rPr>
              <a:t>Some papers consider additional parameters beyond ECG, such as blood pressure, oxygen saturation, and body temperature, in their prediction models.</a:t>
            </a:r>
          </a:p>
          <a:p>
            <a:pPr marL="800100" lvl="1" indent="-342900">
              <a:buFont typeface="+mj-lt"/>
              <a:buAutoNum type="arabicPeriod"/>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b="1" dirty="0">
                <a:latin typeface="Arial" panose="020B0604020202020204" pitchFamily="34" charset="0"/>
                <a:cs typeface="Arial" panose="020B0604020202020204" pitchFamily="34" charset="0"/>
              </a:rPr>
              <a:t>Prevention and Management of SCD:</a:t>
            </a:r>
          </a:p>
          <a:p>
            <a:endParaRPr lang="en-US" b="1" dirty="0">
              <a:latin typeface="Arial" panose="020B0604020202020204" pitchFamily="34" charset="0"/>
              <a:cs typeface="Arial" panose="020B0604020202020204" pitchFamily="34" charset="0"/>
            </a:endParaRPr>
          </a:p>
          <a:p>
            <a:pPr lvl="1"/>
            <a:r>
              <a:rPr lang="en-US" b="1" dirty="0">
                <a:latin typeface="Arial" panose="020B0604020202020204" pitchFamily="34" charset="0"/>
                <a:cs typeface="Arial" panose="020B0604020202020204" pitchFamily="34" charset="0"/>
              </a:rPr>
              <a:t>Screening and Risk Stratification:</a:t>
            </a:r>
            <a:endParaRPr lang="en-US" dirty="0">
              <a:latin typeface="Arial" panose="020B0604020202020204" pitchFamily="34" charset="0"/>
              <a:cs typeface="Arial" panose="020B0604020202020204" pitchFamily="34" charset="0"/>
            </a:endParaRPr>
          </a:p>
          <a:p>
            <a:pPr marL="1200150" lvl="2" indent="-285750">
              <a:buFont typeface="Arial" panose="020B0604020202020204" pitchFamily="34" charset="0"/>
              <a:buChar char="•"/>
            </a:pPr>
            <a:r>
              <a:rPr lang="en-US" dirty="0">
                <a:latin typeface="Arial" panose="020B0604020202020204" pitchFamily="34" charset="0"/>
                <a:cs typeface="Arial" panose="020B0604020202020204" pitchFamily="34" charset="0"/>
              </a:rPr>
              <a:t>Developing accurate methods for identifying individuals at high risk for SCD is crucial for enabling preventive measures and early intervention.</a:t>
            </a:r>
          </a:p>
          <a:p>
            <a:pPr lvl="1"/>
            <a:endParaRPr lang="en-US"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05717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12834"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sp>
        <p:nvSpPr>
          <p:cNvPr id="5" name="TextBox 4"/>
          <p:cNvSpPr txBox="1"/>
          <p:nvPr/>
        </p:nvSpPr>
        <p:spPr>
          <a:xfrm>
            <a:off x="202131" y="163629"/>
            <a:ext cx="7594332" cy="430887"/>
          </a:xfrm>
          <a:prstGeom prst="rect">
            <a:avLst/>
          </a:prstGeom>
          <a:noFill/>
        </p:spPr>
        <p:txBody>
          <a:bodyPr wrap="square" rtlCol="0">
            <a:spAutoFit/>
          </a:bodyPr>
          <a:lstStyle/>
          <a:p>
            <a:r>
              <a:rPr lang="en-US" sz="2200" b="1" dirty="0">
                <a:latin typeface="Arial" panose="020B0604020202020204" pitchFamily="34" charset="0"/>
                <a:cs typeface="Arial" panose="020B0604020202020204" pitchFamily="34" charset="0"/>
              </a:rPr>
              <a:t>THEMES DISCOVERED IN REVIEW</a:t>
            </a:r>
            <a:endParaRPr lang="en-IN" sz="2200" b="1" dirty="0">
              <a:latin typeface="Arial" panose="020B0604020202020204" pitchFamily="34" charset="0"/>
              <a:cs typeface="Arial" panose="020B0604020202020204" pitchFamily="34" charset="0"/>
            </a:endParaRPr>
          </a:p>
        </p:txBody>
      </p:sp>
      <p:sp>
        <p:nvSpPr>
          <p:cNvPr id="6" name="TextBox 5"/>
          <p:cNvSpPr txBox="1"/>
          <p:nvPr/>
        </p:nvSpPr>
        <p:spPr>
          <a:xfrm>
            <a:off x="301591" y="1097280"/>
            <a:ext cx="11588817" cy="4524315"/>
          </a:xfrm>
          <a:prstGeom prst="rect">
            <a:avLst/>
          </a:prstGeom>
          <a:noFill/>
        </p:spPr>
        <p:txBody>
          <a:bodyPr wrap="square" rtlCol="0">
            <a:spAutoFit/>
          </a:bodyPr>
          <a:lstStyle/>
          <a:p>
            <a:pPr marL="342900" indent="-342900">
              <a:buFont typeface="+mj-lt"/>
              <a:buAutoNum type="arabicPeriod" startAt="3"/>
            </a:pPr>
            <a:r>
              <a:rPr lang="en-US" b="1" dirty="0">
                <a:latin typeface="Arial" panose="020B0604020202020204" pitchFamily="34" charset="0"/>
                <a:cs typeface="Arial" panose="020B0604020202020204" pitchFamily="34" charset="0"/>
              </a:rPr>
              <a:t>Risk Factors and Causes of SCD:</a:t>
            </a:r>
          </a:p>
          <a:p>
            <a:endParaRPr lang="en-US" b="1" dirty="0">
              <a:latin typeface="Arial" panose="020B0604020202020204" pitchFamily="34" charset="0"/>
              <a:cs typeface="Arial" panose="020B0604020202020204" pitchFamily="34" charset="0"/>
            </a:endParaRPr>
          </a:p>
          <a:p>
            <a:pPr lvl="1"/>
            <a:r>
              <a:rPr lang="en-US" b="1" dirty="0">
                <a:latin typeface="Arial" panose="020B0604020202020204" pitchFamily="34" charset="0"/>
                <a:cs typeface="Arial" panose="020B0604020202020204" pitchFamily="34" charset="0"/>
              </a:rPr>
              <a:t>Underlying Cardiovascular Conditions:</a:t>
            </a:r>
            <a:endParaRPr lang="en-US" dirty="0">
              <a:latin typeface="Arial" panose="020B0604020202020204" pitchFamily="34" charset="0"/>
              <a:cs typeface="Arial" panose="020B0604020202020204" pitchFamily="34" charset="0"/>
            </a:endParaRPr>
          </a:p>
          <a:p>
            <a:pPr marL="1200150" lvl="2" indent="-285750">
              <a:buFont typeface="Arial" panose="020B0604020202020204" pitchFamily="34" charset="0"/>
              <a:buChar char="•"/>
            </a:pPr>
            <a:r>
              <a:rPr lang="en-US" dirty="0">
                <a:latin typeface="Arial" panose="020B0604020202020204" pitchFamily="34" charset="0"/>
                <a:cs typeface="Arial" panose="020B0604020202020204" pitchFamily="34" charset="0"/>
              </a:rPr>
              <a:t>Many studies highlight pre-existing cardiovascular conditions like coronary artery disease and cardiomyopathies as significant risk factors for SCD.</a:t>
            </a:r>
          </a:p>
          <a:p>
            <a:pPr lvl="2"/>
            <a:endParaRPr lang="en-US" dirty="0">
              <a:latin typeface="Arial" panose="020B0604020202020204" pitchFamily="34" charset="0"/>
              <a:cs typeface="Arial" panose="020B0604020202020204" pitchFamily="34" charset="0"/>
            </a:endParaRPr>
          </a:p>
          <a:p>
            <a:pPr lvl="1"/>
            <a:r>
              <a:rPr lang="en-US" b="1" dirty="0">
                <a:latin typeface="Arial" panose="020B0604020202020204" pitchFamily="34" charset="0"/>
                <a:cs typeface="Arial" panose="020B0604020202020204" pitchFamily="34" charset="0"/>
              </a:rPr>
              <a:t>Exercise and Activity:</a:t>
            </a:r>
            <a:endParaRPr lang="en-US" dirty="0">
              <a:latin typeface="Arial" panose="020B0604020202020204" pitchFamily="34" charset="0"/>
              <a:cs typeface="Arial" panose="020B0604020202020204" pitchFamily="34" charset="0"/>
            </a:endParaRPr>
          </a:p>
          <a:p>
            <a:pPr marL="1200150" lvl="2" indent="-285750">
              <a:buFont typeface="Arial" panose="020B0604020202020204" pitchFamily="34" charset="0"/>
              <a:buChar char="•"/>
            </a:pPr>
            <a:r>
              <a:rPr lang="en-US" dirty="0">
                <a:latin typeface="Arial" panose="020B0604020202020204" pitchFamily="34" charset="0"/>
                <a:cs typeface="Arial" panose="020B0604020202020204" pitchFamily="34" charset="0"/>
              </a:rPr>
              <a:t>While exercise is generally beneficial, several studies acknowledge the increased risk of SCD during vigorous exercise, especially in individuals with underlying conditions.</a:t>
            </a:r>
          </a:p>
          <a:p>
            <a:pPr lvl="2"/>
            <a:endParaRPr lang="en-US" dirty="0">
              <a:latin typeface="Arial" panose="020B0604020202020204" pitchFamily="34" charset="0"/>
              <a:cs typeface="Arial" panose="020B0604020202020204" pitchFamily="34" charset="0"/>
            </a:endParaRPr>
          </a:p>
          <a:p>
            <a:pPr lvl="1"/>
            <a:r>
              <a:rPr lang="en-US" b="1" dirty="0">
                <a:latin typeface="Arial" panose="020B0604020202020204" pitchFamily="34" charset="0"/>
                <a:cs typeface="Arial" panose="020B0604020202020204" pitchFamily="34" charset="0"/>
              </a:rPr>
              <a:t>Age and Sex:</a:t>
            </a:r>
            <a:endParaRPr lang="en-US" dirty="0">
              <a:latin typeface="Arial" panose="020B0604020202020204" pitchFamily="34" charset="0"/>
              <a:cs typeface="Arial" panose="020B0604020202020204" pitchFamily="34" charset="0"/>
            </a:endParaRPr>
          </a:p>
          <a:p>
            <a:pPr marL="1200150" lvl="2" indent="-285750">
              <a:buFont typeface="Arial" panose="020B0604020202020204" pitchFamily="34" charset="0"/>
              <a:buChar char="•"/>
            </a:pPr>
            <a:r>
              <a:rPr lang="en-US" dirty="0">
                <a:latin typeface="Arial" panose="020B0604020202020204" pitchFamily="34" charset="0"/>
                <a:cs typeface="Arial" panose="020B0604020202020204" pitchFamily="34" charset="0"/>
              </a:rPr>
              <a:t>Studies show varied demographics affected, with younger athletes and middle-aged recreational exercisers at higher risk. Some studies emphasize a higher overall risk for men compared to women.</a:t>
            </a:r>
          </a:p>
          <a:p>
            <a:pPr lvl="1"/>
            <a:endParaRPr lang="en-US" dirty="0">
              <a:latin typeface="Arial" panose="020B0604020202020204" pitchFamily="34" charset="0"/>
              <a:cs typeface="Arial" panose="020B0604020202020204" pitchFamily="34" charset="0"/>
            </a:endParaRPr>
          </a:p>
          <a:p>
            <a:pPr lvl="1"/>
            <a:endParaRPr lang="en-US"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748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sp>
        <p:nvSpPr>
          <p:cNvPr id="5" name="TextBox 4"/>
          <p:cNvSpPr txBox="1"/>
          <p:nvPr/>
        </p:nvSpPr>
        <p:spPr>
          <a:xfrm>
            <a:off x="0" y="-96427"/>
            <a:ext cx="4866640" cy="461665"/>
          </a:xfrm>
          <a:prstGeom prst="rect">
            <a:avLst/>
          </a:prstGeom>
          <a:noFill/>
        </p:spPr>
        <p:txBody>
          <a:bodyPr wrap="square" rtlCol="0">
            <a:spAutoFit/>
          </a:bodyPr>
          <a:lstStyle/>
          <a:p>
            <a:r>
              <a:rPr lang="en-US" sz="2400" b="1" spc="20" dirty="0">
                <a:solidFill>
                  <a:prstClr val="black"/>
                </a:solidFill>
              </a:rPr>
              <a:t>INTRODUCTION</a:t>
            </a:r>
            <a:endParaRPr lang="en-IN" sz="2400" b="1" spc="20" dirty="0">
              <a:solidFill>
                <a:prstClr val="black"/>
              </a:solidFill>
            </a:endParaRPr>
          </a:p>
        </p:txBody>
      </p:sp>
      <p:sp>
        <p:nvSpPr>
          <p:cNvPr id="6" name="TextBox 5"/>
          <p:cNvSpPr txBox="1"/>
          <p:nvPr/>
        </p:nvSpPr>
        <p:spPr>
          <a:xfrm>
            <a:off x="0" y="258999"/>
            <a:ext cx="12192000" cy="6932667"/>
          </a:xfrm>
          <a:prstGeom prst="rect">
            <a:avLst/>
          </a:prstGeom>
          <a:noFill/>
        </p:spPr>
        <p:txBody>
          <a:bodyPr wrap="square" rtlCol="0">
            <a:spAutoFit/>
          </a:bodyPr>
          <a:lstStyle/>
          <a:p>
            <a:r>
              <a:rPr lang="en-US" sz="1950" b="1" dirty="0">
                <a:solidFill>
                  <a:prstClr val="black"/>
                </a:solidFill>
              </a:rPr>
              <a:t>The Rise of a Hidden Threat: Sudden Deaths During High-Intensity Workouts</a:t>
            </a:r>
          </a:p>
          <a:p>
            <a:endParaRPr lang="en-US" sz="1950" b="1" dirty="0">
              <a:solidFill>
                <a:prstClr val="black"/>
              </a:solidFill>
            </a:endParaRPr>
          </a:p>
          <a:p>
            <a:pPr>
              <a:spcAft>
                <a:spcPts val="1200"/>
              </a:spcAft>
              <a:buFont typeface="+mj-lt"/>
              <a:buAutoNum type="arabicPeriod"/>
            </a:pPr>
            <a:r>
              <a:rPr lang="en-US" sz="1600" dirty="0">
                <a:solidFill>
                  <a:srgbClr val="0D0D0D"/>
                </a:solidFill>
                <a:latin typeface="Söhne"/>
              </a:rPr>
              <a:t>Vigorous exercise, while commendable, can have devastating consequences, including sudden death.</a:t>
            </a:r>
          </a:p>
          <a:p>
            <a:pPr>
              <a:spcAft>
                <a:spcPts val="1200"/>
              </a:spcAft>
              <a:buFont typeface="+mj-lt"/>
              <a:buAutoNum type="arabicPeriod"/>
            </a:pPr>
            <a:r>
              <a:rPr lang="en-US" sz="1600" dirty="0">
                <a:solidFill>
                  <a:srgbClr val="0D0D0D"/>
                </a:solidFill>
                <a:latin typeface="Söhne"/>
              </a:rPr>
              <a:t>Recent headlines have brought attention to the danger of seemingly healthy individuals collapsing during gym workouts.</a:t>
            </a:r>
          </a:p>
          <a:p>
            <a:pPr>
              <a:spcAft>
                <a:spcPts val="1200"/>
              </a:spcAft>
              <a:buFont typeface="+mj-lt"/>
              <a:buAutoNum type="arabicPeriod"/>
            </a:pPr>
            <a:r>
              <a:rPr lang="en-US" sz="1600" dirty="0">
                <a:solidFill>
                  <a:srgbClr val="0D0D0D"/>
                </a:solidFill>
                <a:latin typeface="Söhne"/>
              </a:rPr>
              <a:t>Fatal cardiac events are occurring in non-athletic individuals without pre-existing conditions, highlighting a significant concern.</a:t>
            </a:r>
          </a:p>
          <a:p>
            <a:pPr>
              <a:spcAft>
                <a:spcPts val="1200"/>
              </a:spcAft>
              <a:buFont typeface="+mj-lt"/>
              <a:buAutoNum type="arabicPeriod"/>
            </a:pPr>
            <a:r>
              <a:rPr lang="en-US" sz="1600" dirty="0">
                <a:solidFill>
                  <a:srgbClr val="0D0D0D"/>
                </a:solidFill>
                <a:latin typeface="Söhne"/>
              </a:rPr>
              <a:t>The rise in fatalities underscores the urgent need for public health attention.</a:t>
            </a:r>
          </a:p>
          <a:p>
            <a:pPr>
              <a:spcAft>
                <a:spcPts val="1200"/>
              </a:spcAft>
              <a:buFont typeface="+mj-lt"/>
              <a:buAutoNum type="arabicPeriod"/>
            </a:pPr>
            <a:r>
              <a:rPr lang="en-US" sz="1600" dirty="0">
                <a:solidFill>
                  <a:srgbClr val="0D0D0D"/>
                </a:solidFill>
                <a:latin typeface="Söhne"/>
              </a:rPr>
              <a:t>Current preventive measures are hindered by their reliance on self-reported health information and infrequent medical assessments.</a:t>
            </a:r>
          </a:p>
          <a:p>
            <a:pPr>
              <a:spcAft>
                <a:spcPts val="1200"/>
              </a:spcAft>
              <a:buFont typeface="+mj-lt"/>
              <a:buAutoNum type="arabicPeriod"/>
            </a:pPr>
            <a:r>
              <a:rPr lang="en-US" sz="1600" dirty="0">
                <a:solidFill>
                  <a:srgbClr val="0D0D0D"/>
                </a:solidFill>
                <a:latin typeface="Söhne"/>
              </a:rPr>
              <a:t>Continuous monitoring is essential for early detection of potential cardiac events during exercise.</a:t>
            </a:r>
          </a:p>
          <a:p>
            <a:pPr>
              <a:spcAft>
                <a:spcPts val="1200"/>
              </a:spcAft>
              <a:buFont typeface="+mj-lt"/>
              <a:buAutoNum type="arabicPeriod"/>
            </a:pPr>
            <a:r>
              <a:rPr lang="en-US" sz="1600" dirty="0">
                <a:solidFill>
                  <a:srgbClr val="0D0D0D"/>
                </a:solidFill>
                <a:latin typeface="Söhne"/>
              </a:rPr>
              <a:t>Traditional methods fail to provide real-time safeguards, particularly for individuals who may appear healthy but face unseen risks.</a:t>
            </a:r>
          </a:p>
          <a:p>
            <a:pPr>
              <a:spcAft>
                <a:spcPts val="1200"/>
              </a:spcAft>
              <a:buFont typeface="+mj-lt"/>
              <a:buAutoNum type="arabicPeriod"/>
            </a:pPr>
            <a:r>
              <a:rPr lang="en-US" sz="1600" dirty="0">
                <a:solidFill>
                  <a:srgbClr val="0D0D0D"/>
                </a:solidFill>
                <a:latin typeface="Söhne"/>
              </a:rPr>
              <a:t>Bridging this gap necessitates the development of tailored machine learning algorithms and real-time predictive analysis.</a:t>
            </a:r>
          </a:p>
          <a:p>
            <a:pPr>
              <a:spcAft>
                <a:spcPts val="1200"/>
              </a:spcAft>
              <a:buFont typeface="+mj-lt"/>
              <a:buAutoNum type="arabicPeriod"/>
            </a:pPr>
            <a:r>
              <a:rPr lang="en-US" sz="1600" dirty="0">
                <a:solidFill>
                  <a:srgbClr val="0D0D0D"/>
                </a:solidFill>
                <a:latin typeface="Söhne"/>
              </a:rPr>
              <a:t>Integration of advanced wearable devices and intelligent alert systems holds the potential to revolutionize exercise safety.</a:t>
            </a:r>
          </a:p>
          <a:p>
            <a:pPr>
              <a:spcAft>
                <a:spcPts val="1200"/>
              </a:spcAft>
              <a:buFont typeface="+mj-lt"/>
              <a:buAutoNum type="arabicPeriod"/>
            </a:pPr>
            <a:r>
              <a:rPr lang="en-US" sz="1600" dirty="0">
                <a:solidFill>
                  <a:srgbClr val="0D0D0D"/>
                </a:solidFill>
                <a:latin typeface="Söhne"/>
              </a:rPr>
              <a:t>The ultimate goal is to transform gyms into proactive sanctuaries for well-being.</a:t>
            </a:r>
          </a:p>
          <a:p>
            <a:pPr>
              <a:spcAft>
                <a:spcPts val="1200"/>
              </a:spcAft>
              <a:buFont typeface="+mj-lt"/>
              <a:buAutoNum type="arabicPeriod"/>
            </a:pPr>
            <a:r>
              <a:rPr lang="en-US" sz="1600" dirty="0">
                <a:solidFill>
                  <a:srgbClr val="0D0D0D"/>
                </a:solidFill>
                <a:latin typeface="Söhne"/>
              </a:rPr>
              <a:t>Efforts will focus on exploring the feasibility and effectiveness of integrating advanced technology and data analysis into gym settings.</a:t>
            </a:r>
          </a:p>
          <a:p>
            <a:pPr>
              <a:spcAft>
                <a:spcPts val="1200"/>
              </a:spcAft>
              <a:buFont typeface="+mj-lt"/>
              <a:buAutoNum type="arabicPeriod"/>
            </a:pPr>
            <a:r>
              <a:rPr lang="en-US" sz="1600" dirty="0">
                <a:solidFill>
                  <a:srgbClr val="0D0D0D"/>
                </a:solidFill>
                <a:latin typeface="Söhne"/>
              </a:rPr>
              <a:t>Empowering individuals to pursue their fitness goals with confidence, knowing they are supported by a vigilant safety net, is paramount.</a:t>
            </a:r>
          </a:p>
          <a:p>
            <a:pPr>
              <a:spcAft>
                <a:spcPts val="1200"/>
              </a:spcAft>
              <a:buFont typeface="+mj-lt"/>
              <a:buAutoNum type="arabicPeriod"/>
            </a:pPr>
            <a:r>
              <a:rPr lang="en-US" sz="1600" dirty="0">
                <a:solidFill>
                  <a:srgbClr val="0D0D0D"/>
                </a:solidFill>
                <a:latin typeface="Söhne"/>
              </a:rPr>
              <a:t>The focus remains on saving lives and ensuring that the pursuit of health and fitness does not end tragically.</a:t>
            </a:r>
          </a:p>
          <a:p>
            <a:endParaRPr lang="en-US" sz="1950" b="1" dirty="0">
              <a:solidFill>
                <a:prstClr val="black"/>
              </a:solidFill>
            </a:endParaRPr>
          </a:p>
        </p:txBody>
      </p:sp>
    </p:spTree>
    <p:extLst>
      <p:ext uri="{BB962C8B-B14F-4D97-AF65-F5344CB8AC3E}">
        <p14:creationId xmlns:p14="http://schemas.microsoft.com/office/powerpoint/2010/main" val="21932580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sp>
        <p:nvSpPr>
          <p:cNvPr id="5" name="TextBox 4"/>
          <p:cNvSpPr txBox="1"/>
          <p:nvPr/>
        </p:nvSpPr>
        <p:spPr>
          <a:xfrm>
            <a:off x="202131" y="163629"/>
            <a:ext cx="7594332" cy="430887"/>
          </a:xfrm>
          <a:prstGeom prst="rect">
            <a:avLst/>
          </a:prstGeom>
          <a:noFill/>
        </p:spPr>
        <p:txBody>
          <a:bodyPr wrap="square" rtlCol="0">
            <a:spAutoFit/>
          </a:bodyPr>
          <a:lstStyle/>
          <a:p>
            <a:r>
              <a:rPr lang="en-US" sz="2200" b="1" dirty="0">
                <a:latin typeface="Arial" panose="020B0604020202020204" pitchFamily="34" charset="0"/>
                <a:cs typeface="Arial" panose="020B0604020202020204" pitchFamily="34" charset="0"/>
              </a:rPr>
              <a:t>THEMES DISCOVERED IN REVIEW</a:t>
            </a:r>
            <a:endParaRPr lang="en-IN" sz="2200" b="1" dirty="0">
              <a:latin typeface="Arial" panose="020B0604020202020204" pitchFamily="34" charset="0"/>
              <a:cs typeface="Arial" panose="020B0604020202020204" pitchFamily="34" charset="0"/>
            </a:endParaRPr>
          </a:p>
        </p:txBody>
      </p:sp>
      <p:sp>
        <p:nvSpPr>
          <p:cNvPr id="6" name="TextBox 5"/>
          <p:cNvSpPr txBox="1"/>
          <p:nvPr/>
        </p:nvSpPr>
        <p:spPr>
          <a:xfrm>
            <a:off x="301591" y="804021"/>
            <a:ext cx="11588817" cy="6186309"/>
          </a:xfrm>
          <a:prstGeom prst="rect">
            <a:avLst/>
          </a:prstGeom>
          <a:noFill/>
        </p:spPr>
        <p:txBody>
          <a:bodyPr wrap="square" rtlCol="0">
            <a:spAutoFit/>
          </a:bodyPr>
          <a:lstStyle/>
          <a:p>
            <a:pPr marL="342900" lvl="0" indent="-342900">
              <a:buFont typeface="+mj-lt"/>
              <a:buAutoNum type="arabicPeriod" startAt="4"/>
            </a:pPr>
            <a:r>
              <a:rPr lang="en-US" b="1" dirty="0">
                <a:solidFill>
                  <a:prstClr val="black"/>
                </a:solidFill>
                <a:latin typeface="Arial" panose="020B0604020202020204" pitchFamily="34" charset="0"/>
                <a:cs typeface="Arial" panose="020B0604020202020204" pitchFamily="34" charset="0"/>
              </a:rPr>
              <a:t>Sudden Cardiac Death (SCD):</a:t>
            </a:r>
          </a:p>
          <a:p>
            <a:pPr lvl="0"/>
            <a:endParaRPr lang="en-US" b="1" dirty="0">
              <a:solidFill>
                <a:prstClr val="black"/>
              </a:solidFill>
              <a:latin typeface="Arial" panose="020B0604020202020204" pitchFamily="34" charset="0"/>
              <a:cs typeface="Arial" panose="020B0604020202020204" pitchFamily="34" charset="0"/>
            </a:endParaRPr>
          </a:p>
          <a:p>
            <a:pPr lvl="1"/>
            <a:r>
              <a:rPr lang="en-US" b="1" dirty="0">
                <a:solidFill>
                  <a:prstClr val="black"/>
                </a:solidFill>
                <a:latin typeface="Arial" panose="020B0604020202020204" pitchFamily="34" charset="0"/>
                <a:cs typeface="Arial" panose="020B0604020202020204" pitchFamily="34" charset="0"/>
              </a:rPr>
              <a:t>Prevalence and Risk Factors:</a:t>
            </a:r>
            <a:endParaRPr lang="en-US" dirty="0">
              <a:solidFill>
                <a:prstClr val="black"/>
              </a:solidFill>
              <a:latin typeface="Arial" panose="020B0604020202020204" pitchFamily="34" charset="0"/>
              <a:cs typeface="Arial" panose="020B0604020202020204" pitchFamily="34" charset="0"/>
            </a:endParaRPr>
          </a:p>
          <a:p>
            <a:pPr marL="1200150" lvl="2" indent="-285750">
              <a:buFont typeface="Arial" panose="020B0604020202020204" pitchFamily="34" charset="0"/>
              <a:buChar char="•"/>
            </a:pPr>
            <a:r>
              <a:rPr lang="en-US" dirty="0">
                <a:solidFill>
                  <a:prstClr val="black"/>
                </a:solidFill>
                <a:latin typeface="Arial" panose="020B0604020202020204" pitchFamily="34" charset="0"/>
                <a:cs typeface="Arial" panose="020B0604020202020204" pitchFamily="34" charset="0"/>
              </a:rPr>
              <a:t>Studies explore the prevalence of SCD, particularly in young individuals, identifying factors like age, gender, and exercise intensity as potential risk factors.</a:t>
            </a:r>
          </a:p>
          <a:p>
            <a:pPr lvl="2"/>
            <a:endParaRPr lang="en-US" dirty="0">
              <a:solidFill>
                <a:prstClr val="black"/>
              </a:solidFill>
              <a:latin typeface="Arial" panose="020B0604020202020204" pitchFamily="34" charset="0"/>
              <a:cs typeface="Arial" panose="020B0604020202020204" pitchFamily="34" charset="0"/>
            </a:endParaRPr>
          </a:p>
          <a:p>
            <a:pPr lvl="1"/>
            <a:r>
              <a:rPr lang="en-US" b="1" dirty="0">
                <a:solidFill>
                  <a:prstClr val="black"/>
                </a:solidFill>
                <a:latin typeface="Arial" panose="020B0604020202020204" pitchFamily="34" charset="0"/>
                <a:cs typeface="Arial" panose="020B0604020202020204" pitchFamily="34" charset="0"/>
              </a:rPr>
              <a:t>Early Prediction and Prevention:</a:t>
            </a:r>
            <a:endParaRPr lang="en-US" dirty="0">
              <a:solidFill>
                <a:prstClr val="black"/>
              </a:solidFill>
              <a:latin typeface="Arial" panose="020B0604020202020204" pitchFamily="34" charset="0"/>
              <a:cs typeface="Arial" panose="020B0604020202020204" pitchFamily="34" charset="0"/>
            </a:endParaRPr>
          </a:p>
          <a:p>
            <a:pPr marL="1200150" lvl="2" indent="-285750">
              <a:buFont typeface="Arial" panose="020B0604020202020204" pitchFamily="34" charset="0"/>
              <a:buChar char="•"/>
            </a:pPr>
            <a:r>
              <a:rPr lang="en-US" dirty="0">
                <a:solidFill>
                  <a:prstClr val="black"/>
                </a:solidFill>
                <a:latin typeface="Arial" panose="020B0604020202020204" pitchFamily="34" charset="0"/>
                <a:cs typeface="Arial" panose="020B0604020202020204" pitchFamily="34" charset="0"/>
              </a:rPr>
              <a:t>Focus on developing methods for early detection and prevention of SCD, including using machine learning algorithms to analyze ECG signals, wearable sensors for vital sign monitoring, and improved screening protocols.</a:t>
            </a:r>
          </a:p>
          <a:p>
            <a:pPr lvl="1"/>
            <a:endParaRPr lang="en-US" dirty="0">
              <a:latin typeface="Arial" panose="020B0604020202020204" pitchFamily="34" charset="0"/>
              <a:cs typeface="Arial" panose="020B0604020202020204" pitchFamily="34" charset="0"/>
            </a:endParaRPr>
          </a:p>
          <a:p>
            <a:pPr marL="342900" indent="-342900">
              <a:buFont typeface="+mj-lt"/>
              <a:buAutoNum type="arabicPeriod" startAt="5"/>
            </a:pPr>
            <a:r>
              <a:rPr lang="en-US" b="1" dirty="0">
                <a:latin typeface="Arial" panose="020B0604020202020204" pitchFamily="34" charset="0"/>
                <a:cs typeface="Arial" panose="020B0604020202020204" pitchFamily="34" charset="0"/>
              </a:rPr>
              <a:t>Technological Advancements:</a:t>
            </a:r>
          </a:p>
          <a:p>
            <a:pPr marL="342900" indent="-342900">
              <a:buFont typeface="+mj-lt"/>
              <a:buAutoNum type="arabicPeriod" startAt="5"/>
            </a:pPr>
            <a:endParaRPr lang="en-US" b="1" dirty="0">
              <a:latin typeface="Arial" panose="020B0604020202020204" pitchFamily="34" charset="0"/>
              <a:cs typeface="Arial" panose="020B0604020202020204" pitchFamily="34" charset="0"/>
            </a:endParaRPr>
          </a:p>
          <a:p>
            <a:pPr lvl="1"/>
            <a:r>
              <a:rPr lang="en-US" b="1" dirty="0">
                <a:latin typeface="Arial" panose="020B0604020202020204" pitchFamily="34" charset="0"/>
                <a:cs typeface="Arial" panose="020B0604020202020204" pitchFamily="34" charset="0"/>
              </a:rPr>
              <a:t>Machine Learning and Deep Learning:</a:t>
            </a:r>
            <a:endParaRPr lang="en-US" dirty="0">
              <a:latin typeface="Arial" panose="020B0604020202020204" pitchFamily="34" charset="0"/>
              <a:cs typeface="Arial" panose="020B0604020202020204" pitchFamily="34" charset="0"/>
            </a:endParaRPr>
          </a:p>
          <a:p>
            <a:pPr marL="1257300" lvl="2" indent="-342900">
              <a:buFont typeface="Arial" panose="020B0604020202020204" pitchFamily="34" charset="0"/>
              <a:buChar char="•"/>
            </a:pPr>
            <a:r>
              <a:rPr lang="en-US" dirty="0">
                <a:latin typeface="Arial" panose="020B0604020202020204" pitchFamily="34" charset="0"/>
                <a:cs typeface="Arial" panose="020B0604020202020204" pitchFamily="34" charset="0"/>
              </a:rPr>
              <a:t>Increased use of machine learning and deep learning algorithms for analyzing ECG signals, predicting SCD risk, and classifying cardiac arrhythmias.</a:t>
            </a:r>
          </a:p>
          <a:p>
            <a:pPr marL="1257300" lvl="2" indent="-342900">
              <a:buFont typeface="+mj-lt"/>
              <a:buAutoNum type="arabicPeriod" startAt="5"/>
            </a:pPr>
            <a:endParaRPr lang="en-US" dirty="0">
              <a:latin typeface="Arial" panose="020B0604020202020204" pitchFamily="34" charset="0"/>
              <a:cs typeface="Arial" panose="020B0604020202020204" pitchFamily="34" charset="0"/>
            </a:endParaRPr>
          </a:p>
          <a:p>
            <a:pPr lvl="1"/>
            <a:r>
              <a:rPr lang="en-US" b="1" dirty="0">
                <a:latin typeface="Arial" panose="020B0604020202020204" pitchFamily="34" charset="0"/>
                <a:cs typeface="Arial" panose="020B0604020202020204" pitchFamily="34" charset="0"/>
              </a:rPr>
              <a:t>Wearable Sensors and Monitoring Devices:</a:t>
            </a:r>
            <a:endParaRPr lang="en-US" dirty="0">
              <a:latin typeface="Arial" panose="020B0604020202020204" pitchFamily="34" charset="0"/>
              <a:cs typeface="Arial" panose="020B0604020202020204" pitchFamily="34" charset="0"/>
            </a:endParaRPr>
          </a:p>
          <a:p>
            <a:pPr marL="1257300" lvl="2" indent="-342900">
              <a:buFont typeface="Arial" panose="020B0604020202020204" pitchFamily="34" charset="0"/>
              <a:buChar char="•"/>
            </a:pPr>
            <a:r>
              <a:rPr lang="en-US" dirty="0">
                <a:latin typeface="Arial" panose="020B0604020202020204" pitchFamily="34" charset="0"/>
                <a:cs typeface="Arial" panose="020B0604020202020204" pitchFamily="34" charset="0"/>
              </a:rPr>
              <a:t>Exploration of wearable devices and sensors for monitoring vital signs like heart rate, blood oxygen, and temperature, offering potential for real-time monitoring and early detection of cardiac events.</a:t>
            </a:r>
          </a:p>
          <a:p>
            <a:pPr lvl="1"/>
            <a:endParaRPr lang="en-US"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78172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sp>
        <p:nvSpPr>
          <p:cNvPr id="5" name="TextBox 4"/>
          <p:cNvSpPr txBox="1"/>
          <p:nvPr/>
        </p:nvSpPr>
        <p:spPr>
          <a:xfrm>
            <a:off x="202131" y="163629"/>
            <a:ext cx="7594332" cy="430887"/>
          </a:xfrm>
          <a:prstGeom prst="rect">
            <a:avLst/>
          </a:prstGeom>
          <a:noFill/>
        </p:spPr>
        <p:txBody>
          <a:bodyPr wrap="square" rtlCol="0">
            <a:spAutoFit/>
          </a:bodyPr>
          <a:lstStyle/>
          <a:p>
            <a:r>
              <a:rPr lang="en-US" sz="2200" b="1" dirty="0">
                <a:latin typeface="Arial" panose="020B0604020202020204" pitchFamily="34" charset="0"/>
                <a:cs typeface="Arial" panose="020B0604020202020204" pitchFamily="34" charset="0"/>
              </a:rPr>
              <a:t>THEMES DISCOVERED IN REVIEW</a:t>
            </a:r>
            <a:endParaRPr lang="en-IN" sz="2200" b="1" dirty="0">
              <a:latin typeface="Arial" panose="020B0604020202020204" pitchFamily="34" charset="0"/>
              <a:cs typeface="Arial" panose="020B0604020202020204" pitchFamily="34" charset="0"/>
            </a:endParaRPr>
          </a:p>
        </p:txBody>
      </p:sp>
      <p:sp>
        <p:nvSpPr>
          <p:cNvPr id="6" name="TextBox 5"/>
          <p:cNvSpPr txBox="1"/>
          <p:nvPr/>
        </p:nvSpPr>
        <p:spPr>
          <a:xfrm>
            <a:off x="301591" y="1347537"/>
            <a:ext cx="11588817" cy="3970318"/>
          </a:xfrm>
          <a:prstGeom prst="rect">
            <a:avLst/>
          </a:prstGeom>
          <a:noFill/>
        </p:spPr>
        <p:txBody>
          <a:bodyPr wrap="square" rtlCol="0">
            <a:spAutoFit/>
          </a:bodyPr>
          <a:lstStyle/>
          <a:p>
            <a:pPr marL="342900" indent="-342900">
              <a:buFont typeface="+mj-lt"/>
              <a:buAutoNum type="arabicPeriod" startAt="6"/>
            </a:pPr>
            <a:r>
              <a:rPr lang="en-US" b="1" dirty="0">
                <a:latin typeface="Arial" panose="020B0604020202020204" pitchFamily="34" charset="0"/>
                <a:cs typeface="Arial" panose="020B0604020202020204" pitchFamily="34" charset="0"/>
              </a:rPr>
              <a:t>Cardiovascular Disease and Exercise:</a:t>
            </a:r>
          </a:p>
          <a:p>
            <a:pPr marL="342900" indent="-342900">
              <a:buFont typeface="+mj-lt"/>
              <a:buAutoNum type="arabicPeriod" startAt="6"/>
            </a:pPr>
            <a:endParaRPr lang="en-US" b="1" dirty="0">
              <a:latin typeface="Arial" panose="020B0604020202020204" pitchFamily="34" charset="0"/>
              <a:cs typeface="Arial" panose="020B0604020202020204" pitchFamily="34" charset="0"/>
            </a:endParaRPr>
          </a:p>
          <a:p>
            <a:pPr lvl="1"/>
            <a:r>
              <a:rPr lang="en-US" b="1" dirty="0">
                <a:latin typeface="Arial" panose="020B0604020202020204" pitchFamily="34" charset="0"/>
                <a:cs typeface="Arial" panose="020B0604020202020204" pitchFamily="34" charset="0"/>
              </a:rPr>
              <a:t>Exercise-Related SCD:</a:t>
            </a:r>
            <a:endParaRPr lang="en-US" dirty="0">
              <a:latin typeface="Arial" panose="020B0604020202020204" pitchFamily="34" charset="0"/>
              <a:cs typeface="Arial" panose="020B0604020202020204" pitchFamily="34" charset="0"/>
            </a:endParaRPr>
          </a:p>
          <a:p>
            <a:pPr marL="1257300" lvl="2" indent="-342900">
              <a:buFont typeface="Arial" panose="020B0604020202020204" pitchFamily="34" charset="0"/>
              <a:buChar char="•"/>
            </a:pPr>
            <a:r>
              <a:rPr lang="en-US" dirty="0">
                <a:latin typeface="Arial" panose="020B0604020202020204" pitchFamily="34" charset="0"/>
                <a:cs typeface="Arial" panose="020B0604020202020204" pitchFamily="34" charset="0"/>
              </a:rPr>
              <a:t>Papers investigate the risks associated with exercise, emphasizing the importance of screening and appropriate training regimens to minimize risks.</a:t>
            </a:r>
          </a:p>
          <a:p>
            <a:pPr marL="1257300" lvl="2" indent="-342900">
              <a:buFont typeface="+mj-lt"/>
              <a:buAutoNum type="arabicPeriod" startAt="5"/>
            </a:pPr>
            <a:endParaRPr lang="en-US" dirty="0">
              <a:latin typeface="Arial" panose="020B0604020202020204" pitchFamily="34" charset="0"/>
              <a:cs typeface="Arial" panose="020B0604020202020204" pitchFamily="34" charset="0"/>
            </a:endParaRPr>
          </a:p>
          <a:p>
            <a:pPr lvl="1"/>
            <a:r>
              <a:rPr lang="en-US" b="1" dirty="0">
                <a:latin typeface="Arial" panose="020B0604020202020204" pitchFamily="34" charset="0"/>
                <a:cs typeface="Arial" panose="020B0604020202020204" pitchFamily="34" charset="0"/>
              </a:rPr>
              <a:t>Cardiomyopathies and Arrhythmias:</a:t>
            </a:r>
            <a:endParaRPr lang="en-US" dirty="0">
              <a:latin typeface="Arial" panose="020B0604020202020204" pitchFamily="34" charset="0"/>
              <a:cs typeface="Arial" panose="020B0604020202020204" pitchFamily="34" charset="0"/>
            </a:endParaRPr>
          </a:p>
          <a:p>
            <a:pPr marL="1257300" lvl="2" indent="-342900">
              <a:buFont typeface="Arial" panose="020B0604020202020204" pitchFamily="34" charset="0"/>
              <a:buChar char="•"/>
            </a:pPr>
            <a:r>
              <a:rPr lang="en-US" dirty="0">
                <a:latin typeface="Arial" panose="020B0604020202020204" pitchFamily="34" charset="0"/>
                <a:cs typeface="Arial" panose="020B0604020202020204" pitchFamily="34" charset="0"/>
              </a:rPr>
              <a:t>Identification of myocarditis, cardiomyopathies, and arrhythmias as common causes of SCD in young people, requiring specific diagnostic and treatment approaches.</a:t>
            </a:r>
          </a:p>
          <a:p>
            <a:pPr marL="1257300" lvl="2" indent="-342900">
              <a:buFont typeface="+mj-lt"/>
              <a:buAutoNum type="arabicPeriod" startAt="5"/>
            </a:pPr>
            <a:endParaRPr lang="en-US" dirty="0">
              <a:latin typeface="Arial" panose="020B0604020202020204" pitchFamily="34" charset="0"/>
              <a:cs typeface="Arial" panose="020B0604020202020204" pitchFamily="34" charset="0"/>
            </a:endParaRPr>
          </a:p>
          <a:p>
            <a:pPr lvl="1"/>
            <a:r>
              <a:rPr lang="en-US" b="1" dirty="0">
                <a:latin typeface="Arial" panose="020B0604020202020204" pitchFamily="34" charset="0"/>
                <a:cs typeface="Arial" panose="020B0604020202020204" pitchFamily="34" charset="0"/>
              </a:rPr>
              <a:t>Prevention Strategies:</a:t>
            </a:r>
            <a:endParaRPr lang="en-US" dirty="0">
              <a:latin typeface="Arial" panose="020B0604020202020204" pitchFamily="34" charset="0"/>
              <a:cs typeface="Arial" panose="020B0604020202020204" pitchFamily="34" charset="0"/>
            </a:endParaRPr>
          </a:p>
          <a:p>
            <a:pPr marL="1257300" lvl="2" indent="-342900">
              <a:buFont typeface="Arial" panose="020B0604020202020204" pitchFamily="34" charset="0"/>
              <a:buChar char="•"/>
            </a:pPr>
            <a:r>
              <a:rPr lang="en-US" dirty="0">
                <a:latin typeface="Arial" panose="020B0604020202020204" pitchFamily="34" charset="0"/>
                <a:cs typeface="Arial" panose="020B0604020202020204" pitchFamily="34" charset="0"/>
              </a:rPr>
              <a:t>Proposals for various strategies to prevent SCD in athletes, including pre-participation screening, lifestyle modifications, and the use of implantable </a:t>
            </a:r>
            <a:r>
              <a:rPr lang="en-US" dirty="0" err="1">
                <a:latin typeface="Arial" panose="020B0604020202020204" pitchFamily="34" charset="0"/>
                <a:cs typeface="Arial" panose="020B0604020202020204" pitchFamily="34" charset="0"/>
              </a:rPr>
              <a:t>cardioverter</a:t>
            </a:r>
            <a:r>
              <a:rPr lang="en-US" dirty="0">
                <a:latin typeface="Arial" panose="020B0604020202020204" pitchFamily="34" charset="0"/>
                <a:cs typeface="Arial" panose="020B0604020202020204" pitchFamily="34" charset="0"/>
              </a:rPr>
              <a:t>-defibrillators.</a:t>
            </a:r>
          </a:p>
          <a:p>
            <a:pPr marL="342900" indent="-342900">
              <a:buFont typeface="+mj-lt"/>
              <a:buAutoNum type="arabicPeriod" startAt="6"/>
            </a:pP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369051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sp>
        <p:nvSpPr>
          <p:cNvPr id="5" name="TextBox 4"/>
          <p:cNvSpPr txBox="1"/>
          <p:nvPr/>
        </p:nvSpPr>
        <p:spPr>
          <a:xfrm>
            <a:off x="105878" y="96253"/>
            <a:ext cx="11348185" cy="430887"/>
          </a:xfrm>
          <a:prstGeom prst="rect">
            <a:avLst/>
          </a:prstGeom>
          <a:noFill/>
        </p:spPr>
        <p:txBody>
          <a:bodyPr wrap="square" rtlCol="0">
            <a:spAutoFit/>
          </a:bodyPr>
          <a:lstStyle/>
          <a:p>
            <a:r>
              <a:rPr lang="en-US" sz="2200" b="1" dirty="0">
                <a:latin typeface="Arial" panose="020B0604020202020204" pitchFamily="34" charset="0"/>
                <a:cs typeface="Arial" panose="020B0604020202020204" pitchFamily="34" charset="0"/>
              </a:rPr>
              <a:t>IDENTIFICATION OF GAPS BASED ON CURRENT SCENARIO/INDUSTRY TRENDS</a:t>
            </a:r>
            <a:endParaRPr lang="en-IN" sz="2200" b="1" dirty="0">
              <a:latin typeface="Arial" panose="020B0604020202020204" pitchFamily="34" charset="0"/>
              <a:cs typeface="Arial" panose="020B0604020202020204" pitchFamily="34" charset="0"/>
            </a:endParaRPr>
          </a:p>
        </p:txBody>
      </p:sp>
      <p:sp>
        <p:nvSpPr>
          <p:cNvPr id="6" name="TextBox 5"/>
          <p:cNvSpPr txBox="1"/>
          <p:nvPr/>
        </p:nvSpPr>
        <p:spPr>
          <a:xfrm>
            <a:off x="243840" y="902167"/>
            <a:ext cx="11704320" cy="5632311"/>
          </a:xfrm>
          <a:prstGeom prst="rect">
            <a:avLst/>
          </a:prstGeom>
          <a:noFill/>
        </p:spPr>
        <p:txBody>
          <a:bodyPr wrap="square" rtlCol="0">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Early Detection and Prediction:</a:t>
            </a:r>
            <a:endParaRPr lang="en-US"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Develop accurate and non-invasive methods for early SCD detection, especially in seemingly healthy individuals.</a:t>
            </a:r>
          </a:p>
          <a:p>
            <a:pPr marL="8001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Create personalized risk prediction models incorporating genetic data, lifestyle factors, and real-time monitoring for broader applicability.</a:t>
            </a:r>
          </a:p>
          <a:p>
            <a:pPr marL="8001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Improve accuracy and generalizability of machine learning models for SCD prediction.</a:t>
            </a:r>
          </a:p>
          <a:p>
            <a:pPr marL="800100" lvl="1"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b="1" dirty="0">
                <a:latin typeface="Arial" panose="020B0604020202020204" pitchFamily="34" charset="0"/>
                <a:cs typeface="Arial" panose="020B0604020202020204" pitchFamily="34" charset="0"/>
              </a:rPr>
              <a:t>Understanding the Underlying Mechanisms:</a:t>
            </a:r>
            <a:endParaRPr lang="en-US"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Investigate non-coronary causes of SCD (cardiomyopathies, arrhythmias, genetic disorders), particularly in younger individuals.</a:t>
            </a:r>
          </a:p>
          <a:p>
            <a:pPr marL="800100" lvl="1"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b="1" dirty="0">
                <a:latin typeface="Arial" panose="020B0604020202020204" pitchFamily="34" charset="0"/>
                <a:cs typeface="Arial" panose="020B0604020202020204" pitchFamily="34" charset="0"/>
              </a:rPr>
              <a:t>Sensor Integration and Wearable Technology:</a:t>
            </a:r>
            <a:endParaRPr lang="en-US"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Validate wearable devices for continuous monitoring, enabling real-time interventions and improved outcomes.</a:t>
            </a:r>
          </a:p>
          <a:p>
            <a:pPr marL="800100" lvl="1"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b="1" dirty="0">
                <a:latin typeface="Arial" panose="020B0604020202020204" pitchFamily="34" charset="0"/>
                <a:cs typeface="Arial" panose="020B0604020202020204" pitchFamily="34" charset="0"/>
              </a:rPr>
              <a:t>ECG-based SCD Prediction:</a:t>
            </a:r>
            <a:endParaRPr lang="en-US"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Explore real-time SCD warning in out-of-hospital settings using wearable devices.</a:t>
            </a:r>
          </a:p>
          <a:p>
            <a:pPr marL="800100" lvl="1"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mj-lt"/>
              <a:buAutoNum type="arabicPeriod"/>
            </a:pPr>
            <a:r>
              <a:rPr lang="en-US" b="1" dirty="0">
                <a:latin typeface="Arial" panose="020B0604020202020204" pitchFamily="34" charset="0"/>
                <a:cs typeface="Arial" panose="020B0604020202020204" pitchFamily="34" charset="0"/>
              </a:rPr>
              <a:t>Tachycardia-induced Cardiomyopathy:</a:t>
            </a:r>
            <a:endParaRPr lang="en-US"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Identify specific risk factors for TIC and study its long-term effects on cardiac function.</a:t>
            </a:r>
          </a:p>
        </p:txBody>
      </p:sp>
    </p:spTree>
    <p:extLst>
      <p:ext uri="{BB962C8B-B14F-4D97-AF65-F5344CB8AC3E}">
        <p14:creationId xmlns:p14="http://schemas.microsoft.com/office/powerpoint/2010/main" val="6507741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sp>
        <p:nvSpPr>
          <p:cNvPr id="5" name="TextBox 4"/>
          <p:cNvSpPr txBox="1"/>
          <p:nvPr/>
        </p:nvSpPr>
        <p:spPr>
          <a:xfrm>
            <a:off x="105877" y="96253"/>
            <a:ext cx="11030551" cy="430887"/>
          </a:xfrm>
          <a:prstGeom prst="rect">
            <a:avLst/>
          </a:prstGeom>
          <a:noFill/>
        </p:spPr>
        <p:txBody>
          <a:bodyPr wrap="square" rtlCol="0">
            <a:spAutoFit/>
          </a:bodyPr>
          <a:lstStyle/>
          <a:p>
            <a:r>
              <a:rPr lang="en-US" sz="2200" b="1" dirty="0">
                <a:latin typeface="Arial" panose="020B0604020202020204" pitchFamily="34" charset="0"/>
                <a:cs typeface="Arial" panose="020B0604020202020204" pitchFamily="34" charset="0"/>
              </a:rPr>
              <a:t>IDENTIFICATION OF GAPS BASED ON CURRENT SCENARIO/INDUSTRY TRENDS</a:t>
            </a:r>
            <a:endParaRPr lang="en-IN" sz="2200" b="1" dirty="0">
              <a:latin typeface="Arial" panose="020B0604020202020204" pitchFamily="34" charset="0"/>
              <a:cs typeface="Arial" panose="020B0604020202020204" pitchFamily="34" charset="0"/>
            </a:endParaRPr>
          </a:p>
        </p:txBody>
      </p:sp>
      <p:sp>
        <p:nvSpPr>
          <p:cNvPr id="6" name="TextBox 5"/>
          <p:cNvSpPr txBox="1"/>
          <p:nvPr/>
        </p:nvSpPr>
        <p:spPr>
          <a:xfrm>
            <a:off x="243840" y="1250419"/>
            <a:ext cx="11704320" cy="4801314"/>
          </a:xfrm>
          <a:prstGeom prst="rect">
            <a:avLst/>
          </a:prstGeom>
          <a:noFill/>
        </p:spPr>
        <p:txBody>
          <a:bodyPr wrap="square" rtlCol="0">
            <a:spAutoFit/>
          </a:bodyPr>
          <a:lstStyle/>
          <a:p>
            <a:pPr marL="800100" lvl="1"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mj-lt"/>
              <a:buAutoNum type="arabicPeriod" startAt="6"/>
            </a:pPr>
            <a:r>
              <a:rPr lang="en-US" b="1" dirty="0">
                <a:latin typeface="Arial" panose="020B0604020202020204" pitchFamily="34" charset="0"/>
                <a:cs typeface="Arial" panose="020B0604020202020204" pitchFamily="34" charset="0"/>
              </a:rPr>
              <a:t>Screening Strategies:</a:t>
            </a:r>
            <a:endParaRPr lang="en-US"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Improve screening for hidden cardiomyopathies despite a stable incidence.</a:t>
            </a:r>
          </a:p>
          <a:p>
            <a:pPr marL="800100" lvl="1" indent="-342900">
              <a:buFont typeface="+mj-lt"/>
              <a:buAutoNum type="arabicPeriod" startAt="6"/>
            </a:pPr>
            <a:endParaRPr lang="en-US" dirty="0">
              <a:latin typeface="Arial" panose="020B0604020202020204" pitchFamily="34" charset="0"/>
              <a:cs typeface="Arial" panose="020B0604020202020204" pitchFamily="34" charset="0"/>
            </a:endParaRPr>
          </a:p>
          <a:p>
            <a:pPr marL="342900" indent="-342900">
              <a:buFont typeface="+mj-lt"/>
              <a:buAutoNum type="arabicPeriod" startAt="6"/>
            </a:pPr>
            <a:r>
              <a:rPr lang="en-US" b="1" dirty="0">
                <a:latin typeface="Arial" panose="020B0604020202020204" pitchFamily="34" charset="0"/>
                <a:cs typeface="Arial" panose="020B0604020202020204" pitchFamily="34" charset="0"/>
              </a:rPr>
              <a:t>Sudden Cardiac Death in Young Individuals:</a:t>
            </a:r>
            <a:endParaRPr lang="en-US"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Develop a scored scale to evaluate the risk or likelihood of progression to SCD.</a:t>
            </a:r>
          </a:p>
          <a:p>
            <a:pPr marL="800100" lvl="1" indent="-342900">
              <a:buFont typeface="+mj-lt"/>
              <a:buAutoNum type="arabicPeriod" startAt="6"/>
            </a:pPr>
            <a:endParaRPr lang="en-US" dirty="0">
              <a:latin typeface="Arial" panose="020B0604020202020204" pitchFamily="34" charset="0"/>
              <a:cs typeface="Arial" panose="020B0604020202020204" pitchFamily="34" charset="0"/>
            </a:endParaRPr>
          </a:p>
          <a:p>
            <a:pPr marL="342900" indent="-342900">
              <a:buFont typeface="+mj-lt"/>
              <a:buAutoNum type="arabicPeriod" startAt="6"/>
            </a:pPr>
            <a:r>
              <a:rPr lang="en-US" b="1" dirty="0">
                <a:latin typeface="Arial" panose="020B0604020202020204" pitchFamily="34" charset="0"/>
                <a:cs typeface="Arial" panose="020B0604020202020204" pitchFamily="34" charset="0"/>
              </a:rPr>
              <a:t>Prediction of Exercise Sudden Death:</a:t>
            </a:r>
            <a:endParaRPr lang="en-US"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Investigate the pathogenesis of cardiac fatigue leading to exercise sudden death using biochemical indicators and cell analysis.</a:t>
            </a:r>
          </a:p>
          <a:p>
            <a:pPr marL="800100" lvl="1" indent="-342900">
              <a:buFont typeface="+mj-lt"/>
              <a:buAutoNum type="arabicPeriod" startAt="6"/>
            </a:pPr>
            <a:endParaRPr lang="en-US" dirty="0">
              <a:latin typeface="Arial" panose="020B0604020202020204" pitchFamily="34" charset="0"/>
              <a:cs typeface="Arial" panose="020B0604020202020204" pitchFamily="34" charset="0"/>
            </a:endParaRPr>
          </a:p>
          <a:p>
            <a:pPr marL="342900" indent="-342900">
              <a:buFont typeface="+mj-lt"/>
              <a:buAutoNum type="arabicPeriod" startAt="6"/>
            </a:pPr>
            <a:r>
              <a:rPr lang="en-US" b="1" dirty="0">
                <a:latin typeface="Arial" panose="020B0604020202020204" pitchFamily="34" charset="0"/>
                <a:cs typeface="Arial" panose="020B0604020202020204" pitchFamily="34" charset="0"/>
              </a:rPr>
              <a:t>Wearable Sensors and Data Integration:</a:t>
            </a:r>
            <a:endParaRPr lang="en-US"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Develop and validate more reliable and user-friendly wearable sensors for continuous monitoring.</a:t>
            </a:r>
          </a:p>
          <a:p>
            <a:pPr marL="8001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Explore data fusion and interpretation techniques for integrating diverse sensor data (ECG, blood pressure, activity trackers) for a comprehensive risk assessment.</a:t>
            </a:r>
          </a:p>
          <a:p>
            <a:pPr lvl="1"/>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775292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sp>
        <p:nvSpPr>
          <p:cNvPr id="5" name="TextBox 4"/>
          <p:cNvSpPr txBox="1"/>
          <p:nvPr/>
        </p:nvSpPr>
        <p:spPr>
          <a:xfrm>
            <a:off x="105877" y="96253"/>
            <a:ext cx="11030551" cy="430887"/>
          </a:xfrm>
          <a:prstGeom prst="rect">
            <a:avLst/>
          </a:prstGeom>
          <a:noFill/>
        </p:spPr>
        <p:txBody>
          <a:bodyPr wrap="square" rtlCol="0">
            <a:spAutoFit/>
          </a:bodyPr>
          <a:lstStyle/>
          <a:p>
            <a:r>
              <a:rPr lang="en-US" sz="2200" b="1" dirty="0">
                <a:latin typeface="Arial" panose="020B0604020202020204" pitchFamily="34" charset="0"/>
                <a:cs typeface="Arial" panose="020B0604020202020204" pitchFamily="34" charset="0"/>
              </a:rPr>
              <a:t>IDENTIFICATION OF GAPS BASED ON CURRENT SCENARIO/INDUSTRY TRENDS</a:t>
            </a:r>
            <a:endParaRPr lang="en-IN" sz="2200" b="1" dirty="0">
              <a:latin typeface="Arial" panose="020B0604020202020204" pitchFamily="34" charset="0"/>
              <a:cs typeface="Arial" panose="020B0604020202020204" pitchFamily="34" charset="0"/>
            </a:endParaRPr>
          </a:p>
        </p:txBody>
      </p:sp>
      <p:sp>
        <p:nvSpPr>
          <p:cNvPr id="6" name="TextBox 5"/>
          <p:cNvSpPr txBox="1"/>
          <p:nvPr/>
        </p:nvSpPr>
        <p:spPr>
          <a:xfrm>
            <a:off x="243840" y="1250419"/>
            <a:ext cx="11704320" cy="2862322"/>
          </a:xfrm>
          <a:prstGeom prst="rect">
            <a:avLst/>
          </a:prstGeom>
          <a:noFill/>
        </p:spPr>
        <p:txBody>
          <a:bodyPr wrap="square" rtlCol="0">
            <a:spAutoFit/>
          </a:bodyPr>
          <a:lstStyle/>
          <a:p>
            <a:pPr lvl="1"/>
            <a:r>
              <a:rPr lang="en-US" dirty="0">
                <a:latin typeface="Arial" panose="020B0604020202020204" pitchFamily="34" charset="0"/>
                <a:cs typeface="Arial" panose="020B0604020202020204" pitchFamily="34" charset="0"/>
              </a:rPr>
              <a:t>10. Most of the works have used ECG signals.</a:t>
            </a:r>
          </a:p>
          <a:p>
            <a:pPr lvl="1"/>
            <a:endParaRPr lang="en-US" dirty="0">
              <a:latin typeface="Arial" panose="020B0604020202020204" pitchFamily="34" charset="0"/>
              <a:cs typeface="Arial" panose="020B0604020202020204" pitchFamily="34" charset="0"/>
            </a:endParaRPr>
          </a:p>
          <a:p>
            <a:pPr lvl="1"/>
            <a:r>
              <a:rPr lang="en-US" dirty="0">
                <a:latin typeface="Arial" panose="020B0604020202020204" pitchFamily="34" charset="0"/>
                <a:cs typeface="Arial" panose="020B0604020202020204" pitchFamily="34" charset="0"/>
              </a:rPr>
              <a:t>11. Machine learning and deep learning algorithms used include CNN, Random Forest, Fuzzy classification, CNN-GRU, Naïve Bayes, XGB, DT-SVM, MLP, </a:t>
            </a:r>
            <a:r>
              <a:rPr lang="en-US" dirty="0" err="1">
                <a:latin typeface="Arial" panose="020B0604020202020204" pitchFamily="34" charset="0"/>
                <a:cs typeface="Arial" panose="020B0604020202020204" pitchFamily="34" charset="0"/>
              </a:rPr>
              <a:t>scalues</a:t>
            </a:r>
            <a:r>
              <a:rPr lang="en-US" dirty="0">
                <a:latin typeface="Arial" panose="020B0604020202020204" pitchFamily="34" charset="0"/>
                <a:cs typeface="Arial" panose="020B0604020202020204" pitchFamily="34" charset="0"/>
              </a:rPr>
              <a:t> conjugate gradient </a:t>
            </a:r>
            <a:r>
              <a:rPr lang="en-US" dirty="0" err="1">
                <a:latin typeface="Arial" panose="020B0604020202020204" pitchFamily="34" charset="0"/>
                <a:cs typeface="Arial" panose="020B0604020202020204" pitchFamily="34" charset="0"/>
              </a:rPr>
              <a:t>backpropagation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Levenberg</a:t>
            </a:r>
            <a:r>
              <a:rPr lang="en-US" dirty="0">
                <a:latin typeface="Arial" panose="020B0604020202020204" pitchFamily="34" charset="0"/>
                <a:cs typeface="Arial" panose="020B0604020202020204" pitchFamily="34" charset="0"/>
              </a:rPr>
              <a:t> Marquardt </a:t>
            </a:r>
            <a:r>
              <a:rPr lang="en-US" dirty="0" err="1">
                <a:latin typeface="Arial" panose="020B0604020202020204" pitchFamily="34" charset="0"/>
                <a:cs typeface="Arial" panose="020B0604020202020204" pitchFamily="34" charset="0"/>
              </a:rPr>
              <a:t>backpropagation</a:t>
            </a:r>
            <a:r>
              <a:rPr lang="en-US" dirty="0">
                <a:latin typeface="Arial" panose="020B0604020202020204" pitchFamily="34" charset="0"/>
                <a:cs typeface="Arial" panose="020B0604020202020204" pitchFamily="34" charset="0"/>
              </a:rPr>
              <a:t>, Bayesian regularization </a:t>
            </a:r>
            <a:r>
              <a:rPr lang="en-US" dirty="0" err="1">
                <a:latin typeface="Arial" panose="020B0604020202020204" pitchFamily="34" charset="0"/>
                <a:cs typeface="Arial" panose="020B0604020202020204" pitchFamily="34" charset="0"/>
              </a:rPr>
              <a:t>backpropagation</a:t>
            </a:r>
            <a:r>
              <a:rPr lang="en-US" dirty="0">
                <a:latin typeface="Arial" panose="020B0604020202020204" pitchFamily="34" charset="0"/>
                <a:cs typeface="Arial" panose="020B0604020202020204" pitchFamily="34" charset="0"/>
              </a:rPr>
              <a:t>, KNN, Particle swarm optimization, and logistic regression  </a:t>
            </a:r>
          </a:p>
          <a:p>
            <a:pPr lvl="1"/>
            <a:endParaRPr lang="en-US" dirty="0">
              <a:latin typeface="Arial" panose="020B0604020202020204" pitchFamily="34" charset="0"/>
              <a:cs typeface="Arial" panose="020B0604020202020204" pitchFamily="34" charset="0"/>
            </a:endParaRPr>
          </a:p>
          <a:p>
            <a:pPr lvl="1"/>
            <a:r>
              <a:rPr lang="en-US" dirty="0">
                <a:latin typeface="Arial" panose="020B0604020202020204" pitchFamily="34" charset="0"/>
                <a:cs typeface="Arial" panose="020B0604020202020204" pitchFamily="34" charset="0"/>
              </a:rPr>
              <a:t>12. Accuracy ranges from to 45% to 97%</a:t>
            </a:r>
          </a:p>
          <a:p>
            <a:pPr lvl="1"/>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7" name="TextBox 6"/>
          <p:cNvSpPr txBox="1"/>
          <p:nvPr/>
        </p:nvSpPr>
        <p:spPr>
          <a:xfrm>
            <a:off x="539015" y="4484323"/>
            <a:ext cx="10943924" cy="1517678"/>
          </a:xfrm>
          <a:prstGeom prst="rect">
            <a:avLst/>
          </a:prstGeom>
          <a:solidFill>
            <a:srgbClr val="92D050"/>
          </a:solidFill>
          <a:ln w="57150">
            <a:solidFill>
              <a:srgbClr val="00B0F0"/>
            </a:solidFill>
          </a:ln>
        </p:spPr>
        <p:style>
          <a:lnRef idx="1">
            <a:schemeClr val="accent6"/>
          </a:lnRef>
          <a:fillRef idx="2">
            <a:schemeClr val="accent6"/>
          </a:fillRef>
          <a:effectRef idx="1">
            <a:schemeClr val="accent6"/>
          </a:effectRef>
          <a:fontRef idx="minor">
            <a:schemeClr val="dk1"/>
          </a:fontRef>
        </p:style>
        <p:txBody>
          <a:bodyPr wrap="square" lIns="144000" tIns="360000" rIns="180000" rtlCol="0" anchor="ctr" anchorCtr="1">
            <a:spAutoFit/>
          </a:bodyPr>
          <a:lstStyle/>
          <a:p>
            <a:pPr marL="0" lvl="1"/>
            <a:r>
              <a:rPr lang="en-US" sz="2400" dirty="0">
                <a:latin typeface="Arial" panose="020B0604020202020204" pitchFamily="34" charset="0"/>
                <a:cs typeface="Arial" panose="020B0604020202020204" pitchFamily="34" charset="0"/>
              </a:rPr>
              <a:t>However, existing research work has not focused on determining sudden death due to Hypertrophic Cardiomyopathy while working out in the gym.</a:t>
            </a:r>
          </a:p>
          <a:p>
            <a:endParaRPr lang="en-IN" sz="2400" dirty="0"/>
          </a:p>
        </p:txBody>
      </p:sp>
    </p:spTree>
    <p:extLst>
      <p:ext uri="{BB962C8B-B14F-4D97-AF65-F5344CB8AC3E}">
        <p14:creationId xmlns:p14="http://schemas.microsoft.com/office/powerpoint/2010/main" val="29189686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sp>
        <p:nvSpPr>
          <p:cNvPr id="5" name="TextBox 4"/>
          <p:cNvSpPr txBox="1"/>
          <p:nvPr/>
        </p:nvSpPr>
        <p:spPr>
          <a:xfrm>
            <a:off x="182880" y="154004"/>
            <a:ext cx="4976261" cy="430887"/>
          </a:xfrm>
          <a:prstGeom prst="rect">
            <a:avLst/>
          </a:prstGeom>
          <a:noFill/>
        </p:spPr>
        <p:txBody>
          <a:bodyPr wrap="square" rtlCol="0">
            <a:spAutoFit/>
          </a:bodyPr>
          <a:lstStyle/>
          <a:p>
            <a:r>
              <a:rPr lang="en-US" sz="2200" b="1" dirty="0">
                <a:latin typeface="Arial" panose="020B0604020202020204" pitchFamily="34" charset="0"/>
                <a:cs typeface="Arial" panose="020B0604020202020204" pitchFamily="34" charset="0"/>
              </a:rPr>
              <a:t>SCOPE</a:t>
            </a:r>
            <a:endParaRPr lang="en-IN" sz="2200" b="1" dirty="0">
              <a:latin typeface="Arial" panose="020B0604020202020204" pitchFamily="34" charset="0"/>
              <a:cs typeface="Arial" panose="020B0604020202020204" pitchFamily="34" charset="0"/>
            </a:endParaRPr>
          </a:p>
        </p:txBody>
      </p:sp>
      <p:sp>
        <p:nvSpPr>
          <p:cNvPr id="6" name="TextBox 5"/>
          <p:cNvSpPr txBox="1"/>
          <p:nvPr/>
        </p:nvSpPr>
        <p:spPr>
          <a:xfrm>
            <a:off x="296779" y="1336119"/>
            <a:ext cx="11598442" cy="4185761"/>
          </a:xfrm>
          <a:prstGeom prst="rect">
            <a:avLst/>
          </a:prstGeom>
          <a:noFill/>
        </p:spPr>
        <p:txBody>
          <a:bodyPr wrap="square" rtlCol="0">
            <a:spAutoFit/>
          </a:bodyPr>
          <a:lstStyle/>
          <a:p>
            <a:r>
              <a:rPr lang="en-US" sz="1900" b="1" dirty="0"/>
              <a:t>Wearable Device Integration:</a:t>
            </a:r>
            <a:r>
              <a:rPr lang="en-US" sz="1900" dirty="0"/>
              <a:t> Explore the use of wearable devices tailored for high-intensity workouts to monitor physiological responses during exercise continuously.</a:t>
            </a:r>
          </a:p>
          <a:p>
            <a:endParaRPr lang="en-US" sz="1900" dirty="0"/>
          </a:p>
          <a:p>
            <a:r>
              <a:rPr lang="en-US" sz="1900" b="1" dirty="0"/>
              <a:t>Sensor Fusion and Data Acquisition:</a:t>
            </a:r>
            <a:r>
              <a:rPr lang="en-US" sz="1900" dirty="0"/>
              <a:t> Implement data fusion techniques to combine information from various sensors, providing a comprehensive view of an individual's physiological response to exercise.</a:t>
            </a:r>
          </a:p>
          <a:p>
            <a:endParaRPr lang="en-US" sz="1900" dirty="0"/>
          </a:p>
          <a:p>
            <a:r>
              <a:rPr lang="en-US" sz="1900" b="1" dirty="0"/>
              <a:t>Machine Learning Model Implementation:</a:t>
            </a:r>
            <a:r>
              <a:rPr lang="en-US" sz="1900" dirty="0"/>
              <a:t> Develop and apply machine learning algorithms specifically designed for predicting sudden deaths during high-intensity workouts among non-athletic individuals without pre-existing conditions.</a:t>
            </a:r>
          </a:p>
          <a:p>
            <a:endParaRPr lang="en-US" sz="1900" dirty="0"/>
          </a:p>
          <a:p>
            <a:r>
              <a:rPr lang="en-US" sz="1900" b="1" dirty="0"/>
              <a:t>Real-time Predictive Analysis with Alert System:</a:t>
            </a:r>
            <a:r>
              <a:rPr lang="en-US" sz="1900" dirty="0"/>
              <a:t> Implement real-time algorithms for continuous analysis of combined sensor data, predicting the risk of sudden death during high-intensity exercise. Create an effective alert system to notify individuals, gym staff, and emergency services promptly in the event of a potential cardiac event during exercise.</a:t>
            </a:r>
          </a:p>
        </p:txBody>
      </p:sp>
    </p:spTree>
    <p:extLst>
      <p:ext uri="{BB962C8B-B14F-4D97-AF65-F5344CB8AC3E}">
        <p14:creationId xmlns:p14="http://schemas.microsoft.com/office/powerpoint/2010/main" val="7047179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sp>
        <p:nvSpPr>
          <p:cNvPr id="5" name="TextBox 4"/>
          <p:cNvSpPr txBox="1"/>
          <p:nvPr/>
        </p:nvSpPr>
        <p:spPr>
          <a:xfrm>
            <a:off x="182880" y="154004"/>
            <a:ext cx="4976261" cy="430887"/>
          </a:xfrm>
          <a:prstGeom prst="rect">
            <a:avLst/>
          </a:prstGeom>
          <a:noFill/>
        </p:spPr>
        <p:txBody>
          <a:bodyPr wrap="square" rtlCol="0">
            <a:spAutoFit/>
          </a:bodyPr>
          <a:lstStyle/>
          <a:p>
            <a:r>
              <a:rPr lang="en-US" sz="2200" b="1" dirty="0">
                <a:latin typeface="Arial" panose="020B0604020202020204" pitchFamily="34" charset="0"/>
                <a:cs typeface="Arial" panose="020B0604020202020204" pitchFamily="34" charset="0"/>
              </a:rPr>
              <a:t>PROBLEM STATEMENT</a:t>
            </a:r>
            <a:endParaRPr lang="en-IN" sz="2200" b="1" dirty="0">
              <a:latin typeface="Arial" panose="020B0604020202020204" pitchFamily="34" charset="0"/>
              <a:cs typeface="Arial" panose="020B0604020202020204" pitchFamily="34" charset="0"/>
            </a:endParaRPr>
          </a:p>
        </p:txBody>
      </p:sp>
      <p:sp>
        <p:nvSpPr>
          <p:cNvPr id="6" name="TextBox 5"/>
          <p:cNvSpPr txBox="1"/>
          <p:nvPr/>
        </p:nvSpPr>
        <p:spPr>
          <a:xfrm>
            <a:off x="413886" y="546446"/>
            <a:ext cx="11521440" cy="6463308"/>
          </a:xfrm>
          <a:prstGeom prst="rect">
            <a:avLst/>
          </a:prstGeom>
          <a:noFill/>
        </p:spPr>
        <p:txBody>
          <a:bodyPr wrap="square" rtlCol="0">
            <a:spAutoFit/>
          </a:bodyPr>
          <a:lstStyle/>
          <a:p>
            <a:r>
              <a:rPr lang="en-US" dirty="0"/>
              <a:t>Recent instances of sudden deaths during high-intensity workouts, often linked to hypertrophic cardiomyopathy, underscore the urgency of addressing this critical public health concern. The lack of continuous monitoring, delayed emergency responses, and the absence of an effective alert system further highlight the need for a comprehensive solution to enhance the safety of individuals without pre-existing conditions engaging in strenuous physical activities at the gym.</a:t>
            </a:r>
            <a:endParaRPr lang="en-US" b="1" dirty="0"/>
          </a:p>
          <a:p>
            <a:endParaRPr lang="en-US" b="1" dirty="0"/>
          </a:p>
          <a:p>
            <a:r>
              <a:rPr lang="en-US" b="1" dirty="0"/>
              <a:t>Critical Public Health Concern:</a:t>
            </a:r>
            <a:r>
              <a:rPr lang="en-US" dirty="0"/>
              <a:t> Address the occurrence of sudden deaths during high-intensity workouts among non-athletic individuals without pre-existing conditions in gym settings, representing a significant and unaddressed public health issue.</a:t>
            </a:r>
          </a:p>
          <a:p>
            <a:endParaRPr lang="en-US" dirty="0"/>
          </a:p>
          <a:p>
            <a:r>
              <a:rPr lang="en-US" b="1" dirty="0"/>
              <a:t>Limited Preventive Measures:</a:t>
            </a:r>
            <a:r>
              <a:rPr lang="en-US" dirty="0"/>
              <a:t> Recognize the challenges in current preventive measures due to the lack of continuous monitoring, hindering early detection of potential cardiac events during exercise.</a:t>
            </a:r>
          </a:p>
          <a:p>
            <a:endParaRPr lang="en-US" dirty="0"/>
          </a:p>
          <a:p>
            <a:r>
              <a:rPr lang="en-US" b="1" dirty="0"/>
              <a:t>Specific Demographic Focus:</a:t>
            </a:r>
            <a:r>
              <a:rPr lang="en-US" dirty="0"/>
              <a:t> Highlight the need for tailored machine learning algorithms and real-time predictive analysis for individuals engaging in high-intensity workouts, particularly those without pre-existing conditions.</a:t>
            </a:r>
          </a:p>
          <a:p>
            <a:endParaRPr lang="en-US" dirty="0"/>
          </a:p>
          <a:p>
            <a:r>
              <a:rPr lang="en-US" b="1" dirty="0"/>
              <a:t>Delayed Emergency Responses:</a:t>
            </a:r>
            <a:r>
              <a:rPr lang="en-US" dirty="0"/>
              <a:t> Identify the problem of delayed emergency responses due to the absence of an effective alert system, emphasizing the urgency of developing a comprehensive solution.</a:t>
            </a:r>
          </a:p>
          <a:p>
            <a:endParaRPr lang="en-US" dirty="0"/>
          </a:p>
          <a:p>
            <a:r>
              <a:rPr lang="en-US" b="1" dirty="0"/>
              <a:t>Enhancing Safety:</a:t>
            </a:r>
            <a:r>
              <a:rPr lang="en-US" dirty="0"/>
              <a:t> Aim to bridge existing gaps by investigating wearable device integration, advanced algorithm implementation, and the design of an alert system to enhance the safety of individuals during high-intensity physical activities at the gym.</a:t>
            </a:r>
          </a:p>
          <a:p>
            <a:endParaRPr lang="en-IN" dirty="0"/>
          </a:p>
        </p:txBody>
      </p:sp>
    </p:spTree>
    <p:extLst>
      <p:ext uri="{BB962C8B-B14F-4D97-AF65-F5344CB8AC3E}">
        <p14:creationId xmlns:p14="http://schemas.microsoft.com/office/powerpoint/2010/main" val="20418674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sp>
        <p:nvSpPr>
          <p:cNvPr id="5" name="TextBox 4"/>
          <p:cNvSpPr txBox="1"/>
          <p:nvPr/>
        </p:nvSpPr>
        <p:spPr>
          <a:xfrm>
            <a:off x="115503" y="86627"/>
            <a:ext cx="5139891" cy="369332"/>
          </a:xfrm>
          <a:prstGeom prst="rect">
            <a:avLst/>
          </a:prstGeom>
          <a:noFill/>
        </p:spPr>
        <p:txBody>
          <a:bodyPr wrap="square" rtlCol="0">
            <a:spAutoFit/>
          </a:bodyPr>
          <a:lstStyle/>
          <a:p>
            <a:r>
              <a:rPr lang="en-US" b="1" dirty="0"/>
              <a:t>RESEARCH CHALLENGES</a:t>
            </a:r>
            <a:endParaRPr lang="en-IN" b="1" dirty="0"/>
          </a:p>
        </p:txBody>
      </p:sp>
      <p:sp>
        <p:nvSpPr>
          <p:cNvPr id="6" name="TextBox 5"/>
          <p:cNvSpPr txBox="1"/>
          <p:nvPr/>
        </p:nvSpPr>
        <p:spPr>
          <a:xfrm>
            <a:off x="176317" y="371253"/>
            <a:ext cx="11829448" cy="6694140"/>
          </a:xfrm>
          <a:prstGeom prst="rect">
            <a:avLst/>
          </a:prstGeom>
          <a:noFill/>
        </p:spPr>
        <p:txBody>
          <a:bodyPr wrap="square" rtlCol="0">
            <a:spAutoFit/>
          </a:bodyPr>
          <a:lstStyle/>
          <a:p>
            <a:pPr>
              <a:spcAft>
                <a:spcPts val="600"/>
              </a:spcAft>
            </a:pPr>
            <a:r>
              <a:rPr lang="en-US" sz="1660" b="1" dirty="0"/>
              <a:t>1. Data Acquisition and Integration Challenges:</a:t>
            </a:r>
            <a:endParaRPr lang="en-US" sz="1660" dirty="0"/>
          </a:p>
          <a:p>
            <a:pPr marL="285750" indent="-285750">
              <a:spcAft>
                <a:spcPts val="600"/>
              </a:spcAft>
              <a:buFont typeface="Arial" panose="020B0604020202020204" pitchFamily="34" charset="0"/>
              <a:buChar char="•"/>
            </a:pPr>
            <a:r>
              <a:rPr lang="en-US" sz="1660" b="1" dirty="0"/>
              <a:t>Heterogeneity of Devices and Data Formats: </a:t>
            </a:r>
            <a:r>
              <a:rPr lang="en-US" sz="1660" dirty="0"/>
              <a:t>Integrating data from diverse </a:t>
            </a:r>
            <a:r>
              <a:rPr lang="en-US" sz="1660" dirty="0" err="1"/>
              <a:t>wearables</a:t>
            </a:r>
            <a:r>
              <a:rPr lang="en-US" sz="1660" dirty="0"/>
              <a:t> with varying sensor types and data formats.</a:t>
            </a:r>
          </a:p>
          <a:p>
            <a:pPr marL="285750" indent="-285750">
              <a:spcAft>
                <a:spcPts val="600"/>
              </a:spcAft>
              <a:buFont typeface="Arial" panose="020B0604020202020204" pitchFamily="34" charset="0"/>
              <a:buChar char="•"/>
            </a:pPr>
            <a:r>
              <a:rPr lang="en-US" sz="1660" b="1" dirty="0"/>
              <a:t>Sensor Accuracy and Reliability: </a:t>
            </a:r>
            <a:r>
              <a:rPr lang="en-US" sz="1660" dirty="0"/>
              <a:t>Ensuring accuracy and reliability of sensors in capturing subtle physiological changes, especially in diverse populations and challenging environments.</a:t>
            </a:r>
          </a:p>
          <a:p>
            <a:pPr marL="285750" indent="-285750">
              <a:spcAft>
                <a:spcPts val="600"/>
              </a:spcAft>
              <a:buFont typeface="Arial" panose="020B0604020202020204" pitchFamily="34" charset="0"/>
              <a:buChar char="•"/>
            </a:pPr>
            <a:r>
              <a:rPr lang="en-US" sz="1660" b="1" dirty="0"/>
              <a:t>Data Quality and Bias Mitigation: </a:t>
            </a:r>
            <a:r>
              <a:rPr lang="en-US" sz="1660" dirty="0"/>
              <a:t>Addressing noise and bias introduced by varied data collection methods, sensor types, and diagnostic criteria.</a:t>
            </a:r>
          </a:p>
          <a:p>
            <a:endParaRPr lang="en-US" sz="1660" dirty="0"/>
          </a:p>
          <a:p>
            <a:pPr>
              <a:spcAft>
                <a:spcPts val="600"/>
              </a:spcAft>
            </a:pPr>
            <a:r>
              <a:rPr lang="en-US" sz="1660" b="1" dirty="0"/>
              <a:t>2. Algorithmic Challenges for Accurate Prediction:</a:t>
            </a:r>
          </a:p>
          <a:p>
            <a:pPr marL="285750" indent="-285750">
              <a:spcAft>
                <a:spcPts val="600"/>
              </a:spcAft>
              <a:buFont typeface="Arial" panose="020B0604020202020204" pitchFamily="34" charset="0"/>
              <a:buChar char="•"/>
            </a:pPr>
            <a:r>
              <a:rPr lang="en-US" sz="1660" b="1" dirty="0"/>
              <a:t>Feature Selection:</a:t>
            </a:r>
            <a:r>
              <a:rPr lang="en-US" sz="1660" dirty="0"/>
              <a:t> Identifying the most relevant features from diverse data streams (e.g., heart rate, ECG, SpO2, activity level) for accurate prediction.</a:t>
            </a:r>
          </a:p>
          <a:p>
            <a:pPr marL="285750" indent="-285750">
              <a:spcAft>
                <a:spcPts val="600"/>
              </a:spcAft>
              <a:buFont typeface="Arial" panose="020B0604020202020204" pitchFamily="34" charset="0"/>
              <a:buChar char="•"/>
            </a:pPr>
            <a:r>
              <a:rPr lang="en-US" sz="1660" b="1" dirty="0"/>
              <a:t>Generalizability and </a:t>
            </a:r>
            <a:r>
              <a:rPr lang="en-US" sz="1660" b="1" dirty="0" err="1"/>
              <a:t>Overfitting</a:t>
            </a:r>
            <a:r>
              <a:rPr lang="en-US" sz="1660" b="1" dirty="0"/>
              <a:t>:</a:t>
            </a:r>
            <a:r>
              <a:rPr lang="en-US" sz="1660" dirty="0"/>
              <a:t> Balancing model's ability to generalize to unseen data while avoiding </a:t>
            </a:r>
            <a:r>
              <a:rPr lang="en-US" sz="1660" dirty="0" err="1"/>
              <a:t>overfitting</a:t>
            </a:r>
            <a:r>
              <a:rPr lang="en-US" sz="1660" dirty="0"/>
              <a:t> on specific datasets.</a:t>
            </a:r>
            <a:endParaRPr lang="en-US" sz="1660" b="1" dirty="0"/>
          </a:p>
          <a:p>
            <a:pPr marL="285750" indent="-285750">
              <a:spcAft>
                <a:spcPts val="600"/>
              </a:spcAft>
              <a:buFont typeface="Arial" panose="020B0604020202020204" pitchFamily="34" charset="0"/>
              <a:buChar char="•"/>
            </a:pPr>
            <a:r>
              <a:rPr lang="en-US" sz="1660" b="1" dirty="0"/>
              <a:t>Real-time Implementation on Resource-Constrained Devices:</a:t>
            </a:r>
            <a:r>
              <a:rPr lang="en-US" sz="1660" dirty="0"/>
              <a:t> Efficiently running AI models for real-time prediction and alert generation.</a:t>
            </a:r>
          </a:p>
          <a:p>
            <a:endParaRPr lang="en-US" sz="1660" b="1" dirty="0"/>
          </a:p>
          <a:p>
            <a:pPr>
              <a:spcAft>
                <a:spcPts val="600"/>
              </a:spcAft>
            </a:pPr>
            <a:r>
              <a:rPr lang="en-US" sz="1660" b="1" dirty="0"/>
              <a:t>3. Expanding SCD Knowledge and Prediction:</a:t>
            </a:r>
          </a:p>
          <a:p>
            <a:pPr marL="285750" indent="-285750">
              <a:spcAft>
                <a:spcPts val="600"/>
              </a:spcAft>
              <a:buFont typeface="Arial" panose="020B0604020202020204" pitchFamily="34" charset="0"/>
              <a:buChar char="•"/>
            </a:pPr>
            <a:r>
              <a:rPr lang="en-US" sz="1660" b="1" dirty="0"/>
              <a:t>Beyond Traditional Risk Factors:</a:t>
            </a:r>
            <a:r>
              <a:rPr lang="en-US" sz="1660" dirty="0"/>
              <a:t> Exploring novel biomarkers (genetic, epigenetic, subtle functional abnormalities) to identify individuals at risk who lack established indicators.</a:t>
            </a:r>
            <a:endParaRPr lang="en-US" sz="1660" b="1" dirty="0"/>
          </a:p>
          <a:p>
            <a:pPr marL="285750" indent="-285750">
              <a:spcAft>
                <a:spcPts val="600"/>
              </a:spcAft>
              <a:buFont typeface="Arial" panose="020B0604020202020204" pitchFamily="34" charset="0"/>
              <a:buChar char="•"/>
            </a:pPr>
            <a:r>
              <a:rPr lang="en-US" sz="1660" b="1" dirty="0"/>
              <a:t>Addressing Data Limitations:</a:t>
            </a:r>
            <a:r>
              <a:rPr lang="en-US" sz="1660" dirty="0"/>
              <a:t> Overcoming the challenges of small datasets and specific populations to develop generalizable and accurate prediction models. Relevant datasets are required.</a:t>
            </a:r>
          </a:p>
          <a:p>
            <a:pPr marL="285750" indent="-285750">
              <a:spcAft>
                <a:spcPts val="600"/>
              </a:spcAft>
              <a:buFont typeface="Arial" panose="020B0604020202020204" pitchFamily="34" charset="0"/>
              <a:buChar char="•"/>
            </a:pPr>
            <a:r>
              <a:rPr lang="en-US" sz="1660" b="1" dirty="0"/>
              <a:t>Understanding SCD Mechanisms:</a:t>
            </a:r>
            <a:r>
              <a:rPr lang="en-US" sz="1660" dirty="0"/>
              <a:t> Investigating the underlying causes of SCD in different age groups and populations to guide targeted prevention strategies. Evaluation of solutions to prevent Hypertrophic cardiomyopathy  hasn’t been reported</a:t>
            </a:r>
          </a:p>
        </p:txBody>
      </p:sp>
    </p:spTree>
    <p:extLst>
      <p:ext uri="{BB962C8B-B14F-4D97-AF65-F5344CB8AC3E}">
        <p14:creationId xmlns:p14="http://schemas.microsoft.com/office/powerpoint/2010/main" val="22649171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33688"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sp>
        <p:nvSpPr>
          <p:cNvPr id="5" name="TextBox 4"/>
          <p:cNvSpPr txBox="1"/>
          <p:nvPr/>
        </p:nvSpPr>
        <p:spPr>
          <a:xfrm>
            <a:off x="-67377" y="-94659"/>
            <a:ext cx="4691269" cy="461665"/>
          </a:xfrm>
          <a:prstGeom prst="rect">
            <a:avLst/>
          </a:prstGeom>
          <a:noFill/>
        </p:spPr>
        <p:txBody>
          <a:bodyPr wrap="square" rtlCol="0">
            <a:spAutoFit/>
          </a:bodyPr>
          <a:lstStyle/>
          <a:p>
            <a:r>
              <a:rPr lang="en-US" sz="2400" b="1" dirty="0"/>
              <a:t>RESEARCH OBJECTIVE</a:t>
            </a:r>
            <a:endParaRPr lang="en-IN" sz="2400" b="1" dirty="0"/>
          </a:p>
        </p:txBody>
      </p:sp>
      <p:sp>
        <p:nvSpPr>
          <p:cNvPr id="6" name="TextBox 5"/>
          <p:cNvSpPr txBox="1"/>
          <p:nvPr/>
        </p:nvSpPr>
        <p:spPr>
          <a:xfrm>
            <a:off x="115296" y="927624"/>
            <a:ext cx="12192000" cy="4785156"/>
          </a:xfrm>
          <a:prstGeom prst="rect">
            <a:avLst/>
          </a:prstGeom>
          <a:noFill/>
        </p:spPr>
        <p:txBody>
          <a:bodyPr wrap="square" rtlCol="0">
            <a:spAutoFit/>
          </a:bodyPr>
          <a:lstStyle/>
          <a:p>
            <a:pPr lvl="0">
              <a:lnSpc>
                <a:spcPct val="107000"/>
              </a:lnSpc>
              <a:buSzPts val="1000"/>
              <a:tabLst>
                <a:tab pos="457200" algn="l"/>
              </a:tabLst>
            </a:pPr>
            <a:r>
              <a:rPr lang="en-US" sz="1500" b="1" dirty="0">
                <a:latin typeface="Arial" panose="020B0604020202020204" pitchFamily="34" charset="0"/>
                <a:ea typeface="Times New Roman" panose="02020603050405020304" pitchFamily="18" charset="0"/>
                <a:cs typeface="Times New Roman" panose="02020603050405020304" pitchFamily="18" charset="0"/>
              </a:rPr>
              <a:t>1. Machine Learning Model Implementation:</a:t>
            </a:r>
          </a:p>
          <a:p>
            <a:pPr lvl="0">
              <a:lnSpc>
                <a:spcPct val="107000"/>
              </a:lnSpc>
              <a:buSzPts val="1000"/>
              <a:tabLst>
                <a:tab pos="457200" algn="l"/>
              </a:tabLst>
            </a:pPr>
            <a:r>
              <a:rPr lang="en-US" sz="1500" dirty="0">
                <a:latin typeface="Arial" panose="020B0604020202020204" pitchFamily="34" charset="0"/>
                <a:ea typeface="Times New Roman" panose="02020603050405020304" pitchFamily="18" charset="0"/>
                <a:cs typeface="Times New Roman" panose="02020603050405020304" pitchFamily="18" charset="0"/>
              </a:rPr>
              <a:t>Focus on identifying suitable machine learning algorithms for predicting sudden cardiac death in individuals during gym workouts. </a:t>
            </a:r>
          </a:p>
          <a:p>
            <a:pPr lvl="0">
              <a:lnSpc>
                <a:spcPct val="107000"/>
              </a:lnSpc>
              <a:buSzPts val="1000"/>
              <a:tabLst>
                <a:tab pos="457200" algn="l"/>
              </a:tabLst>
            </a:pPr>
            <a:r>
              <a:rPr lang="en-US" sz="1500" dirty="0">
                <a:latin typeface="Arial" panose="020B0604020202020204" pitchFamily="34" charset="0"/>
                <a:ea typeface="Times New Roman" panose="02020603050405020304" pitchFamily="18" charset="0"/>
                <a:cs typeface="Times New Roman" panose="02020603050405020304" pitchFamily="18" charset="0"/>
              </a:rPr>
              <a:t>Feature Selection and Extraction:  Identify key features from sensor data that are most relevant to predicting sudden cardiac events in individuals during exercise. This could involve analyzing heart rate variability, ECG signal characteristics, and other physiological markers.</a:t>
            </a:r>
          </a:p>
          <a:p>
            <a:pPr lvl="0">
              <a:lnSpc>
                <a:spcPct val="107000"/>
              </a:lnSpc>
              <a:buSzPts val="1000"/>
              <a:tabLst>
                <a:tab pos="457200" algn="l"/>
              </a:tabLst>
            </a:pPr>
            <a:endParaRPr lang="en-US" sz="1500" dirty="0">
              <a:latin typeface="Arial" panose="020B0604020202020204" pitchFamily="34" charset="0"/>
              <a:ea typeface="Times New Roman" panose="02020603050405020304" pitchFamily="18" charset="0"/>
              <a:cs typeface="Times New Roman" panose="02020603050405020304" pitchFamily="18" charset="0"/>
            </a:endParaRPr>
          </a:p>
          <a:p>
            <a:pPr lvl="0">
              <a:lnSpc>
                <a:spcPct val="107000"/>
              </a:lnSpc>
              <a:buSzPts val="1000"/>
              <a:tabLst>
                <a:tab pos="457200" algn="l"/>
              </a:tabLst>
            </a:pPr>
            <a:r>
              <a:rPr lang="en-US" sz="1500" b="1" dirty="0">
                <a:latin typeface="Arial" panose="020B0604020202020204" pitchFamily="34" charset="0"/>
                <a:ea typeface="Times New Roman" panose="02020603050405020304" pitchFamily="18" charset="0"/>
                <a:cs typeface="Times New Roman" panose="02020603050405020304" pitchFamily="18" charset="0"/>
              </a:rPr>
              <a:t>2. Integration of Wearable Devices:</a:t>
            </a:r>
          </a:p>
          <a:p>
            <a:pPr lvl="0">
              <a:lnSpc>
                <a:spcPct val="107000"/>
              </a:lnSpc>
              <a:buSzPts val="1000"/>
              <a:tabLst>
                <a:tab pos="457200" algn="l"/>
              </a:tabLst>
            </a:pPr>
            <a:r>
              <a:rPr lang="en-US" sz="1500" dirty="0">
                <a:latin typeface="Arial" panose="020B0604020202020204" pitchFamily="34" charset="0"/>
                <a:ea typeface="Times New Roman" panose="02020603050405020304" pitchFamily="18" charset="0"/>
                <a:cs typeface="Times New Roman" panose="02020603050405020304" pitchFamily="18" charset="0"/>
              </a:rPr>
              <a:t>This research explores how commercially available wearable devices designed for active workouts can be harnessed to provide a comprehensive picture of an individual's physiological response during exercise, leveraging continuous vital sign monitoring capabilities like ECG, pulse rate, and blood oxygen saturation.</a:t>
            </a:r>
          </a:p>
          <a:p>
            <a:pPr lvl="0">
              <a:lnSpc>
                <a:spcPct val="107000"/>
              </a:lnSpc>
              <a:buSzPts val="1000"/>
              <a:tabLst>
                <a:tab pos="457200" algn="l"/>
              </a:tabLst>
            </a:pPr>
            <a:r>
              <a:rPr lang="en-US" sz="1500" dirty="0">
                <a:latin typeface="Arial" panose="020B0604020202020204" pitchFamily="34" charset="0"/>
                <a:ea typeface="Times New Roman" panose="02020603050405020304" pitchFamily="18" charset="0"/>
                <a:cs typeface="Times New Roman" panose="02020603050405020304" pitchFamily="18" charset="0"/>
              </a:rPr>
              <a:t> </a:t>
            </a:r>
          </a:p>
          <a:p>
            <a:pPr lvl="0">
              <a:lnSpc>
                <a:spcPct val="107000"/>
              </a:lnSpc>
              <a:buSzPts val="1000"/>
              <a:tabLst>
                <a:tab pos="457200" algn="l"/>
              </a:tabLst>
            </a:pPr>
            <a:r>
              <a:rPr lang="en-US" sz="1500" b="1" dirty="0">
                <a:latin typeface="Arial" panose="020B0604020202020204" pitchFamily="34" charset="0"/>
                <a:ea typeface="Times New Roman" panose="02020603050405020304" pitchFamily="18" charset="0"/>
                <a:cs typeface="Times New Roman" panose="02020603050405020304" pitchFamily="18" charset="0"/>
              </a:rPr>
              <a:t>3. Sensor Fusion and Data Acquisition:</a:t>
            </a:r>
          </a:p>
          <a:p>
            <a:pPr lvl="0">
              <a:lnSpc>
                <a:spcPct val="107000"/>
              </a:lnSpc>
              <a:buSzPts val="1000"/>
              <a:tabLst>
                <a:tab pos="457200" algn="l"/>
              </a:tabLst>
            </a:pPr>
            <a:r>
              <a:rPr lang="en-US" sz="1500" dirty="0">
                <a:latin typeface="Arial" panose="020B0604020202020204" pitchFamily="34" charset="0"/>
                <a:ea typeface="Times New Roman" panose="02020603050405020304" pitchFamily="18" charset="0"/>
                <a:cs typeface="Times New Roman" panose="02020603050405020304" pitchFamily="18" charset="0"/>
              </a:rPr>
              <a:t>Implement data fusion methods to combine information from various sensors, including ECG, pulse, and other relevant sources, to create a comprehensive picture of an individual's physiological response during exercise. </a:t>
            </a:r>
          </a:p>
          <a:p>
            <a:pPr lvl="0">
              <a:lnSpc>
                <a:spcPct val="107000"/>
              </a:lnSpc>
              <a:buSzPts val="1000"/>
              <a:tabLst>
                <a:tab pos="457200" algn="l"/>
              </a:tabLst>
            </a:pPr>
            <a:endParaRPr lang="en-US" sz="1500" dirty="0">
              <a:latin typeface="Arial" panose="020B0604020202020204" pitchFamily="34" charset="0"/>
              <a:ea typeface="Times New Roman" panose="02020603050405020304" pitchFamily="18" charset="0"/>
              <a:cs typeface="Times New Roman" panose="02020603050405020304" pitchFamily="18" charset="0"/>
            </a:endParaRPr>
          </a:p>
          <a:p>
            <a:pPr lvl="0">
              <a:lnSpc>
                <a:spcPct val="107000"/>
              </a:lnSpc>
              <a:buSzPts val="1000"/>
              <a:tabLst>
                <a:tab pos="457200" algn="l"/>
              </a:tabLst>
            </a:pPr>
            <a:r>
              <a:rPr lang="en-US" sz="1500" b="1" dirty="0">
                <a:latin typeface="Arial" panose="020B0604020202020204" pitchFamily="34" charset="0"/>
                <a:ea typeface="Times New Roman" panose="02020603050405020304" pitchFamily="18" charset="0"/>
                <a:cs typeface="Times New Roman" panose="02020603050405020304" pitchFamily="18" charset="0"/>
              </a:rPr>
              <a:t>4. Real-time Predictive Analysis with Alert System:</a:t>
            </a:r>
          </a:p>
          <a:p>
            <a:pPr lvl="0">
              <a:lnSpc>
                <a:spcPct val="107000"/>
              </a:lnSpc>
              <a:buSzPts val="1000"/>
              <a:tabLst>
                <a:tab pos="457200" algn="l"/>
              </a:tabLst>
            </a:pPr>
            <a:r>
              <a:rPr lang="en-US" sz="1500" dirty="0">
                <a:latin typeface="Arial" panose="020B0604020202020204" pitchFamily="34" charset="0"/>
                <a:ea typeface="Times New Roman" panose="02020603050405020304" pitchFamily="18" charset="0"/>
                <a:cs typeface="Times New Roman" panose="02020603050405020304" pitchFamily="18" charset="0"/>
              </a:rPr>
              <a:t>Implement real-time predictive analysis algorithms that continuously analyze the combined sensor data and predict the risk of sudden death during exercise. </a:t>
            </a:r>
          </a:p>
          <a:p>
            <a:pPr lvl="0">
              <a:lnSpc>
                <a:spcPct val="107000"/>
              </a:lnSpc>
              <a:buSzPts val="1000"/>
              <a:tabLst>
                <a:tab pos="457200" algn="l"/>
              </a:tabLst>
            </a:pPr>
            <a:r>
              <a:rPr lang="en-US" sz="1500" dirty="0">
                <a:latin typeface="Arial" panose="020B0604020202020204" pitchFamily="34" charset="0"/>
                <a:ea typeface="Times New Roman" panose="02020603050405020304" pitchFamily="18" charset="0"/>
                <a:cs typeface="Times New Roman" panose="02020603050405020304" pitchFamily="18" charset="0"/>
              </a:rPr>
              <a:t>Design a system to alert the individual, gym staff, and emergency services.</a:t>
            </a:r>
          </a:p>
          <a:p>
            <a:pPr lvl="0">
              <a:lnSpc>
                <a:spcPct val="107000"/>
              </a:lnSpc>
              <a:buSzPts val="1000"/>
              <a:tabLst>
                <a:tab pos="457200" algn="l"/>
              </a:tabLst>
            </a:pPr>
            <a:endParaRPr lang="en-IN" sz="1500" dirty="0">
              <a:effectLst/>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66920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graphicFrame>
        <p:nvGraphicFramePr>
          <p:cNvPr id="5" name="Diagram 4"/>
          <p:cNvGraphicFramePr/>
          <p:nvPr>
            <p:extLst>
              <p:ext uri="{D42A27DB-BD31-4B8C-83A1-F6EECF244321}">
                <p14:modId xmlns:p14="http://schemas.microsoft.com/office/powerpoint/2010/main" val="3083090000"/>
              </p:ext>
            </p:extLst>
          </p:nvPr>
        </p:nvGraphicFramePr>
        <p:xfrm>
          <a:off x="1463039" y="551046"/>
          <a:ext cx="9403883" cy="57559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95250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sp>
        <p:nvSpPr>
          <p:cNvPr id="5" name="TextBox 4"/>
          <p:cNvSpPr txBox="1"/>
          <p:nvPr/>
        </p:nvSpPr>
        <p:spPr>
          <a:xfrm>
            <a:off x="4524943" y="2908846"/>
            <a:ext cx="4866640" cy="461665"/>
          </a:xfrm>
          <a:prstGeom prst="rect">
            <a:avLst/>
          </a:prstGeom>
          <a:noFill/>
        </p:spPr>
        <p:txBody>
          <a:bodyPr wrap="square" rtlCol="0">
            <a:spAutoFit/>
          </a:bodyPr>
          <a:lstStyle/>
          <a:p>
            <a:r>
              <a:rPr lang="en-US" sz="2400" b="1" spc="20" dirty="0"/>
              <a:t>LITERATURE REVIEW</a:t>
            </a:r>
            <a:endParaRPr lang="en-IN" sz="2400" b="1" spc="20" dirty="0"/>
          </a:p>
        </p:txBody>
      </p:sp>
    </p:spTree>
    <p:extLst>
      <p:ext uri="{BB962C8B-B14F-4D97-AF65-F5344CB8AC3E}">
        <p14:creationId xmlns:p14="http://schemas.microsoft.com/office/powerpoint/2010/main" val="35073864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sp>
        <p:nvSpPr>
          <p:cNvPr id="6" name="TextBox 5"/>
          <p:cNvSpPr txBox="1"/>
          <p:nvPr/>
        </p:nvSpPr>
        <p:spPr>
          <a:xfrm>
            <a:off x="259882" y="250257"/>
            <a:ext cx="7026442" cy="369332"/>
          </a:xfrm>
          <a:prstGeom prst="rect">
            <a:avLst/>
          </a:prstGeom>
          <a:noFill/>
        </p:spPr>
        <p:txBody>
          <a:bodyPr wrap="square" rtlCol="0">
            <a:spAutoFit/>
          </a:bodyPr>
          <a:lstStyle/>
          <a:p>
            <a:r>
              <a:rPr lang="en-US" b="1" dirty="0"/>
              <a:t>GUIDE APPROVAL MAIL SCREENSHOT</a:t>
            </a:r>
            <a:endParaRPr lang="en-IN" b="1" dirty="0"/>
          </a:p>
        </p:txBody>
      </p:sp>
      <p:pic>
        <p:nvPicPr>
          <p:cNvPr id="10" name="Picture 9"/>
          <p:cNvPicPr>
            <a:picLocks noChangeAspect="1"/>
          </p:cNvPicPr>
          <p:nvPr/>
        </p:nvPicPr>
        <p:blipFill>
          <a:blip r:embed="rId4"/>
          <a:stretch>
            <a:fillRect/>
          </a:stretch>
        </p:blipFill>
        <p:spPr>
          <a:xfrm>
            <a:off x="2136809" y="720876"/>
            <a:ext cx="7630727" cy="5791466"/>
          </a:xfrm>
          <a:prstGeom prst="rect">
            <a:avLst/>
          </a:prstGeom>
        </p:spPr>
      </p:pic>
    </p:spTree>
    <p:extLst>
      <p:ext uri="{BB962C8B-B14F-4D97-AF65-F5344CB8AC3E}">
        <p14:creationId xmlns:p14="http://schemas.microsoft.com/office/powerpoint/2010/main" val="32719692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33688"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sp>
        <p:nvSpPr>
          <p:cNvPr id="5" name="TextBox 4"/>
          <p:cNvSpPr txBox="1"/>
          <p:nvPr/>
        </p:nvSpPr>
        <p:spPr>
          <a:xfrm>
            <a:off x="-67377" y="-94659"/>
            <a:ext cx="4691269" cy="461665"/>
          </a:xfrm>
          <a:prstGeom prst="rect">
            <a:avLst/>
          </a:prstGeom>
          <a:noFill/>
        </p:spPr>
        <p:txBody>
          <a:bodyPr wrap="square" rtlCol="0">
            <a:spAutoFit/>
          </a:bodyPr>
          <a:lstStyle/>
          <a:p>
            <a:r>
              <a:rPr lang="en-US" sz="2400" b="1" dirty="0"/>
              <a:t>METHODOLOGY</a:t>
            </a:r>
            <a:endParaRPr lang="en-IN" sz="2400" b="1" dirty="0"/>
          </a:p>
        </p:txBody>
      </p:sp>
      <p:pic>
        <p:nvPicPr>
          <p:cNvPr id="9" name="Picture 8"/>
          <p:cNvPicPr>
            <a:picLocks noChangeAspect="1"/>
          </p:cNvPicPr>
          <p:nvPr/>
        </p:nvPicPr>
        <p:blipFill>
          <a:blip r:embed="rId4"/>
          <a:stretch>
            <a:fillRect/>
          </a:stretch>
        </p:blipFill>
        <p:spPr>
          <a:xfrm>
            <a:off x="584788" y="435370"/>
            <a:ext cx="11184555" cy="5987260"/>
          </a:xfrm>
          <a:prstGeom prst="rect">
            <a:avLst/>
          </a:prstGeom>
        </p:spPr>
      </p:pic>
      <p:sp>
        <p:nvSpPr>
          <p:cNvPr id="15" name="Text Box 2"/>
          <p:cNvSpPr txBox="1">
            <a:spLocks noChangeArrowheads="1"/>
          </p:cNvSpPr>
          <p:nvPr/>
        </p:nvSpPr>
        <p:spPr bwMode="auto">
          <a:xfrm>
            <a:off x="4921718" y="5788477"/>
            <a:ext cx="1174282" cy="375385"/>
          </a:xfrm>
          <a:prstGeom prst="rect">
            <a:avLst/>
          </a:prstGeom>
          <a:solidFill>
            <a:srgbClr val="FFFFFF"/>
          </a:solidFill>
          <a:ln w="9525">
            <a:noFill/>
            <a:miter lim="800000"/>
            <a:headEnd/>
            <a:tailEnd/>
          </a:ln>
        </p:spPr>
        <p:txBody>
          <a:bodyPr rot="0" vert="horz" wrap="square" lIns="91440" tIns="45720" rIns="91440" bIns="45720" anchor="ctr" anchorCtr="0">
            <a:noAutofit/>
          </a:bodyPr>
          <a:lstStyle/>
          <a:p>
            <a:pPr algn="ctr">
              <a:lnSpc>
                <a:spcPct val="107000"/>
              </a:lnSpc>
            </a:pPr>
            <a:r>
              <a:rPr lang="en-US" sz="1100" dirty="0">
                <a:effectLst/>
                <a:latin typeface="Arial Rounded MT Bold" panose="020F0704030504030204" pitchFamily="34" charset="0"/>
                <a:ea typeface="Calibri" panose="020F0502020204030204" pitchFamily="34" charset="0"/>
                <a:cs typeface="Times New Roman" panose="02020603050405020304" pitchFamily="18" charset="0"/>
              </a:rPr>
              <a:t>User </a:t>
            </a:r>
          </a:p>
          <a:p>
            <a:pPr algn="ctr">
              <a:lnSpc>
                <a:spcPct val="107000"/>
              </a:lnSpc>
            </a:pPr>
            <a:r>
              <a:rPr lang="en-US" sz="1100" dirty="0">
                <a:effectLst/>
                <a:latin typeface="Arial Rounded MT Bold" panose="020F0704030504030204" pitchFamily="34" charset="0"/>
                <a:ea typeface="Calibri" panose="020F0502020204030204" pitchFamily="34" charset="0"/>
                <a:cs typeface="Times New Roman" panose="02020603050405020304" pitchFamily="18" charset="0"/>
              </a:rPr>
              <a:t>Remote users</a:t>
            </a:r>
            <a:endParaRPr lang="en-IN" sz="1100" dirty="0">
              <a:effectLst/>
              <a:latin typeface="Arial Rounded MT Bold" panose="020F0704030504030204" pitchFamily="34" charset="0"/>
              <a:ea typeface="Calibri" panose="020F0502020204030204" pitchFamily="34" charset="0"/>
              <a:cs typeface="Times New Roman" panose="02020603050405020304" pitchFamily="18" charset="0"/>
            </a:endParaRPr>
          </a:p>
        </p:txBody>
      </p:sp>
      <p:sp>
        <p:nvSpPr>
          <p:cNvPr id="10" name="Text Box 4"/>
          <p:cNvSpPr txBox="1"/>
          <p:nvPr/>
        </p:nvSpPr>
        <p:spPr>
          <a:xfrm>
            <a:off x="2616365" y="1498738"/>
            <a:ext cx="1845424" cy="1752254"/>
          </a:xfrm>
          <a:prstGeom prst="rect">
            <a:avLst/>
          </a:prstGeom>
          <a:solidFill>
            <a:srgbClr val="FFDECC"/>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200"/>
              </a:spcAft>
            </a:pPr>
            <a:r>
              <a:rPr lang="en-US" sz="1600" dirty="0">
                <a:effectLst/>
                <a:latin typeface="Arial Rounded MT Bold" panose="020F0704030504030204" pitchFamily="34" charset="0"/>
                <a:ea typeface="Calibri" panose="020F0502020204030204" pitchFamily="34" charset="0"/>
                <a:cs typeface="Times New Roman" panose="02020603050405020304" pitchFamily="18" charset="0"/>
              </a:rPr>
              <a:t>ECG</a:t>
            </a:r>
            <a:endParaRPr lang="en-IN" sz="2000" dirty="0">
              <a:effectLst/>
              <a:ea typeface="Calibri" panose="020F0502020204030204" pitchFamily="34" charset="0"/>
              <a:cs typeface="Times New Roman" panose="02020603050405020304" pitchFamily="18" charset="0"/>
            </a:endParaRPr>
          </a:p>
          <a:p>
            <a:pPr algn="ctr">
              <a:lnSpc>
                <a:spcPct val="107000"/>
              </a:lnSpc>
              <a:spcAft>
                <a:spcPts val="200"/>
              </a:spcAft>
            </a:pPr>
            <a:r>
              <a:rPr lang="en-US" sz="1600" dirty="0">
                <a:effectLst/>
                <a:latin typeface="Arial Rounded MT Bold" panose="020F0704030504030204" pitchFamily="34" charset="0"/>
                <a:ea typeface="Calibri" panose="020F0502020204030204" pitchFamily="34" charset="0"/>
                <a:cs typeface="Times New Roman" panose="02020603050405020304" pitchFamily="18" charset="0"/>
              </a:rPr>
              <a:t> </a:t>
            </a:r>
            <a:endParaRPr lang="en-IN" sz="2000" dirty="0">
              <a:effectLst/>
              <a:ea typeface="Calibri" panose="020F0502020204030204" pitchFamily="34" charset="0"/>
              <a:cs typeface="Times New Roman" panose="02020603050405020304" pitchFamily="18" charset="0"/>
            </a:endParaRPr>
          </a:p>
          <a:p>
            <a:pPr algn="ctr">
              <a:lnSpc>
                <a:spcPct val="107000"/>
              </a:lnSpc>
              <a:spcAft>
                <a:spcPts val="200"/>
              </a:spcAft>
            </a:pPr>
            <a:r>
              <a:rPr lang="en-US" sz="1600" dirty="0">
                <a:effectLst/>
                <a:latin typeface="Arial Rounded MT Bold" panose="020F0704030504030204" pitchFamily="34" charset="0"/>
                <a:ea typeface="Calibri" panose="020F0502020204030204" pitchFamily="34" charset="0"/>
                <a:cs typeface="Times New Roman" panose="02020603050405020304" pitchFamily="18" charset="0"/>
              </a:rPr>
              <a:t>Pulse</a:t>
            </a:r>
            <a:endParaRPr lang="en-IN" sz="2000" dirty="0">
              <a:effectLst/>
              <a:ea typeface="Calibri" panose="020F0502020204030204" pitchFamily="34" charset="0"/>
              <a:cs typeface="Times New Roman" panose="02020603050405020304" pitchFamily="18" charset="0"/>
            </a:endParaRPr>
          </a:p>
          <a:p>
            <a:pPr algn="ctr">
              <a:lnSpc>
                <a:spcPct val="107000"/>
              </a:lnSpc>
              <a:spcAft>
                <a:spcPts val="200"/>
              </a:spcAft>
            </a:pPr>
            <a:r>
              <a:rPr lang="en-US" sz="1600" dirty="0">
                <a:effectLst/>
                <a:latin typeface="Arial Rounded MT Bold" panose="020F0704030504030204" pitchFamily="34" charset="0"/>
                <a:ea typeface="Calibri" panose="020F0502020204030204" pitchFamily="34" charset="0"/>
                <a:cs typeface="Times New Roman" panose="02020603050405020304" pitchFamily="18" charset="0"/>
              </a:rPr>
              <a:t> </a:t>
            </a:r>
            <a:endParaRPr lang="en-IN" sz="2000" dirty="0">
              <a:effectLst/>
              <a:ea typeface="Calibri" panose="020F0502020204030204" pitchFamily="34" charset="0"/>
              <a:cs typeface="Times New Roman" panose="02020603050405020304" pitchFamily="18" charset="0"/>
            </a:endParaRPr>
          </a:p>
          <a:p>
            <a:pPr algn="ctr">
              <a:lnSpc>
                <a:spcPct val="107000"/>
              </a:lnSpc>
              <a:spcAft>
                <a:spcPts val="200"/>
              </a:spcAft>
            </a:pPr>
            <a:r>
              <a:rPr lang="en-US" sz="1600" dirty="0">
                <a:effectLst/>
                <a:latin typeface="Arial Rounded MT Bold" panose="020F0704030504030204" pitchFamily="34" charset="0"/>
                <a:ea typeface="Calibri" panose="020F0502020204030204" pitchFamily="34" charset="0"/>
                <a:cs typeface="Times New Roman" panose="02020603050405020304" pitchFamily="18" charset="0"/>
              </a:rPr>
              <a:t> SpO</a:t>
            </a:r>
            <a:r>
              <a:rPr lang="en-US" sz="1600" b="1" baseline="-25000" dirty="0">
                <a:effectLst/>
                <a:latin typeface="Arial Rounded MT Bold" panose="020F0704030504030204" pitchFamily="34" charset="0"/>
                <a:ea typeface="Calibri" panose="020F0502020204030204" pitchFamily="34" charset="0"/>
                <a:cs typeface="Times New Roman" panose="02020603050405020304" pitchFamily="18" charset="0"/>
              </a:rPr>
              <a:t>2</a:t>
            </a:r>
            <a:endParaRPr lang="en-IN" sz="20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001067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sp>
        <p:nvSpPr>
          <p:cNvPr id="5" name="TextBox 4"/>
          <p:cNvSpPr txBox="1"/>
          <p:nvPr/>
        </p:nvSpPr>
        <p:spPr>
          <a:xfrm>
            <a:off x="-67377" y="-94659"/>
            <a:ext cx="4691269" cy="461665"/>
          </a:xfrm>
          <a:prstGeom prst="rect">
            <a:avLst/>
          </a:prstGeom>
          <a:noFill/>
        </p:spPr>
        <p:txBody>
          <a:bodyPr wrap="square" rtlCol="0">
            <a:spAutoFit/>
          </a:bodyPr>
          <a:lstStyle/>
          <a:p>
            <a:r>
              <a:rPr lang="en-US" sz="2400" b="1" dirty="0"/>
              <a:t>METHODOLOGY</a:t>
            </a:r>
            <a:endParaRPr lang="en-IN" sz="2400" b="1" dirty="0"/>
          </a:p>
        </p:txBody>
      </p:sp>
      <p:pic>
        <p:nvPicPr>
          <p:cNvPr id="7" name="Picture 6"/>
          <p:cNvPicPr>
            <a:picLocks noChangeAspect="1"/>
          </p:cNvPicPr>
          <p:nvPr/>
        </p:nvPicPr>
        <p:blipFill>
          <a:blip r:embed="rId4"/>
          <a:stretch>
            <a:fillRect/>
          </a:stretch>
        </p:blipFill>
        <p:spPr>
          <a:xfrm>
            <a:off x="168477" y="667910"/>
            <a:ext cx="11608067" cy="5335234"/>
          </a:xfrm>
          <a:prstGeom prst="rect">
            <a:avLst/>
          </a:prstGeom>
        </p:spPr>
      </p:pic>
      <p:sp>
        <p:nvSpPr>
          <p:cNvPr id="6" name="TextBox 5"/>
          <p:cNvSpPr txBox="1"/>
          <p:nvPr/>
        </p:nvSpPr>
        <p:spPr>
          <a:xfrm>
            <a:off x="206734" y="667910"/>
            <a:ext cx="1431235" cy="1669773"/>
          </a:xfrm>
          <a:prstGeom prst="rect">
            <a:avLst/>
          </a:prstGeom>
          <a:solidFill>
            <a:schemeClr val="bg1"/>
          </a:solidFill>
        </p:spPr>
        <p:txBody>
          <a:bodyPr wrap="square" rtlCol="0">
            <a:spAutoFit/>
          </a:bodyPr>
          <a:lstStyle/>
          <a:p>
            <a:endParaRPr lang="en-IN" dirty="0"/>
          </a:p>
        </p:txBody>
      </p:sp>
      <p:pic>
        <p:nvPicPr>
          <p:cNvPr id="9" name="Picture 8"/>
          <p:cNvPicPr/>
          <p:nvPr/>
        </p:nvPicPr>
        <p:blipFill>
          <a:blip r:embed="rId5" cstate="print">
            <a:extLst>
              <a:ext uri="{28A0092B-C50C-407E-A947-70E740481C1C}">
                <a14:useLocalDpi xmlns:a14="http://schemas.microsoft.com/office/drawing/2010/main" val="0"/>
              </a:ext>
            </a:extLst>
          </a:blip>
          <a:stretch>
            <a:fillRect/>
          </a:stretch>
        </p:blipFill>
        <p:spPr>
          <a:xfrm rot="16200000">
            <a:off x="326074" y="1087091"/>
            <a:ext cx="1103255" cy="1477443"/>
          </a:xfrm>
          <a:prstGeom prst="rect">
            <a:avLst/>
          </a:prstGeom>
        </p:spPr>
      </p:pic>
    </p:spTree>
    <p:extLst>
      <p:ext uri="{BB962C8B-B14F-4D97-AF65-F5344CB8AC3E}">
        <p14:creationId xmlns:p14="http://schemas.microsoft.com/office/powerpoint/2010/main" val="34804646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33688"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sp>
        <p:nvSpPr>
          <p:cNvPr id="5" name="TextBox 4"/>
          <p:cNvSpPr txBox="1"/>
          <p:nvPr/>
        </p:nvSpPr>
        <p:spPr>
          <a:xfrm>
            <a:off x="-33688" y="117693"/>
            <a:ext cx="11974242" cy="400110"/>
          </a:xfrm>
          <a:prstGeom prst="rect">
            <a:avLst/>
          </a:prstGeom>
          <a:noFill/>
        </p:spPr>
        <p:txBody>
          <a:bodyPr wrap="square" rtlCol="0">
            <a:spAutoFit/>
          </a:bodyPr>
          <a:lstStyle/>
          <a:p>
            <a:r>
              <a:rPr lang="en-US" sz="2000" b="1" dirty="0"/>
              <a:t>METHODOLOGY FOR REAL-TIME MONITORING SYSTEM FOR EXERCISE-INDUCED HEART ATTACK RISK</a:t>
            </a:r>
            <a:endParaRPr lang="en-IN" sz="2000" b="1" dirty="0"/>
          </a:p>
        </p:txBody>
      </p:sp>
      <p:sp>
        <p:nvSpPr>
          <p:cNvPr id="6" name="TextBox 5"/>
          <p:cNvSpPr txBox="1"/>
          <p:nvPr/>
        </p:nvSpPr>
        <p:spPr>
          <a:xfrm>
            <a:off x="120315" y="809457"/>
            <a:ext cx="12071685" cy="6740307"/>
          </a:xfrm>
          <a:prstGeom prst="rect">
            <a:avLst/>
          </a:prstGeom>
          <a:noFill/>
        </p:spPr>
        <p:txBody>
          <a:bodyPr wrap="square" rtlCol="0">
            <a:spAutoFit/>
          </a:bodyPr>
          <a:lstStyle/>
          <a:p>
            <a:r>
              <a:rPr lang="en-US" dirty="0"/>
              <a:t>1. Hardware Selection and Integration:</a:t>
            </a:r>
          </a:p>
          <a:p>
            <a:endParaRPr lang="en-US" dirty="0"/>
          </a:p>
          <a:p>
            <a:r>
              <a:rPr lang="en-US" dirty="0"/>
              <a:t>1.1. Portable ECG and Other Vital Monitoring Devices:</a:t>
            </a:r>
          </a:p>
          <a:p>
            <a:endParaRPr lang="en-US" dirty="0"/>
          </a:p>
          <a:p>
            <a:pPr marL="285750" indent="-285750">
              <a:buFontTx/>
              <a:buChar char="-"/>
            </a:pPr>
            <a:r>
              <a:rPr lang="en-US" dirty="0"/>
              <a:t>Criteria Evaluation: Research and evaluate portable ECG devices based on key specifications such as sampling rate (e.g., ≥ 250 Hz), resolution (e.g., ≥ 12 bits), and signal-to-noise ratio (SNR). Additionally, consider factors like portability, ease of use, and compatibility with other sensors. Prioritize devices with high accuracy and compatibility with real-time monitoring applications.</a:t>
            </a:r>
          </a:p>
          <a:p>
            <a:pPr marL="285750" indent="-285750">
              <a:buFontTx/>
              <a:buChar char="-"/>
            </a:pPr>
            <a:endParaRPr lang="en-US" dirty="0"/>
          </a:p>
          <a:p>
            <a:pPr marL="285750" indent="-285750">
              <a:buFontTx/>
              <a:buChar char="-"/>
            </a:pPr>
            <a:r>
              <a:rPr lang="en-US" dirty="0"/>
              <a:t>Power Efficiency: Prioritize devices with low power consumption to ensure prolonged battery life during continuous monitoring sessions, enabling uninterrupted data collection during exercise routines.</a:t>
            </a:r>
          </a:p>
          <a:p>
            <a:pPr marL="285750" indent="-285750">
              <a:buFontTx/>
              <a:buChar char="-"/>
            </a:pPr>
            <a:endParaRPr lang="en-US" dirty="0"/>
          </a:p>
          <a:p>
            <a:pPr marL="285750" indent="-285750">
              <a:buFontTx/>
              <a:buChar char="-"/>
            </a:pPr>
            <a:r>
              <a:rPr lang="en-US" dirty="0"/>
              <a:t>Integration Interface: Select devices with Bluetooth Low Energy (BLE) and Wi-Fi compatibility for seamless integration with mobile apps and </a:t>
            </a:r>
            <a:r>
              <a:rPr lang="en-US" dirty="0" err="1"/>
              <a:t>wearables</a:t>
            </a:r>
            <a:r>
              <a:rPr lang="en-US" dirty="0"/>
              <a:t>, facilitating real-time data transmission to the monitoring application.</a:t>
            </a:r>
          </a:p>
          <a:p>
            <a:pPr marL="285750" indent="-285750">
              <a:buFontTx/>
              <a:buChar char="-"/>
            </a:pPr>
            <a:endParaRPr lang="en-US" dirty="0"/>
          </a:p>
          <a:p>
            <a:pPr marL="285750" indent="-285750">
              <a:buFontTx/>
              <a:buChar char="-"/>
            </a:pPr>
            <a:r>
              <a:rPr lang="en-US" dirty="0"/>
              <a:t>Signal Quality Assurance: Validate device performance through bench testing and clinical trials to ensure accurate and reliable ECG signal acquisition across diverse user populations and activity levels, minimizing false alarms and optimizing predictive model accuracy.</a:t>
            </a:r>
          </a:p>
          <a:p>
            <a:endParaRPr lang="en-US" dirty="0"/>
          </a:p>
          <a:p>
            <a:endParaRPr lang="en-US" dirty="0"/>
          </a:p>
          <a:p>
            <a:endParaRPr lang="en-US" dirty="0"/>
          </a:p>
          <a:p>
            <a:endParaRPr lang="en-US" dirty="0"/>
          </a:p>
          <a:p>
            <a:endParaRPr lang="en-US" dirty="0"/>
          </a:p>
          <a:p>
            <a:endParaRPr lang="en-IN" dirty="0"/>
          </a:p>
        </p:txBody>
      </p:sp>
    </p:spTree>
    <p:extLst>
      <p:ext uri="{BB962C8B-B14F-4D97-AF65-F5344CB8AC3E}">
        <p14:creationId xmlns:p14="http://schemas.microsoft.com/office/powerpoint/2010/main" val="31084816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33688"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sp>
        <p:nvSpPr>
          <p:cNvPr id="5" name="TextBox 4"/>
          <p:cNvSpPr txBox="1"/>
          <p:nvPr/>
        </p:nvSpPr>
        <p:spPr>
          <a:xfrm>
            <a:off x="26468" y="121651"/>
            <a:ext cx="12259377" cy="707886"/>
          </a:xfrm>
          <a:prstGeom prst="rect">
            <a:avLst/>
          </a:prstGeom>
          <a:noFill/>
        </p:spPr>
        <p:txBody>
          <a:bodyPr wrap="square" rtlCol="0">
            <a:spAutoFit/>
          </a:bodyPr>
          <a:lstStyle/>
          <a:p>
            <a:r>
              <a:rPr lang="en-US" sz="2000" b="1" dirty="0"/>
              <a:t>METHODOLOGY FOR REAL-TIME MONITORING SYSTEM FOR EXERCISE-INDUCED HEART ATTACK RISK</a:t>
            </a:r>
            <a:endParaRPr lang="en-IN" sz="2000" b="1" dirty="0"/>
          </a:p>
          <a:p>
            <a:endParaRPr lang="en-IN" sz="2000" b="1" dirty="0"/>
          </a:p>
        </p:txBody>
      </p:sp>
      <p:sp>
        <p:nvSpPr>
          <p:cNvPr id="6" name="TextBox 5"/>
          <p:cNvSpPr txBox="1"/>
          <p:nvPr/>
        </p:nvSpPr>
        <p:spPr>
          <a:xfrm>
            <a:off x="120315" y="740632"/>
            <a:ext cx="12071685" cy="7017306"/>
          </a:xfrm>
          <a:prstGeom prst="rect">
            <a:avLst/>
          </a:prstGeom>
          <a:noFill/>
        </p:spPr>
        <p:txBody>
          <a:bodyPr wrap="square" rtlCol="0">
            <a:spAutoFit/>
          </a:bodyPr>
          <a:lstStyle/>
          <a:p>
            <a:r>
              <a:rPr lang="en-US" dirty="0"/>
              <a:t>1.2. Blood Oxygen Saturation (SpO2) Sensor:</a:t>
            </a:r>
          </a:p>
          <a:p>
            <a:pPr marL="285750" indent="-285750">
              <a:buFontTx/>
              <a:buChar char="-"/>
            </a:pPr>
            <a:endParaRPr lang="en-US" dirty="0"/>
          </a:p>
          <a:p>
            <a:pPr marL="285750" indent="-285750">
              <a:buFontTx/>
              <a:buChar char="-"/>
            </a:pPr>
            <a:r>
              <a:rPr lang="en-IN" dirty="0"/>
              <a:t>Sensor Selection and Integration: </a:t>
            </a:r>
            <a:r>
              <a:rPr lang="en-US" dirty="0"/>
              <a:t>Green LEDs are preferred over red for SpO2 monitoring due to its deeper tissue penetration, providing more accurate readings in individuals with darker skin tones or during motion, as they are less susceptible to interference from skin pigmentation and ambient light.</a:t>
            </a:r>
          </a:p>
          <a:p>
            <a:pPr marL="285750" indent="-285750">
              <a:buFontTx/>
              <a:buChar char="-"/>
            </a:pPr>
            <a:endParaRPr lang="en-US" dirty="0"/>
          </a:p>
          <a:p>
            <a:pPr marL="285750" indent="-285750">
              <a:buFontTx/>
              <a:buChar char="-"/>
            </a:pPr>
            <a:r>
              <a:rPr lang="en-US" dirty="0"/>
              <a:t>Sensor Calibration: Calibrate SpO2 sensors to ensure accurate measurement of blood oxygen levels crucial for risk assessment.</a:t>
            </a:r>
          </a:p>
          <a:p>
            <a:pPr marL="285750" indent="-285750">
              <a:buFontTx/>
              <a:buChar char="-"/>
            </a:pPr>
            <a:endParaRPr lang="en-US" dirty="0"/>
          </a:p>
          <a:p>
            <a:pPr marL="285750" indent="-285750">
              <a:buFontTx/>
              <a:buChar char="-"/>
            </a:pPr>
            <a:r>
              <a:rPr lang="en-US" dirty="0"/>
              <a:t>Sampling Methodology: Implement sampling methodologies optimized for dynamic exercise conditions to enhance measurement accuracy and response time.</a:t>
            </a:r>
          </a:p>
          <a:p>
            <a:pPr marL="285750" indent="-285750">
              <a:buFontTx/>
              <a:buChar char="-"/>
            </a:pPr>
            <a:endParaRPr lang="en-US" dirty="0"/>
          </a:p>
          <a:p>
            <a:pPr marL="285750" indent="-285750">
              <a:buFontTx/>
              <a:buChar char="-"/>
            </a:pPr>
            <a:r>
              <a:rPr lang="en-US" dirty="0"/>
              <a:t>Real-time Data Acquisition: Integrate sensor interfaces with microcontroller units (MCUs) for real-time data preprocessing before transmission to the data processing module.</a:t>
            </a:r>
          </a:p>
          <a:p>
            <a:pPr marL="285750" indent="-285750">
              <a:buFontTx/>
              <a:buChar char="-"/>
            </a:pPr>
            <a:endParaRPr lang="en-US" dirty="0"/>
          </a:p>
          <a:p>
            <a:pPr marL="285750" indent="-285750">
              <a:buFontTx/>
              <a:buChar char="-"/>
            </a:pPr>
            <a:r>
              <a:rPr lang="en-US" dirty="0"/>
              <a:t>Quality Control Mechanisms: Implement quality control mechanisms to detect sensor drift or malfunctioning, maintaining data integrity.</a:t>
            </a:r>
          </a:p>
          <a:p>
            <a:pPr marL="285750" indent="-285750">
              <a:buFontTx/>
              <a:buChar char="-"/>
            </a:pPr>
            <a:endParaRPr lang="en-US" dirty="0"/>
          </a:p>
          <a:p>
            <a:pPr marL="285750" indent="-285750">
              <a:buFontTx/>
              <a:buChar char="-"/>
            </a:pPr>
            <a:endParaRPr lang="en-US" dirty="0"/>
          </a:p>
          <a:p>
            <a:endParaRPr lang="en-US" dirty="0"/>
          </a:p>
          <a:p>
            <a:endParaRPr lang="en-US" dirty="0"/>
          </a:p>
          <a:p>
            <a:endParaRPr lang="en-US" dirty="0"/>
          </a:p>
          <a:p>
            <a:endParaRPr lang="en-US" dirty="0"/>
          </a:p>
          <a:p>
            <a:endParaRPr lang="en-US" dirty="0"/>
          </a:p>
          <a:p>
            <a:endParaRPr lang="en-IN" dirty="0"/>
          </a:p>
        </p:txBody>
      </p:sp>
    </p:spTree>
    <p:extLst>
      <p:ext uri="{BB962C8B-B14F-4D97-AF65-F5344CB8AC3E}">
        <p14:creationId xmlns:p14="http://schemas.microsoft.com/office/powerpoint/2010/main" val="9452358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33688"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sp>
        <p:nvSpPr>
          <p:cNvPr id="6" name="TextBox 5"/>
          <p:cNvSpPr txBox="1"/>
          <p:nvPr/>
        </p:nvSpPr>
        <p:spPr>
          <a:xfrm>
            <a:off x="103471" y="671806"/>
            <a:ext cx="12071685" cy="6463308"/>
          </a:xfrm>
          <a:prstGeom prst="rect">
            <a:avLst/>
          </a:prstGeom>
          <a:noFill/>
        </p:spPr>
        <p:txBody>
          <a:bodyPr wrap="square" rtlCol="0">
            <a:spAutoFit/>
          </a:bodyPr>
          <a:lstStyle/>
          <a:p>
            <a:r>
              <a:rPr lang="en-US" dirty="0"/>
              <a:t>2. Data Transmission and Reception:</a:t>
            </a:r>
          </a:p>
          <a:p>
            <a:endParaRPr lang="en-US" dirty="0"/>
          </a:p>
          <a:p>
            <a:r>
              <a:rPr lang="en-US" dirty="0"/>
              <a:t>2.1. Bluetooth Low Energy (BLE) and Wi-Fi Communication:</a:t>
            </a:r>
          </a:p>
          <a:p>
            <a:endParaRPr lang="en-US" dirty="0"/>
          </a:p>
          <a:p>
            <a:pPr marL="285750" indent="-285750">
              <a:buFontTx/>
              <a:buChar char="-"/>
            </a:pPr>
            <a:r>
              <a:rPr lang="en-US" dirty="0"/>
              <a:t>Protocol Implementation: Develop communication protocols suitable for both Bluetooth Low Energy (BLE) and Wi-Fi technologies for data transmission between the portable ECG device, pulse </a:t>
            </a:r>
            <a:r>
              <a:rPr lang="en-US" dirty="0" err="1"/>
              <a:t>oximeter</a:t>
            </a:r>
            <a:r>
              <a:rPr lang="en-US" dirty="0"/>
              <a:t>, and the monitoring app running on smartphones or </a:t>
            </a:r>
            <a:r>
              <a:rPr lang="en-US" dirty="0" err="1"/>
              <a:t>wearables</a:t>
            </a:r>
            <a:r>
              <a:rPr lang="en-US" dirty="0"/>
              <a:t>, ensuring secure and efficient data exchange. , prioritizing data integrity, low latency, and security for both Bluetooth and Wi-Fi connections.</a:t>
            </a:r>
          </a:p>
          <a:p>
            <a:pPr marL="285750" indent="-285750">
              <a:buFontTx/>
              <a:buChar char="-"/>
            </a:pPr>
            <a:endParaRPr lang="en-US" dirty="0"/>
          </a:p>
          <a:p>
            <a:pPr marL="285750" indent="-285750">
              <a:buFontTx/>
              <a:buChar char="-"/>
            </a:pPr>
            <a:r>
              <a:rPr lang="en-US" dirty="0"/>
              <a:t>Packet Structure: Define standardized packet structures for ECG and pulse </a:t>
            </a:r>
            <a:r>
              <a:rPr lang="en-US" dirty="0" err="1"/>
              <a:t>oximeter</a:t>
            </a:r>
            <a:r>
              <a:rPr lang="en-US" dirty="0"/>
              <a:t> data encapsulation, including data payload, timestamp, and error-checking mechanisms (e.g., CRC), enabling seamless integration and interoperability across different platforms.</a:t>
            </a:r>
          </a:p>
          <a:p>
            <a:pPr marL="285750" indent="-285750">
              <a:buFontTx/>
              <a:buChar char="-"/>
            </a:pPr>
            <a:endParaRPr lang="en-US" dirty="0"/>
          </a:p>
          <a:p>
            <a:pPr marL="285750" indent="-285750">
              <a:buFontTx/>
              <a:buChar char="-"/>
            </a:pPr>
            <a:r>
              <a:rPr lang="en-US" dirty="0"/>
              <a:t>Connection Management: Implement connection management algorithms to handle device discovery, pairing, and reconnection seamlessly, ensuring robust communication links in dynamic environments with multiple active devices, enhancing user experience and system reliability.</a:t>
            </a:r>
          </a:p>
          <a:p>
            <a:pPr marL="285750" indent="-285750">
              <a:buFontTx/>
              <a:buChar char="-"/>
            </a:pPr>
            <a:endParaRPr lang="en-US" dirty="0"/>
          </a:p>
          <a:p>
            <a:pPr marL="285750" indent="-285750">
              <a:buFontTx/>
              <a:buChar char="-"/>
            </a:pPr>
            <a:r>
              <a:rPr lang="en-US" dirty="0"/>
              <a:t>Latency Optimization: Optimize data transmission latency by configuring BLE and Wi-Fi connection parameters (e.g., connection interval, slave latency) based on the desired trade-off between power consumption and responsiveness, ensuring real-time monitoring and risk prediction capabilities.</a:t>
            </a:r>
          </a:p>
          <a:p>
            <a:endParaRPr lang="en-US" dirty="0"/>
          </a:p>
          <a:p>
            <a:endParaRPr lang="en-US" dirty="0"/>
          </a:p>
          <a:p>
            <a:endParaRPr lang="en-IN" dirty="0"/>
          </a:p>
        </p:txBody>
      </p:sp>
      <p:sp>
        <p:nvSpPr>
          <p:cNvPr id="7" name="TextBox 6"/>
          <p:cNvSpPr txBox="1"/>
          <p:nvPr/>
        </p:nvSpPr>
        <p:spPr>
          <a:xfrm>
            <a:off x="26468" y="121651"/>
            <a:ext cx="12259377" cy="707886"/>
          </a:xfrm>
          <a:prstGeom prst="rect">
            <a:avLst/>
          </a:prstGeom>
          <a:noFill/>
        </p:spPr>
        <p:txBody>
          <a:bodyPr wrap="square" rtlCol="0">
            <a:spAutoFit/>
          </a:bodyPr>
          <a:lstStyle/>
          <a:p>
            <a:r>
              <a:rPr lang="en-US" sz="2000" b="1" dirty="0"/>
              <a:t>METHODOLOGY FOR REAL-TIME MONITORING SYSTEM FOR EXERCISE-INDUCED HEART ATTACK RISK</a:t>
            </a:r>
            <a:endParaRPr lang="en-IN" sz="2000" b="1" dirty="0"/>
          </a:p>
          <a:p>
            <a:endParaRPr lang="en-IN" sz="2000" b="1" dirty="0"/>
          </a:p>
        </p:txBody>
      </p:sp>
    </p:spTree>
    <p:extLst>
      <p:ext uri="{BB962C8B-B14F-4D97-AF65-F5344CB8AC3E}">
        <p14:creationId xmlns:p14="http://schemas.microsoft.com/office/powerpoint/2010/main" val="40943336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33688"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sp>
        <p:nvSpPr>
          <p:cNvPr id="6" name="TextBox 5"/>
          <p:cNvSpPr txBox="1"/>
          <p:nvPr/>
        </p:nvSpPr>
        <p:spPr>
          <a:xfrm>
            <a:off x="154003" y="960365"/>
            <a:ext cx="12071685" cy="4524315"/>
          </a:xfrm>
          <a:prstGeom prst="rect">
            <a:avLst/>
          </a:prstGeom>
          <a:noFill/>
        </p:spPr>
        <p:txBody>
          <a:bodyPr wrap="square" rtlCol="0">
            <a:spAutoFit/>
          </a:bodyPr>
          <a:lstStyle/>
          <a:p>
            <a:r>
              <a:rPr lang="en-US" dirty="0"/>
              <a:t>2.2. Data Reception and Storage:</a:t>
            </a:r>
          </a:p>
          <a:p>
            <a:endParaRPr lang="en-US" dirty="0"/>
          </a:p>
          <a:p>
            <a:pPr marL="285750" indent="-285750">
              <a:buFontTx/>
              <a:buChar char="-"/>
            </a:pPr>
            <a:r>
              <a:rPr lang="en-US" dirty="0"/>
              <a:t>Buffer Management: Design circular buffer structures within the receiving device (e.g., smartphone, wearable) to efficiently handle incoming data streams, preventing buffer overflow and ensuring real-time data processing, crucial for timely risk assessments during exercise sessions.</a:t>
            </a:r>
          </a:p>
          <a:p>
            <a:pPr marL="285750" indent="-285750">
              <a:buFontTx/>
              <a:buChar char="-"/>
            </a:pPr>
            <a:endParaRPr lang="en-US" dirty="0"/>
          </a:p>
          <a:p>
            <a:pPr marL="285750" indent="-285750">
              <a:buFontTx/>
              <a:buChar char="-"/>
            </a:pPr>
            <a:r>
              <a:rPr lang="en-US" dirty="0"/>
              <a:t>Data Parsing and Validation: Develop parsing algorithms to extract ECG waveforms and pulse oximetry readings from incoming data packets, performing data validation checks (e.g., checksum verification) to detect and discard corrupted packets, maintaining data integrity and reliability.</a:t>
            </a:r>
          </a:p>
          <a:p>
            <a:pPr marL="285750" indent="-285750">
              <a:buFontTx/>
              <a:buChar char="-"/>
            </a:pPr>
            <a:endParaRPr lang="en-US" dirty="0"/>
          </a:p>
          <a:p>
            <a:pPr marL="285750" indent="-285750">
              <a:buFontTx/>
              <a:buChar char="-"/>
            </a:pPr>
            <a:r>
              <a:rPr lang="en-US" dirty="0"/>
              <a:t>Persistent Storage: Integrate local storage mechanisms (e.g., SQLite databases, file systems) within the monitoring app to store raw sensor data and metadata for offline analysis, ensuring data continuity and availability even in the absence of network connectivity, supporting comprehensive risk assessment and trend analysis.</a:t>
            </a:r>
          </a:p>
          <a:p>
            <a:pPr marL="285750" indent="-285750">
              <a:buFontTx/>
              <a:buChar char="-"/>
            </a:pPr>
            <a:endParaRPr lang="en-US" dirty="0"/>
          </a:p>
          <a:p>
            <a:endParaRPr lang="en-US" dirty="0"/>
          </a:p>
          <a:p>
            <a:endParaRPr lang="en-IN" dirty="0"/>
          </a:p>
        </p:txBody>
      </p:sp>
      <p:sp>
        <p:nvSpPr>
          <p:cNvPr id="7" name="TextBox 6"/>
          <p:cNvSpPr txBox="1"/>
          <p:nvPr/>
        </p:nvSpPr>
        <p:spPr>
          <a:xfrm>
            <a:off x="26468" y="121651"/>
            <a:ext cx="12259377" cy="707886"/>
          </a:xfrm>
          <a:prstGeom prst="rect">
            <a:avLst/>
          </a:prstGeom>
          <a:noFill/>
        </p:spPr>
        <p:txBody>
          <a:bodyPr wrap="square" rtlCol="0">
            <a:spAutoFit/>
          </a:bodyPr>
          <a:lstStyle/>
          <a:p>
            <a:r>
              <a:rPr lang="en-US" sz="2000" b="1" dirty="0"/>
              <a:t>METHODOLOGY FOR REAL-TIME MONITORING SYSTEM FOR EXERCISE-INDUCED HEART ATTACK RISK</a:t>
            </a:r>
            <a:endParaRPr lang="en-IN" sz="2000" b="1" dirty="0"/>
          </a:p>
          <a:p>
            <a:endParaRPr lang="en-IN" sz="2000" b="1" dirty="0"/>
          </a:p>
        </p:txBody>
      </p:sp>
    </p:spTree>
    <p:extLst>
      <p:ext uri="{BB962C8B-B14F-4D97-AF65-F5344CB8AC3E}">
        <p14:creationId xmlns:p14="http://schemas.microsoft.com/office/powerpoint/2010/main" val="3465124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33688"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sp>
        <p:nvSpPr>
          <p:cNvPr id="6" name="TextBox 5"/>
          <p:cNvSpPr txBox="1"/>
          <p:nvPr/>
        </p:nvSpPr>
        <p:spPr>
          <a:xfrm>
            <a:off x="129939" y="484992"/>
            <a:ext cx="12071685" cy="7848302"/>
          </a:xfrm>
          <a:prstGeom prst="rect">
            <a:avLst/>
          </a:prstGeom>
          <a:noFill/>
        </p:spPr>
        <p:txBody>
          <a:bodyPr wrap="square" rtlCol="0">
            <a:spAutoFit/>
          </a:bodyPr>
          <a:lstStyle/>
          <a:p>
            <a:r>
              <a:rPr lang="en-US" dirty="0"/>
              <a:t>3. Data Preprocessing:</a:t>
            </a:r>
          </a:p>
          <a:p>
            <a:endParaRPr lang="en-US" dirty="0"/>
          </a:p>
          <a:p>
            <a:r>
              <a:rPr lang="en-US" dirty="0"/>
              <a:t>3.1. Signal Conditioning:</a:t>
            </a:r>
          </a:p>
          <a:p>
            <a:endParaRPr lang="en-US" dirty="0"/>
          </a:p>
          <a:p>
            <a:pPr marL="285750" indent="-285750">
              <a:buFontTx/>
              <a:buChar char="-"/>
            </a:pPr>
            <a:r>
              <a:rPr lang="en-US" dirty="0"/>
              <a:t>ECG Signal Processing: Apply digital signal processing (DSP) techniques such as </a:t>
            </a:r>
            <a:r>
              <a:rPr lang="en-US" dirty="0" err="1"/>
              <a:t>bandpass</a:t>
            </a:r>
            <a:r>
              <a:rPr lang="en-US" dirty="0"/>
              <a:t> filtering, baseline correction, and noise reduction to preprocess raw ECG signals and enhance signal clarity for subsequent analysis.</a:t>
            </a:r>
          </a:p>
          <a:p>
            <a:endParaRPr lang="en-US" dirty="0"/>
          </a:p>
          <a:p>
            <a:pPr marL="285750" indent="-285750">
              <a:buFontTx/>
              <a:buChar char="-"/>
            </a:pPr>
            <a:r>
              <a:rPr lang="en-IN" dirty="0"/>
              <a:t>Pulse </a:t>
            </a:r>
            <a:r>
              <a:rPr lang="en-IN" dirty="0" err="1"/>
              <a:t>Oximeter</a:t>
            </a:r>
            <a:r>
              <a:rPr lang="en-IN" dirty="0"/>
              <a:t> Calibration: Implement calibration algorithms to convert raw sensor readings from the pulse </a:t>
            </a:r>
            <a:r>
              <a:rPr lang="en-IN" dirty="0" err="1"/>
              <a:t>oximeter</a:t>
            </a:r>
            <a:r>
              <a:rPr lang="en-IN" dirty="0"/>
              <a:t> into physiological units (e.g., percentage for SpO2), ensuring accurate estimation of oxygen saturation crucial for risk assessment.</a:t>
            </a:r>
          </a:p>
          <a:p>
            <a:endParaRPr lang="en-US" dirty="0"/>
          </a:p>
          <a:p>
            <a:pPr marL="285750" indent="-285750">
              <a:buFontTx/>
              <a:buChar char="-"/>
            </a:pPr>
            <a:r>
              <a:rPr lang="en-US" dirty="0"/>
              <a:t>Sensor Fusion: Integration of ECG and pulse </a:t>
            </a:r>
            <a:r>
              <a:rPr lang="en-US" dirty="0" err="1"/>
              <a:t>oximeter</a:t>
            </a:r>
            <a:r>
              <a:rPr lang="en-US" dirty="0"/>
              <a:t> enables comprehensive risk assessment through signal processing techniques such as time synchronization and feature alignment, critical for predicting exercise-induced heart attack risk.</a:t>
            </a:r>
          </a:p>
          <a:p>
            <a:endParaRPr lang="en-US" dirty="0"/>
          </a:p>
          <a:p>
            <a:r>
              <a:rPr lang="en-US" dirty="0"/>
              <a:t>3.2. Feature Extraction:</a:t>
            </a:r>
          </a:p>
          <a:p>
            <a:endParaRPr lang="en-US" dirty="0"/>
          </a:p>
          <a:p>
            <a:pPr marL="285750" indent="-285750">
              <a:buFontTx/>
              <a:buChar char="-"/>
            </a:pPr>
            <a:r>
              <a:rPr lang="en-US" dirty="0"/>
              <a:t>ECG Feature Analysis: Extract relevant features from preprocessed ECG signals, including RR intervals, heart rate variability (HRV) metrics, and morphological descriptors (e.g., QRS complex duration, ST segment deviation), using established algorithms such as Pan-Tompkins or wavelet transform, providing valuable inputs for risk prediction models.</a:t>
            </a:r>
          </a:p>
          <a:p>
            <a:pPr marL="285750" indent="-285750">
              <a:buFontTx/>
              <a:buChar char="-"/>
            </a:pPr>
            <a:endParaRPr lang="en-US" dirty="0"/>
          </a:p>
          <a:p>
            <a:pPr marL="285750" indent="-285750">
              <a:buFontTx/>
              <a:buChar char="-"/>
            </a:pPr>
            <a:r>
              <a:rPr lang="en-IN" dirty="0"/>
              <a:t>Oxygen Saturation Calculation: Compute oxygen saturation (SpO2) from pulse </a:t>
            </a:r>
            <a:r>
              <a:rPr lang="en-IN" dirty="0" err="1"/>
              <a:t>oximeter</a:t>
            </a:r>
            <a:r>
              <a:rPr lang="en-IN" dirty="0"/>
              <a:t> data, incorporating necessary corrections for factors like temperature and humidity, ensuring accurate estimation and enhancing the predictive accuracy of the monitoring system for assessing heart attack risk during exercise.</a:t>
            </a:r>
            <a:endParaRPr lang="en-US" dirty="0"/>
          </a:p>
          <a:p>
            <a:endParaRPr lang="en-US" dirty="0"/>
          </a:p>
          <a:p>
            <a:endParaRPr lang="en-US" dirty="0"/>
          </a:p>
          <a:p>
            <a:pPr marL="285750" indent="-285750">
              <a:buFontTx/>
              <a:buChar char="-"/>
            </a:pPr>
            <a:endParaRPr lang="en-US" dirty="0"/>
          </a:p>
          <a:p>
            <a:endParaRPr lang="en-US" dirty="0"/>
          </a:p>
          <a:p>
            <a:endParaRPr lang="en-IN" dirty="0"/>
          </a:p>
        </p:txBody>
      </p:sp>
      <p:sp>
        <p:nvSpPr>
          <p:cNvPr id="7" name="TextBox 6"/>
          <p:cNvSpPr txBox="1"/>
          <p:nvPr/>
        </p:nvSpPr>
        <p:spPr>
          <a:xfrm>
            <a:off x="9624" y="0"/>
            <a:ext cx="12259377" cy="707886"/>
          </a:xfrm>
          <a:prstGeom prst="rect">
            <a:avLst/>
          </a:prstGeom>
          <a:noFill/>
        </p:spPr>
        <p:txBody>
          <a:bodyPr wrap="square" rtlCol="0">
            <a:spAutoFit/>
          </a:bodyPr>
          <a:lstStyle/>
          <a:p>
            <a:r>
              <a:rPr lang="en-US" sz="2000" b="1" dirty="0"/>
              <a:t>METHODOLOGY FOR REAL-TIME MONITORING SYSTEM FOR EXERCISE-INDUCED HEART ATTACK RISK</a:t>
            </a:r>
            <a:endParaRPr lang="en-IN" sz="2000" b="1" dirty="0"/>
          </a:p>
          <a:p>
            <a:endParaRPr lang="en-IN" sz="2000" b="1" dirty="0"/>
          </a:p>
        </p:txBody>
      </p:sp>
    </p:spTree>
    <p:extLst>
      <p:ext uri="{BB962C8B-B14F-4D97-AF65-F5344CB8AC3E}">
        <p14:creationId xmlns:p14="http://schemas.microsoft.com/office/powerpoint/2010/main" val="481462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33688"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sp>
        <p:nvSpPr>
          <p:cNvPr id="6" name="TextBox 5"/>
          <p:cNvSpPr txBox="1"/>
          <p:nvPr/>
        </p:nvSpPr>
        <p:spPr>
          <a:xfrm>
            <a:off x="86627" y="475594"/>
            <a:ext cx="12071685" cy="8956298"/>
          </a:xfrm>
          <a:prstGeom prst="rect">
            <a:avLst/>
          </a:prstGeom>
          <a:noFill/>
        </p:spPr>
        <p:txBody>
          <a:bodyPr wrap="square" rtlCol="0">
            <a:spAutoFit/>
          </a:bodyPr>
          <a:lstStyle/>
          <a:p>
            <a:r>
              <a:rPr lang="en-US" dirty="0"/>
              <a:t>4. Model Integration and Real-Time Prediction:</a:t>
            </a:r>
          </a:p>
          <a:p>
            <a:endParaRPr lang="en-US" dirty="0"/>
          </a:p>
          <a:p>
            <a:r>
              <a:rPr lang="en-US" dirty="0"/>
              <a:t>4.1. Model Integration:</a:t>
            </a:r>
          </a:p>
          <a:p>
            <a:endParaRPr lang="en-US" dirty="0"/>
          </a:p>
          <a:p>
            <a:r>
              <a:rPr lang="en-US" dirty="0"/>
              <a:t>Data Collection: Exhaustive testing and evaluation of multiple machine learning models are conducted using diverse datasets, including 4 ECG databases(MIT-BIH Arrhythmia, MIT-BIH Supraventricular Arrhythmia, St. Petersburg INCART 12-Lead Arrhythmia, Sudden Cardiac Death </a:t>
            </a:r>
            <a:r>
              <a:rPr lang="en-US" dirty="0" err="1"/>
              <a:t>Holter</a:t>
            </a:r>
            <a:r>
              <a:rPr lang="en-US" dirty="0"/>
              <a:t> Database) and treadmill maximal exercise dataset.</a:t>
            </a:r>
          </a:p>
          <a:p>
            <a:endParaRPr lang="en-US" dirty="0"/>
          </a:p>
          <a:p>
            <a:r>
              <a:rPr lang="en-US" dirty="0"/>
              <a:t>Feature Selection: Investigate various feature selection methods (random forest, RFE, correlation, mutual information, ANOVA F-statistic) to identify informative features for model training. Assess the impact of feature selection on model performance metrics such as accuracy, precision, recall, and ROC AUC.</a:t>
            </a:r>
          </a:p>
          <a:p>
            <a:endParaRPr lang="en-US" dirty="0"/>
          </a:p>
          <a:p>
            <a:r>
              <a:rPr lang="en-US" dirty="0"/>
              <a:t>Model Evaluation: Twenty different models are tested, including </a:t>
            </a:r>
            <a:r>
              <a:rPr lang="en-US" dirty="0" err="1"/>
              <a:t>AdaBoost</a:t>
            </a:r>
            <a:r>
              <a:rPr lang="en-US" dirty="0"/>
              <a:t> Classifier, Bagging Classifier, Decision Tree Classifier, Extra Trees Classifier, Gaussian Naive Bayes, </a:t>
            </a:r>
            <a:r>
              <a:rPr lang="en-US" dirty="0" err="1"/>
              <a:t>GradientBoosting</a:t>
            </a:r>
            <a:r>
              <a:rPr lang="en-US" dirty="0"/>
              <a:t> Classifier, </a:t>
            </a:r>
            <a:r>
              <a:rPr lang="en-US" dirty="0" err="1"/>
              <a:t>HistGradientBoosting</a:t>
            </a:r>
            <a:r>
              <a:rPr lang="en-US" dirty="0"/>
              <a:t> Classifier, k-NN Classifier, </a:t>
            </a:r>
            <a:r>
              <a:rPr lang="en-US" dirty="0" err="1"/>
              <a:t>LightGBM</a:t>
            </a:r>
            <a:r>
              <a:rPr lang="en-US" dirty="0"/>
              <a:t> Classifier, Linear Discriminant Analysis, Linear SVM, Logistic Regression, MLP Classifier, Nearest Centroid, Passive Aggressive Classifier, Quadratic Discriminant Analysis, Random Forest Classifier, Ridge Classifier, SVM, and </a:t>
            </a:r>
            <a:r>
              <a:rPr lang="en-US" dirty="0" err="1"/>
              <a:t>XGBoost</a:t>
            </a:r>
            <a:r>
              <a:rPr lang="en-US" dirty="0"/>
              <a:t> Classifier.</a:t>
            </a:r>
          </a:p>
          <a:p>
            <a:endParaRPr lang="en-US" dirty="0"/>
          </a:p>
          <a:p>
            <a:r>
              <a:rPr lang="en-US" dirty="0"/>
              <a:t>Performance metrics such as Accuracy, Precision,	True Positive Rate (TPR)/ Sensitivity / Recall, F1 Score, True Negative Rate (TNR) / Specificity, False Positive Rate (FPR), False Negative Rate (FNR), and Receiver Operating Characteristic Area Under Curve (ROC AUC) are utilized to assess model performance.</a:t>
            </a:r>
          </a:p>
          <a:p>
            <a:endParaRPr lang="en-US" dirty="0"/>
          </a:p>
          <a:p>
            <a:r>
              <a:rPr lang="en-US" dirty="0"/>
              <a:t>Model Selection: Incorporate the best-performing machine learning models (e.g., </a:t>
            </a:r>
            <a:r>
              <a:rPr lang="en-US" dirty="0" err="1"/>
              <a:t>XGBoost</a:t>
            </a:r>
            <a:r>
              <a:rPr lang="en-US" dirty="0"/>
              <a:t> Classifier, Extra Trees Classifier) identified through extensive experimentation with ECG and exercise datasets.</a:t>
            </a:r>
          </a:p>
          <a:p>
            <a:endParaRPr lang="en-US" dirty="0"/>
          </a:p>
          <a:p>
            <a:r>
              <a:rPr lang="en-US" dirty="0"/>
              <a:t>Algorithm Integration: Integrate trained models into the monitoring app's backend infrastructure, ensuring seamless interaction between data preprocessing, model inference, and risk prediction functionalities.</a:t>
            </a:r>
          </a:p>
          <a:p>
            <a:endParaRPr lang="en-US" dirty="0"/>
          </a:p>
          <a:p>
            <a:endParaRPr lang="en-US" dirty="0"/>
          </a:p>
          <a:p>
            <a:pPr marL="285750" indent="-285750">
              <a:buFontTx/>
              <a:buChar char="-"/>
            </a:pPr>
            <a:endParaRPr lang="en-US" dirty="0"/>
          </a:p>
          <a:p>
            <a:endParaRPr lang="en-US" dirty="0"/>
          </a:p>
          <a:p>
            <a:endParaRPr lang="en-IN" dirty="0"/>
          </a:p>
        </p:txBody>
      </p:sp>
      <p:sp>
        <p:nvSpPr>
          <p:cNvPr id="7" name="TextBox 6"/>
          <p:cNvSpPr txBox="1"/>
          <p:nvPr/>
        </p:nvSpPr>
        <p:spPr>
          <a:xfrm>
            <a:off x="26468" y="121651"/>
            <a:ext cx="12259377" cy="707886"/>
          </a:xfrm>
          <a:prstGeom prst="rect">
            <a:avLst/>
          </a:prstGeom>
          <a:noFill/>
        </p:spPr>
        <p:txBody>
          <a:bodyPr wrap="square" rtlCol="0">
            <a:spAutoFit/>
          </a:bodyPr>
          <a:lstStyle/>
          <a:p>
            <a:r>
              <a:rPr lang="en-US" sz="2000" b="1" dirty="0"/>
              <a:t>METHODOLOGY FOR REAL-TIME MONITORING SYSTEM FOR EXERCISE-INDUCED HEART ATTACK RISK</a:t>
            </a:r>
            <a:endParaRPr lang="en-IN" sz="2000" b="1" dirty="0"/>
          </a:p>
          <a:p>
            <a:endParaRPr lang="en-IN" sz="2000" b="1" dirty="0"/>
          </a:p>
        </p:txBody>
      </p:sp>
    </p:spTree>
    <p:extLst>
      <p:ext uri="{BB962C8B-B14F-4D97-AF65-F5344CB8AC3E}">
        <p14:creationId xmlns:p14="http://schemas.microsoft.com/office/powerpoint/2010/main" val="4198411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33688"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sp>
        <p:nvSpPr>
          <p:cNvPr id="6" name="TextBox 5"/>
          <p:cNvSpPr txBox="1"/>
          <p:nvPr/>
        </p:nvSpPr>
        <p:spPr>
          <a:xfrm>
            <a:off x="178727" y="948690"/>
            <a:ext cx="12071685" cy="5909310"/>
          </a:xfrm>
          <a:prstGeom prst="rect">
            <a:avLst/>
          </a:prstGeom>
          <a:noFill/>
        </p:spPr>
        <p:txBody>
          <a:bodyPr wrap="square" rtlCol="0">
            <a:spAutoFit/>
          </a:bodyPr>
          <a:lstStyle/>
          <a:p>
            <a:r>
              <a:rPr lang="en-US" dirty="0"/>
              <a:t>4.2. Real-Time Prediction:</a:t>
            </a:r>
          </a:p>
          <a:p>
            <a:endParaRPr lang="en-US" dirty="0"/>
          </a:p>
          <a:p>
            <a:r>
              <a:rPr lang="en-US" dirty="0"/>
              <a:t>Real-time risk prediction algorithms leverage the integrated models to analyze continuously collected  ECG and pulse oximetry data streams, enabling timely alerts and interventions during exercise sessions.</a:t>
            </a:r>
          </a:p>
          <a:p>
            <a:endParaRPr lang="en-US" dirty="0"/>
          </a:p>
          <a:p>
            <a:r>
              <a:rPr lang="en-US" dirty="0"/>
              <a:t>- Continuous Monitoring: Implement continuous monitoring algorithms to analyze incoming sensor data streams in real-time, feeding data into predictive models for dynamic risk assessment and generating alerts for potential heart attack risks during exercise sessions.</a:t>
            </a:r>
          </a:p>
          <a:p>
            <a:endParaRPr lang="en-US" dirty="0"/>
          </a:p>
          <a:p>
            <a:r>
              <a:rPr lang="en-US" dirty="0"/>
              <a:t>- Threshold Estimation: Define risk threshold levels based on model outputs and clinical guidelines to classify patients into low, moderate, and high-risk categories. Customize risk thresholds based on individual patient profiles, and physiological parameters for personalized risk assessment.</a:t>
            </a:r>
          </a:p>
          <a:p>
            <a:endParaRPr lang="en-US" dirty="0"/>
          </a:p>
          <a:p>
            <a:r>
              <a:rPr lang="en-US" dirty="0"/>
              <a:t>- Alert Mechanism: Implement decision-making logic and real-time alerting mechanisms to notify patients, caregivers, and healthcare providers of elevated heart attack risk during exercise. Design alerting algorithms to trigger timely notifications via mobile alerts, or remote monitoring systems, ensuring prompt intervention and preventive measures.</a:t>
            </a:r>
          </a:p>
          <a:p>
            <a:endParaRPr lang="en-US" dirty="0"/>
          </a:p>
          <a:p>
            <a:endParaRPr lang="en-US" dirty="0"/>
          </a:p>
          <a:p>
            <a:pPr marL="285750" indent="-285750">
              <a:buFontTx/>
              <a:buChar char="-"/>
            </a:pPr>
            <a:endParaRPr lang="en-US" dirty="0"/>
          </a:p>
          <a:p>
            <a:endParaRPr lang="en-US" dirty="0"/>
          </a:p>
          <a:p>
            <a:endParaRPr lang="en-IN" dirty="0"/>
          </a:p>
        </p:txBody>
      </p:sp>
      <p:sp>
        <p:nvSpPr>
          <p:cNvPr id="7" name="TextBox 6"/>
          <p:cNvSpPr txBox="1"/>
          <p:nvPr/>
        </p:nvSpPr>
        <p:spPr>
          <a:xfrm>
            <a:off x="26468" y="121651"/>
            <a:ext cx="12259377" cy="400110"/>
          </a:xfrm>
          <a:prstGeom prst="rect">
            <a:avLst/>
          </a:prstGeom>
          <a:noFill/>
        </p:spPr>
        <p:txBody>
          <a:bodyPr wrap="square" rtlCol="0">
            <a:spAutoFit/>
          </a:bodyPr>
          <a:lstStyle/>
          <a:p>
            <a:r>
              <a:rPr lang="en-US" sz="2000" b="1" dirty="0"/>
              <a:t>METHODOLOGY FOR REAL-TIME MONITORING SYSTEM FOR EXERCISE-INDUCED HEART ATTACK RISK</a:t>
            </a:r>
            <a:endParaRPr lang="en-IN" sz="2000" b="1" dirty="0"/>
          </a:p>
        </p:txBody>
      </p:sp>
    </p:spTree>
    <p:extLst>
      <p:ext uri="{BB962C8B-B14F-4D97-AF65-F5344CB8AC3E}">
        <p14:creationId xmlns:p14="http://schemas.microsoft.com/office/powerpoint/2010/main" val="2620003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656680086"/>
              </p:ext>
            </p:extLst>
          </p:nvPr>
        </p:nvGraphicFramePr>
        <p:xfrm>
          <a:off x="0" y="0"/>
          <a:ext cx="12191999" cy="6857998"/>
        </p:xfrm>
        <a:graphic>
          <a:graphicData uri="http://schemas.openxmlformats.org/drawingml/2006/table">
            <a:tbl>
              <a:tblPr firstRow="1" firstCol="1" bandRow="1"/>
              <a:tblGrid>
                <a:gridCol w="1976582">
                  <a:extLst>
                    <a:ext uri="{9D8B030D-6E8A-4147-A177-3AD203B41FA5}">
                      <a16:colId xmlns:a16="http://schemas.microsoft.com/office/drawing/2014/main" xmlns="" val="20000"/>
                    </a:ext>
                  </a:extLst>
                </a:gridCol>
                <a:gridCol w="10215417">
                  <a:extLst>
                    <a:ext uri="{9D8B030D-6E8A-4147-A177-3AD203B41FA5}">
                      <a16:colId xmlns:a16="http://schemas.microsoft.com/office/drawing/2014/main" xmlns="" val="20001"/>
                    </a:ext>
                  </a:extLst>
                </a:gridCol>
              </a:tblGrid>
              <a:tr h="405621">
                <a:tc>
                  <a:txBody>
                    <a:bodyPr/>
                    <a:lstStyle/>
                    <a:p>
                      <a:pPr algn="ctr">
                        <a:spcAft>
                          <a:spcPts val="0"/>
                        </a:spcAft>
                      </a:pPr>
                      <a:r>
                        <a:rPr lang="en-IN" sz="14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TITLE </a:t>
                      </a:r>
                      <a:endParaRPr lang="en-IN"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1413" marR="314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40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In </a:t>
                      </a:r>
                      <a:r>
                        <a:rPr lang="en-IN" sz="1400" b="1" dirty="0" err="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silico</a:t>
                      </a:r>
                      <a:r>
                        <a:rPr lang="en-IN" sz="140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Evaluation of Wearable Cardiac Defibrillator: Personalized Therapy Planning to Prevent Sudden Cardiac Death</a:t>
                      </a:r>
                      <a:endParaRPr lang="en-IN"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1413" marR="314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227528">
                <a:tc>
                  <a:txBody>
                    <a:bodyPr/>
                    <a:lstStyle/>
                    <a:p>
                      <a:pPr algn="ctr">
                        <a:spcAft>
                          <a:spcPts val="0"/>
                        </a:spcAft>
                      </a:pPr>
                      <a:r>
                        <a:rPr lang="en-IN" sz="14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AUTHORS</a:t>
                      </a:r>
                      <a:endParaRPr lang="en-IN" sz="14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1413" marR="314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400" dirty="0" err="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Oishee</a:t>
                      </a:r>
                      <a:r>
                        <a:rPr lang="en-IN" sz="14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a:t>
                      </a:r>
                      <a:r>
                        <a:rPr lang="en-IN" sz="1400" dirty="0" err="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Mazumder</a:t>
                      </a:r>
                      <a:r>
                        <a:rPr lang="en-IN" sz="14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a:t>
                      </a:r>
                      <a:r>
                        <a:rPr lang="en-IN" sz="1400" dirty="0" err="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Aniruddha</a:t>
                      </a:r>
                      <a:r>
                        <a:rPr lang="en-IN" sz="14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Sinha</a:t>
                      </a:r>
                      <a:endParaRPr lang="en-IN"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1413" marR="314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227528">
                <a:tc>
                  <a:txBody>
                    <a:bodyPr/>
                    <a:lstStyle/>
                    <a:p>
                      <a:pPr algn="ctr">
                        <a:spcAft>
                          <a:spcPts val="0"/>
                        </a:spcAft>
                      </a:pPr>
                      <a:r>
                        <a:rPr lang="en-IN" sz="14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JOURNAL </a:t>
                      </a:r>
                      <a:endParaRPr lang="en-IN" sz="14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1413" marR="314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4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IEEE 29th European Signal Processing Conference (EUSIPCO)</a:t>
                      </a:r>
                      <a:endParaRPr lang="en-IN" sz="14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1413" marR="314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455056">
                <a:tc>
                  <a:txBody>
                    <a:bodyPr/>
                    <a:lstStyle/>
                    <a:p>
                      <a:pPr algn="ctr">
                        <a:spcAft>
                          <a:spcPts val="0"/>
                        </a:spcAft>
                      </a:pPr>
                      <a:r>
                        <a:rPr lang="en-IN" sz="14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YEAR &amp; MONTH OF</a:t>
                      </a:r>
                      <a:r>
                        <a:rPr lang="en-IN" sz="1400" baseline="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a:t>
                      </a:r>
                      <a:r>
                        <a:rPr lang="en-IN" sz="14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PUBLICATION</a:t>
                      </a:r>
                      <a:endParaRPr lang="en-IN"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1413" marR="314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4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08 December 2021</a:t>
                      </a:r>
                      <a:endParaRPr lang="en-IN"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1413" marR="314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1038158">
                <a:tc>
                  <a:txBody>
                    <a:bodyPr/>
                    <a:lstStyle/>
                    <a:p>
                      <a:pPr algn="ctr">
                        <a:spcAft>
                          <a:spcPts val="0"/>
                        </a:spcAft>
                      </a:pPr>
                      <a:r>
                        <a:rPr lang="en-IN" sz="14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PARAMETERS</a:t>
                      </a:r>
                      <a:endParaRPr lang="en-IN"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1413" marR="314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nSpc>
                          <a:spcPct val="107000"/>
                        </a:lnSpc>
                        <a:spcAft>
                          <a:spcPts val="0"/>
                        </a:spcAft>
                        <a:buFont typeface="Symbol" panose="05050102010706020507" pitchFamily="18" charset="2"/>
                        <a:buChar char=""/>
                        <a:tabLst>
                          <a:tab pos="457200" algn="l"/>
                        </a:tabLst>
                      </a:pPr>
                      <a:r>
                        <a:rPr lang="en-IN" sz="1400" b="1"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Defibrillation threshold (DFT):</a:t>
                      </a:r>
                      <a:r>
                        <a:rPr lang="en-IN" sz="140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minimum voltage required for successful defibrillation.</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tabLst>
                          <a:tab pos="457200" algn="l"/>
                        </a:tabLst>
                      </a:pPr>
                      <a:r>
                        <a:rPr lang="en-IN" sz="1400" b="1"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Myocardial damage:</a:t>
                      </a:r>
                      <a:r>
                        <a:rPr lang="en-IN" sz="140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potential for the defibrillation shock to damage the heart muscle.</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tabLst>
                          <a:tab pos="457200" algn="l"/>
                        </a:tabLst>
                      </a:pPr>
                      <a:r>
                        <a:rPr lang="en-IN" sz="1400" b="1"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Electrode configuration:</a:t>
                      </a:r>
                      <a:r>
                        <a:rPr lang="en-IN" sz="140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location and orientation of the defibrillation electrodes.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tabLst>
                          <a:tab pos="457200" algn="l"/>
                        </a:tabLst>
                      </a:pPr>
                      <a:r>
                        <a:rPr lang="en-IN" sz="1400" b="1"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Defibrillation energy:</a:t>
                      </a:r>
                      <a:r>
                        <a:rPr lang="en-IN" sz="140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amount of electrical energy delivered by the defibrillation shock.</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1413" marR="314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1879178">
                <a:tc>
                  <a:txBody>
                    <a:bodyPr/>
                    <a:lstStyle/>
                    <a:p>
                      <a:pPr algn="ctr">
                        <a:spcAft>
                          <a:spcPts val="0"/>
                        </a:spcAft>
                      </a:pPr>
                      <a:r>
                        <a:rPr lang="en-IN" sz="14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TECHNIQUE</a:t>
                      </a:r>
                      <a:endParaRPr lang="en-IN"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1413" marR="314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nSpc>
                          <a:spcPct val="107000"/>
                        </a:lnSpc>
                        <a:spcAft>
                          <a:spcPts val="0"/>
                        </a:spcAft>
                        <a:buFont typeface="Symbol" panose="05050102010706020507" pitchFamily="18" charset="2"/>
                        <a:buChar char=""/>
                        <a:tabLst>
                          <a:tab pos="457200" algn="l"/>
                        </a:tabLst>
                      </a:pPr>
                      <a:r>
                        <a:rPr lang="en-IN" sz="140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Finite Element (FE) </a:t>
                      </a:r>
                      <a:r>
                        <a:rPr lang="en-IN" sz="1400" b="1" dirty="0" err="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modeling</a:t>
                      </a:r>
                      <a:r>
                        <a:rPr lang="en-IN" sz="140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t>
                      </a:r>
                      <a:r>
                        <a:rPr lang="en-IN" sz="140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used to simulate the biophysical effects of defibrillation shocks on the heart and torso.</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tabLst>
                          <a:tab pos="457200" algn="l"/>
                        </a:tabLst>
                      </a:pPr>
                      <a:r>
                        <a:rPr lang="en-IN" sz="1400" b="1" dirty="0" err="1">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Monodomain</a:t>
                      </a:r>
                      <a:r>
                        <a:rPr lang="en-IN" sz="1400" b="1"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equations: </a:t>
                      </a:r>
                      <a:r>
                        <a:rPr lang="en-IN" sz="140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used to solve the biophysical model and calculate the electric potential distribution in the tissues.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tabLst>
                          <a:tab pos="457200" algn="l"/>
                        </a:tabLst>
                      </a:pPr>
                      <a:r>
                        <a:rPr lang="en-IN" sz="1400" b="1"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Critical mass hypothesis:</a:t>
                      </a:r>
                      <a:r>
                        <a:rPr lang="en-IN" sz="140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used to determine the DFT required for successful defibrillation.</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tabLst>
                          <a:tab pos="457200" algn="l"/>
                        </a:tabLst>
                      </a:pPr>
                      <a:r>
                        <a:rPr lang="en-IN" sz="1400" b="1" dirty="0" err="1">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Kullback-Leibler</a:t>
                      </a:r>
                      <a:r>
                        <a:rPr lang="en-IN" sz="1400" b="1"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divergence:</a:t>
                      </a:r>
                      <a:r>
                        <a:rPr lang="en-IN" sz="140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used to compare the defibrillation efficacy of different electrode configurations.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tabLst>
                          <a:tab pos="457200" algn="l"/>
                        </a:tabLst>
                      </a:pPr>
                      <a:r>
                        <a:rPr lang="en-IN" sz="1400" b="1"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Weighted </a:t>
                      </a:r>
                      <a:r>
                        <a:rPr lang="en-IN" sz="1400" b="1" dirty="0" err="1">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Kullback-Leibler</a:t>
                      </a:r>
                      <a:r>
                        <a:rPr lang="en-IN" sz="1400" b="1"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divergence (KL divergence):</a:t>
                      </a:r>
                      <a:r>
                        <a:rPr lang="en-IN" sz="140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measure of the difference between two probability distributions, used to compare the ideal distribution of myocardial voltage gradient after defibrillation with the actual distribution achieved by different WCD electrode configurations.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1413" marR="314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973767">
                <a:tc>
                  <a:txBody>
                    <a:bodyPr/>
                    <a:lstStyle/>
                    <a:p>
                      <a:pPr algn="ctr">
                        <a:spcAft>
                          <a:spcPts val="0"/>
                        </a:spcAft>
                      </a:pPr>
                      <a:r>
                        <a:rPr lang="en-IN" sz="14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RESULT</a:t>
                      </a:r>
                      <a:endParaRPr lang="en-IN" sz="14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1413" marR="314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nSpc>
                          <a:spcPct val="107000"/>
                        </a:lnSpc>
                        <a:spcAft>
                          <a:spcPts val="0"/>
                        </a:spcAft>
                        <a:buFont typeface="Symbol" panose="05050102010706020507" pitchFamily="18" charset="2"/>
                        <a:buChar char=""/>
                        <a:tabLst>
                          <a:tab pos="457200" algn="l"/>
                        </a:tabLst>
                      </a:pPr>
                      <a:r>
                        <a:rPr lang="en-IN" sz="140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The paper shows that different WCD electrode configurations have significant effects on DFT, defibrillation energy, and myocardial damage.</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tabLst>
                          <a:tab pos="457200" algn="l"/>
                        </a:tabLst>
                      </a:pPr>
                      <a:r>
                        <a:rPr lang="en-IN" sz="140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The front-back and apex-posterior configurations offer the best balance between DFT and myocardial damage.</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tabLst>
                          <a:tab pos="457200" algn="l"/>
                        </a:tabLst>
                      </a:pPr>
                      <a:r>
                        <a:rPr lang="en-IN" sz="140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The proposed measure using weighted KL divergence effectively compares defibrillation efficacy across configurations.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1413" marR="314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1110335">
                <a:tc>
                  <a:txBody>
                    <a:bodyPr/>
                    <a:lstStyle/>
                    <a:p>
                      <a:pPr algn="ctr">
                        <a:spcAft>
                          <a:spcPts val="0"/>
                        </a:spcAft>
                      </a:pPr>
                      <a:r>
                        <a:rPr lang="en-IN" sz="14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FUTURE WORK</a:t>
                      </a:r>
                      <a:endParaRPr lang="en-IN" sz="14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1413" marR="314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nSpc>
                          <a:spcPct val="107000"/>
                        </a:lnSpc>
                        <a:spcAft>
                          <a:spcPts val="0"/>
                        </a:spcAft>
                        <a:buFont typeface="Symbol" panose="05050102010706020507" pitchFamily="18" charset="2"/>
                        <a:buChar char=""/>
                        <a:tabLst>
                          <a:tab pos="457200" algn="l"/>
                        </a:tabLst>
                      </a:pPr>
                      <a:r>
                        <a:rPr lang="en-IN" sz="140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Validate the model with data from multiple subjects with varying torso geometries.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tabLst>
                          <a:tab pos="457200" algn="l"/>
                        </a:tabLst>
                      </a:pPr>
                      <a:r>
                        <a:rPr lang="en-IN" sz="140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Combine the proposed defibrillation parameter tuning approach with a physical cardiac model for therapeutic device validation.</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tabLst>
                          <a:tab pos="457200" algn="l"/>
                        </a:tabLst>
                      </a:pPr>
                      <a:r>
                        <a:rPr lang="en-IN" sz="140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Investigate the impact of obesity and </a:t>
                      </a:r>
                      <a:r>
                        <a:rPr lang="en-IN" sz="1400" dirty="0" err="1">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pediatric</a:t>
                      </a:r>
                      <a:r>
                        <a:rPr lang="en-IN" sz="140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anatomy on defibrillation efficacy.</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1413" marR="314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540827">
                <a:tc>
                  <a:txBody>
                    <a:bodyPr/>
                    <a:lstStyle/>
                    <a:p>
                      <a:pPr algn="ctr">
                        <a:spcAft>
                          <a:spcPts val="0"/>
                        </a:spcAft>
                      </a:pPr>
                      <a:r>
                        <a:rPr lang="en-IN" sz="14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SENSORS</a:t>
                      </a:r>
                      <a:endParaRPr lang="en-IN"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1413" marR="314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750"/>
                        </a:spcAft>
                      </a:pPr>
                      <a:r>
                        <a:rPr lang="en-IN" sz="14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The paper does not explicitly mention the use of sensors. However, the proposed model could potentially be used to optimize electrode placement for existing WCDs. The focus is primarily on computational </a:t>
                      </a:r>
                      <a:r>
                        <a:rPr lang="en-IN" sz="1400" dirty="0" err="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modeling</a:t>
                      </a:r>
                      <a:r>
                        <a:rPr lang="en-IN" sz="14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based on MRI scans and simulations.</a:t>
                      </a:r>
                      <a:endParaRPr lang="en-IN"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1413" marR="314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10734768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33688"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sp>
        <p:nvSpPr>
          <p:cNvPr id="6" name="TextBox 5"/>
          <p:cNvSpPr txBox="1"/>
          <p:nvPr/>
        </p:nvSpPr>
        <p:spPr>
          <a:xfrm>
            <a:off x="154003" y="947551"/>
            <a:ext cx="12071685" cy="4962897"/>
          </a:xfrm>
          <a:prstGeom prst="rect">
            <a:avLst/>
          </a:prstGeom>
          <a:noFill/>
        </p:spPr>
        <p:txBody>
          <a:bodyPr wrap="square" rtlCol="0">
            <a:spAutoFit/>
          </a:bodyPr>
          <a:lstStyle/>
          <a:p>
            <a:r>
              <a:rPr lang="en-US" dirty="0"/>
              <a:t>5. Visualization and Alerting:</a:t>
            </a:r>
          </a:p>
          <a:p>
            <a:endParaRPr lang="en-US" dirty="0"/>
          </a:p>
          <a:p>
            <a:r>
              <a:rPr lang="en-US" dirty="0"/>
              <a:t>5.1. Dashboard Development:</a:t>
            </a:r>
          </a:p>
          <a:p>
            <a:endParaRPr lang="en-US" dirty="0"/>
          </a:p>
          <a:p>
            <a:r>
              <a:rPr lang="en-US" dirty="0"/>
              <a:t>- Interactive Data Visualization: Design interactive dashboards within the monitoring app using modern web technologies (e.g., React.js, Vue.js) to visualize real-time vital signs, predicted risk scores, and model outputs. </a:t>
            </a:r>
          </a:p>
          <a:p>
            <a:r>
              <a:rPr lang="en-US" dirty="0"/>
              <a:t>Provide customization options for widgets, dashboard layouts, data visualization settings, and alert preferences to accommodate individual user preferences and facilitate personalized monitoring experiences. Implement configurable alert mechanisms to notify users and healthcare providers of abnormal physiological events or elevated risk levels, allowing for timely intervention and medical assistance if necessary.</a:t>
            </a:r>
          </a:p>
          <a:p>
            <a:endParaRPr lang="en-US" dirty="0"/>
          </a:p>
          <a:p>
            <a:r>
              <a:rPr lang="en-US" dirty="0"/>
              <a:t>- Responsive Design: Ensure cross-platform compatibility and responsive design principles to optimize dashboard performance on different devices (e.g., smartphones, tablets, desktops). Implement adaptive layouts and fluid grid systems to accommodate varying screen sizes and resolutions seamlessly.</a:t>
            </a:r>
          </a:p>
          <a:p>
            <a:endParaRPr lang="en-US" dirty="0"/>
          </a:p>
          <a:p>
            <a:endParaRPr lang="en-US" sz="1550" dirty="0"/>
          </a:p>
          <a:p>
            <a:endParaRPr lang="en-US" sz="1550" dirty="0"/>
          </a:p>
          <a:p>
            <a:endParaRPr lang="en-IN" sz="1550" dirty="0"/>
          </a:p>
        </p:txBody>
      </p:sp>
      <p:sp>
        <p:nvSpPr>
          <p:cNvPr id="7" name="TextBox 6"/>
          <p:cNvSpPr txBox="1"/>
          <p:nvPr/>
        </p:nvSpPr>
        <p:spPr>
          <a:xfrm>
            <a:off x="26468" y="121651"/>
            <a:ext cx="12259377" cy="707886"/>
          </a:xfrm>
          <a:prstGeom prst="rect">
            <a:avLst/>
          </a:prstGeom>
          <a:noFill/>
        </p:spPr>
        <p:txBody>
          <a:bodyPr wrap="square" rtlCol="0">
            <a:spAutoFit/>
          </a:bodyPr>
          <a:lstStyle/>
          <a:p>
            <a:r>
              <a:rPr lang="en-US" sz="2000" b="1" dirty="0"/>
              <a:t>METHODOLOGY FOR REAL-TIME MONITORING SYSTEM FOR EXERCISE-INDUCED HEART ATTACK RISK</a:t>
            </a:r>
            <a:endParaRPr lang="en-IN" sz="2000" b="1" dirty="0"/>
          </a:p>
          <a:p>
            <a:endParaRPr lang="en-IN" sz="2000" b="1" dirty="0"/>
          </a:p>
        </p:txBody>
      </p:sp>
    </p:spTree>
    <p:extLst>
      <p:ext uri="{BB962C8B-B14F-4D97-AF65-F5344CB8AC3E}">
        <p14:creationId xmlns:p14="http://schemas.microsoft.com/office/powerpoint/2010/main" val="41893853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33688"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sp>
        <p:nvSpPr>
          <p:cNvPr id="6" name="TextBox 5"/>
          <p:cNvSpPr txBox="1"/>
          <p:nvPr/>
        </p:nvSpPr>
        <p:spPr>
          <a:xfrm>
            <a:off x="154003" y="917612"/>
            <a:ext cx="12071685" cy="4962897"/>
          </a:xfrm>
          <a:prstGeom prst="rect">
            <a:avLst/>
          </a:prstGeom>
          <a:noFill/>
        </p:spPr>
        <p:txBody>
          <a:bodyPr wrap="square" rtlCol="0">
            <a:spAutoFit/>
          </a:bodyPr>
          <a:lstStyle/>
          <a:p>
            <a:r>
              <a:rPr lang="en-US" dirty="0"/>
              <a:t>5.2. Alert Mechanism: </a:t>
            </a:r>
          </a:p>
          <a:p>
            <a:endParaRPr lang="en-US" dirty="0"/>
          </a:p>
          <a:p>
            <a:r>
              <a:rPr lang="en-US" dirty="0"/>
              <a:t>   - Real-time Alerting: Implement real-time alerting mechanisms within the monitoring app to notify users of abnormal physiological events or high-risk situations, leveraging push notifications or SMS alerts for timely intervention.</a:t>
            </a:r>
          </a:p>
          <a:p>
            <a:endParaRPr lang="en-US" dirty="0"/>
          </a:p>
          <a:p>
            <a:r>
              <a:rPr lang="en-US" dirty="0"/>
              <a:t>- Define threshold-based alerting rules to trigger timely notifications for abnormal physiological events or high-risk situations.</a:t>
            </a:r>
          </a:p>
          <a:p>
            <a:endParaRPr lang="en-US" dirty="0"/>
          </a:p>
          <a:p>
            <a:r>
              <a:rPr lang="en-US" dirty="0"/>
              <a:t>- Implement multi-channel notification delivery mechanisms (e.g., push notifications, SMS, email, or in-app alerts) with configurable escalation policies to notify patients, caregivers, and healthcare providers of potential heart attack risks during exercise. Implement cloud-based notification APIs (Fast2SMS) for scalable and reliable alert delivery across multiple channels.</a:t>
            </a:r>
          </a:p>
          <a:p>
            <a:r>
              <a:rPr lang="en-US" dirty="0"/>
              <a:t> </a:t>
            </a:r>
          </a:p>
          <a:p>
            <a:r>
              <a:rPr lang="en-US" dirty="0"/>
              <a:t>- Risk Escalation Protocols: Define risk escalation protocols to prioritize alert notifications based on the severity of detected anomalies and patient-specific risk factors. Implement hierarchical alerting systems with configurable escalation rules and escalation pathways to ensure timely response and intervention.</a:t>
            </a:r>
          </a:p>
          <a:p>
            <a:endParaRPr lang="en-US" dirty="0"/>
          </a:p>
          <a:p>
            <a:endParaRPr lang="en-US" sz="1550" dirty="0"/>
          </a:p>
          <a:p>
            <a:endParaRPr lang="en-US" sz="1550" dirty="0"/>
          </a:p>
          <a:p>
            <a:endParaRPr lang="en-IN" sz="1550" dirty="0"/>
          </a:p>
        </p:txBody>
      </p:sp>
      <p:sp>
        <p:nvSpPr>
          <p:cNvPr id="7" name="TextBox 6"/>
          <p:cNvSpPr txBox="1"/>
          <p:nvPr/>
        </p:nvSpPr>
        <p:spPr>
          <a:xfrm>
            <a:off x="26468" y="121651"/>
            <a:ext cx="12259377" cy="707886"/>
          </a:xfrm>
          <a:prstGeom prst="rect">
            <a:avLst/>
          </a:prstGeom>
          <a:noFill/>
        </p:spPr>
        <p:txBody>
          <a:bodyPr wrap="square" rtlCol="0">
            <a:spAutoFit/>
          </a:bodyPr>
          <a:lstStyle/>
          <a:p>
            <a:r>
              <a:rPr lang="en-US" sz="2000" b="1" dirty="0"/>
              <a:t>METHODOLOGY FOR REAL-TIME MONITORING SYSTEM FOR EXERCISE-INDUCED HEART ATTACK RISK</a:t>
            </a:r>
            <a:endParaRPr lang="en-IN" sz="2000" b="1" dirty="0"/>
          </a:p>
          <a:p>
            <a:endParaRPr lang="en-IN" sz="2000" b="1" dirty="0"/>
          </a:p>
        </p:txBody>
      </p:sp>
    </p:spTree>
    <p:extLst>
      <p:ext uri="{BB962C8B-B14F-4D97-AF65-F5344CB8AC3E}">
        <p14:creationId xmlns:p14="http://schemas.microsoft.com/office/powerpoint/2010/main" val="33609344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33688"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sp>
        <p:nvSpPr>
          <p:cNvPr id="6" name="TextBox 5"/>
          <p:cNvSpPr txBox="1"/>
          <p:nvPr/>
        </p:nvSpPr>
        <p:spPr>
          <a:xfrm>
            <a:off x="86627" y="367006"/>
            <a:ext cx="12071685" cy="8202245"/>
          </a:xfrm>
          <a:prstGeom prst="rect">
            <a:avLst/>
          </a:prstGeom>
          <a:noFill/>
        </p:spPr>
        <p:txBody>
          <a:bodyPr wrap="square" rtlCol="0">
            <a:spAutoFit/>
          </a:bodyPr>
          <a:lstStyle/>
          <a:p>
            <a:r>
              <a:rPr lang="en-US" sz="1700" dirty="0"/>
              <a:t>6. App Development and Scalability:</a:t>
            </a:r>
          </a:p>
          <a:p>
            <a:endParaRPr lang="en-US" sz="1700" dirty="0"/>
          </a:p>
          <a:p>
            <a:r>
              <a:rPr lang="en-US" sz="1700" dirty="0"/>
              <a:t>6.1. App Architecture:</a:t>
            </a:r>
          </a:p>
          <a:p>
            <a:endParaRPr lang="en-US" sz="1700" dirty="0"/>
          </a:p>
          <a:p>
            <a:r>
              <a:rPr lang="en-US" sz="1700" dirty="0"/>
              <a:t>- Event-driven Architecture: Implement event-driven architecture to handle asynchronous data processing and communication between app components, ensuring seamless operation across multiple devices and platforms.</a:t>
            </a:r>
          </a:p>
          <a:p>
            <a:r>
              <a:rPr lang="en-US" sz="1700" dirty="0"/>
              <a:t>  </a:t>
            </a:r>
          </a:p>
          <a:p>
            <a:r>
              <a:rPr lang="en-US" sz="1700" dirty="0"/>
              <a:t>- </a:t>
            </a:r>
            <a:r>
              <a:rPr lang="en-US" sz="1700" dirty="0" err="1"/>
              <a:t>Serverless</a:t>
            </a:r>
            <a:r>
              <a:rPr lang="en-US" sz="1700" dirty="0"/>
              <a:t> Computing: Leverage </a:t>
            </a:r>
            <a:r>
              <a:rPr lang="en-US" sz="1700" dirty="0" err="1"/>
              <a:t>serverless</a:t>
            </a:r>
            <a:r>
              <a:rPr lang="en-US" sz="1700" dirty="0"/>
              <a:t> computing platforms (e.g., AWS Lambda, Google Cloud Functions) for on-demand execution of computationally intensive tasks (e.g., model inference, data preprocessing), optimizing resource utilization and reduces operational overhead, enhancing app scalability and performance for continuous monitoring applications.</a:t>
            </a:r>
          </a:p>
          <a:p>
            <a:endParaRPr lang="en-US" sz="1700" dirty="0"/>
          </a:p>
          <a:p>
            <a:r>
              <a:rPr lang="en-US" sz="1700" dirty="0"/>
              <a:t>- Scalable Backend Infrastructure: Design a scalable backend architecture using cloud-native services (e.g., AWS Lambda, Google Cloud Functions) to accommodate growing user demand and data volume, ensuring high availability and fault tolerance.</a:t>
            </a:r>
          </a:p>
          <a:p>
            <a:endParaRPr lang="en-US" sz="1700" dirty="0"/>
          </a:p>
          <a:p>
            <a:r>
              <a:rPr lang="en-US" sz="1700" dirty="0"/>
              <a:t>- Modular Design:  Adopt a modular architecture for the monitoring app, enabling scalability and extensibility to accommodate future feature enhancements or additional sensor integrations such as continuous blood pressure monitoring and oxygen saturation (SpO2) measurement. </a:t>
            </a:r>
          </a:p>
          <a:p>
            <a:endParaRPr lang="en-US" sz="1700" dirty="0"/>
          </a:p>
          <a:p>
            <a:r>
              <a:rPr lang="en-US" sz="1700" dirty="0"/>
              <a:t>6.2. Cloud Integration:</a:t>
            </a:r>
          </a:p>
          <a:p>
            <a:endParaRPr lang="en-US" sz="1700" dirty="0"/>
          </a:p>
          <a:p>
            <a:r>
              <a:rPr lang="en-US" sz="1700" dirty="0"/>
              <a:t>- Integrate cloud-based data storage and analytics services (e.g., Amazon S3, Google </a:t>
            </a:r>
            <a:r>
              <a:rPr lang="en-US" sz="1700" dirty="0" err="1"/>
              <a:t>BigQuery</a:t>
            </a:r>
            <a:r>
              <a:rPr lang="en-US" sz="1700" dirty="0"/>
              <a:t>) for scalable storage and analysis of historical sensor data, facilitating long-term trend analysis and population-level insights into cardiovascular health.</a:t>
            </a:r>
          </a:p>
          <a:p>
            <a:endParaRPr lang="en-US" sz="1700" dirty="0"/>
          </a:p>
          <a:p>
            <a:r>
              <a:rPr lang="en-US" sz="1700" dirty="0"/>
              <a:t>- Implement secure data transmission protocols (e.g., HTTPS, MQTT over TLS) and encryption mechanisms to protect sensitive user data during transmission and storage, ensuring compliance with data privacy regulations (e.g., GDPR, HIPAA).</a:t>
            </a:r>
          </a:p>
          <a:p>
            <a:endParaRPr lang="en-US" sz="1700" dirty="0"/>
          </a:p>
          <a:p>
            <a:endParaRPr lang="en-US" sz="1700" dirty="0"/>
          </a:p>
          <a:p>
            <a:endParaRPr lang="en-US" sz="1700" dirty="0"/>
          </a:p>
          <a:p>
            <a:pPr marL="285750" indent="-285750">
              <a:buFontTx/>
              <a:buChar char="-"/>
            </a:pPr>
            <a:endParaRPr lang="en-US" sz="1700" dirty="0"/>
          </a:p>
          <a:p>
            <a:endParaRPr lang="en-US" sz="1700" dirty="0"/>
          </a:p>
          <a:p>
            <a:endParaRPr lang="en-IN" sz="1700" dirty="0"/>
          </a:p>
        </p:txBody>
      </p:sp>
      <p:sp>
        <p:nvSpPr>
          <p:cNvPr id="7" name="TextBox 6"/>
          <p:cNvSpPr txBox="1"/>
          <p:nvPr/>
        </p:nvSpPr>
        <p:spPr>
          <a:xfrm>
            <a:off x="0" y="0"/>
            <a:ext cx="12259377" cy="707886"/>
          </a:xfrm>
          <a:prstGeom prst="rect">
            <a:avLst/>
          </a:prstGeom>
          <a:noFill/>
        </p:spPr>
        <p:txBody>
          <a:bodyPr wrap="square" rtlCol="0">
            <a:spAutoFit/>
          </a:bodyPr>
          <a:lstStyle/>
          <a:p>
            <a:r>
              <a:rPr lang="en-US" sz="2000" b="1" dirty="0"/>
              <a:t>METHODOLOGY FOR REAL-TIME MONITORING SYSTEM FOR EXERCISE-INDUCED HEART ATTACK RISK</a:t>
            </a:r>
            <a:endParaRPr lang="en-IN" sz="2000" b="1" dirty="0"/>
          </a:p>
          <a:p>
            <a:endParaRPr lang="en-IN" sz="2000" b="1" dirty="0"/>
          </a:p>
        </p:txBody>
      </p:sp>
    </p:spTree>
    <p:extLst>
      <p:ext uri="{BB962C8B-B14F-4D97-AF65-F5344CB8AC3E}">
        <p14:creationId xmlns:p14="http://schemas.microsoft.com/office/powerpoint/2010/main" val="16231138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33688"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sp>
        <p:nvSpPr>
          <p:cNvPr id="5" name="TextBox 4"/>
          <p:cNvSpPr txBox="1"/>
          <p:nvPr/>
        </p:nvSpPr>
        <p:spPr>
          <a:xfrm>
            <a:off x="-67377" y="-94659"/>
            <a:ext cx="4691269" cy="461665"/>
          </a:xfrm>
          <a:prstGeom prst="rect">
            <a:avLst/>
          </a:prstGeom>
          <a:noFill/>
        </p:spPr>
        <p:txBody>
          <a:bodyPr wrap="square" rtlCol="0">
            <a:spAutoFit/>
          </a:bodyPr>
          <a:lstStyle/>
          <a:p>
            <a:r>
              <a:rPr lang="en-US" sz="2400" b="1" dirty="0"/>
              <a:t>METHODOLOGY</a:t>
            </a:r>
            <a:endParaRPr lang="en-IN" sz="2400" b="1" dirty="0"/>
          </a:p>
        </p:txBody>
      </p:sp>
      <p:sp>
        <p:nvSpPr>
          <p:cNvPr id="6" name="TextBox 5"/>
          <p:cNvSpPr txBox="1"/>
          <p:nvPr/>
        </p:nvSpPr>
        <p:spPr>
          <a:xfrm>
            <a:off x="86627" y="367006"/>
            <a:ext cx="12071685" cy="1754326"/>
          </a:xfrm>
          <a:prstGeom prst="rect">
            <a:avLst/>
          </a:prstGeom>
          <a:noFill/>
        </p:spPr>
        <p:txBody>
          <a:bodyPr wrap="square" rtlCol="0">
            <a:spAutoFit/>
          </a:bodyPr>
          <a:lstStyle/>
          <a:p>
            <a:endParaRPr lang="en-US" dirty="0"/>
          </a:p>
          <a:p>
            <a:endParaRPr lang="en-US" dirty="0"/>
          </a:p>
          <a:p>
            <a:endParaRPr lang="en-US" dirty="0"/>
          </a:p>
          <a:p>
            <a:endParaRPr lang="en-US" dirty="0"/>
          </a:p>
          <a:p>
            <a:endParaRPr lang="en-US" dirty="0"/>
          </a:p>
          <a:p>
            <a:endParaRPr lang="en-IN" dirty="0"/>
          </a:p>
        </p:txBody>
      </p:sp>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brightnessContrast contrast="-26000"/>
                    </a14:imgEffect>
                  </a14:imgLayer>
                </a14:imgProps>
              </a:ext>
            </a:extLst>
          </a:blip>
          <a:stretch>
            <a:fillRect/>
          </a:stretch>
        </p:blipFill>
        <p:spPr>
          <a:xfrm>
            <a:off x="52939" y="420970"/>
            <a:ext cx="12028451" cy="6383065"/>
          </a:xfrm>
          <a:prstGeom prst="rect">
            <a:avLst/>
          </a:prstGeom>
        </p:spPr>
      </p:pic>
    </p:spTree>
    <p:extLst>
      <p:ext uri="{BB962C8B-B14F-4D97-AF65-F5344CB8AC3E}">
        <p14:creationId xmlns:p14="http://schemas.microsoft.com/office/powerpoint/2010/main" val="21490708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33688"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sp>
        <p:nvSpPr>
          <p:cNvPr id="5" name="TextBox 4"/>
          <p:cNvSpPr txBox="1"/>
          <p:nvPr/>
        </p:nvSpPr>
        <p:spPr>
          <a:xfrm>
            <a:off x="39701" y="210141"/>
            <a:ext cx="8008219" cy="461665"/>
          </a:xfrm>
          <a:prstGeom prst="rect">
            <a:avLst/>
          </a:prstGeom>
          <a:noFill/>
        </p:spPr>
        <p:txBody>
          <a:bodyPr wrap="square" rtlCol="0">
            <a:spAutoFit/>
          </a:bodyPr>
          <a:lstStyle/>
          <a:p>
            <a:r>
              <a:rPr lang="en-US" sz="2400" b="1" dirty="0"/>
              <a:t>METHODOLOGY FOR ECG SIGNAL PROCESSING FROM DEVICE</a:t>
            </a:r>
            <a:endParaRPr lang="en-IN" sz="2400" b="1" dirty="0"/>
          </a:p>
        </p:txBody>
      </p:sp>
      <p:graphicFrame>
        <p:nvGraphicFramePr>
          <p:cNvPr id="6" name="Diagram 5"/>
          <p:cNvGraphicFramePr/>
          <p:nvPr>
            <p:extLst>
              <p:ext uri="{D42A27DB-BD31-4B8C-83A1-F6EECF244321}">
                <p14:modId xmlns:p14="http://schemas.microsoft.com/office/powerpoint/2010/main" val="409755289"/>
              </p:ext>
            </p:extLst>
          </p:nvPr>
        </p:nvGraphicFramePr>
        <p:xfrm>
          <a:off x="166976" y="461665"/>
          <a:ext cx="11991335" cy="639633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164023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33688"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sp>
        <p:nvSpPr>
          <p:cNvPr id="5" name="TextBox 4"/>
          <p:cNvSpPr txBox="1"/>
          <p:nvPr/>
        </p:nvSpPr>
        <p:spPr>
          <a:xfrm>
            <a:off x="0" y="211138"/>
            <a:ext cx="9791480" cy="707886"/>
          </a:xfrm>
          <a:prstGeom prst="rect">
            <a:avLst/>
          </a:prstGeom>
          <a:noFill/>
        </p:spPr>
        <p:txBody>
          <a:bodyPr wrap="square" rtlCol="0">
            <a:spAutoFit/>
          </a:bodyPr>
          <a:lstStyle/>
          <a:p>
            <a:r>
              <a:rPr lang="en-US" sz="2000" b="1" dirty="0"/>
              <a:t>METHODOLOGY FOR ECG SIGNAL PROCESSING FROM DEVICE</a:t>
            </a:r>
            <a:endParaRPr lang="en-IN" sz="2000" b="1" dirty="0"/>
          </a:p>
          <a:p>
            <a:endParaRPr lang="en-IN" sz="2000" b="1" dirty="0"/>
          </a:p>
        </p:txBody>
      </p:sp>
      <p:sp>
        <p:nvSpPr>
          <p:cNvPr id="7" name="TextBox 6"/>
          <p:cNvSpPr txBox="1"/>
          <p:nvPr/>
        </p:nvSpPr>
        <p:spPr>
          <a:xfrm>
            <a:off x="174860" y="1261742"/>
            <a:ext cx="11983452" cy="3970318"/>
          </a:xfrm>
          <a:prstGeom prst="rect">
            <a:avLst/>
          </a:prstGeom>
          <a:noFill/>
        </p:spPr>
        <p:txBody>
          <a:bodyPr wrap="square" rtlCol="0">
            <a:spAutoFit/>
          </a:bodyPr>
          <a:lstStyle/>
          <a:p>
            <a:r>
              <a:rPr lang="en-US" dirty="0"/>
              <a:t>1.	Signal Acquisition and Sampling: </a:t>
            </a:r>
          </a:p>
          <a:p>
            <a:endParaRPr lang="en-US" dirty="0"/>
          </a:p>
          <a:p>
            <a:r>
              <a:rPr lang="en-US" dirty="0"/>
              <a:t>ECG signals are typically acquired through electrodes attached to the patient's body, typically on the chest, limbs, or torso. These electrodes detect electrical signals generated by the heart's depolarization and repolarization processes during each cardiac cycle. </a:t>
            </a:r>
          </a:p>
          <a:p>
            <a:endParaRPr lang="en-US" dirty="0"/>
          </a:p>
          <a:p>
            <a:r>
              <a:rPr lang="en-US" dirty="0"/>
              <a:t>The acquired analog signals undergo conditioning to prepare them for digitization. This may involve amplification, filtering, and impedance matching to improve signal quality and compatibility with the device's analog-to-digital converter (ADC).</a:t>
            </a:r>
          </a:p>
          <a:p>
            <a:endParaRPr lang="en-US" dirty="0"/>
          </a:p>
          <a:p>
            <a:r>
              <a:rPr lang="en-US" dirty="0"/>
              <a:t>•	The conditioned analog signals are converted into digital format using an analog-to-digital converter (ADC) embedded within the device. The ADC samples the analog signal at a predetermined sampling rate, typically ranging from 250 Hz to 1000 Hz, to capture the rapid voltage changes associated with cardiac activity.</a:t>
            </a:r>
          </a:p>
          <a:p>
            <a:endParaRPr lang="en-US" dirty="0"/>
          </a:p>
          <a:p>
            <a:endParaRPr lang="en-IN" dirty="0"/>
          </a:p>
        </p:txBody>
      </p:sp>
    </p:spTree>
    <p:extLst>
      <p:ext uri="{BB962C8B-B14F-4D97-AF65-F5344CB8AC3E}">
        <p14:creationId xmlns:p14="http://schemas.microsoft.com/office/powerpoint/2010/main" val="34232551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33688"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sp>
        <p:nvSpPr>
          <p:cNvPr id="6" name="TextBox 5"/>
          <p:cNvSpPr txBox="1"/>
          <p:nvPr/>
        </p:nvSpPr>
        <p:spPr>
          <a:xfrm>
            <a:off x="99461" y="720968"/>
            <a:ext cx="11993078" cy="6463308"/>
          </a:xfrm>
          <a:prstGeom prst="rect">
            <a:avLst/>
          </a:prstGeom>
          <a:noFill/>
        </p:spPr>
        <p:txBody>
          <a:bodyPr wrap="square" rtlCol="0">
            <a:spAutoFit/>
          </a:bodyPr>
          <a:lstStyle/>
          <a:p>
            <a:r>
              <a:rPr lang="en-US" dirty="0"/>
              <a:t>2.	Baseline Correction and Filtering:</a:t>
            </a:r>
          </a:p>
          <a:p>
            <a:endParaRPr lang="en-US" dirty="0"/>
          </a:p>
          <a:p>
            <a:r>
              <a:rPr lang="en-US" dirty="0"/>
              <a:t>2.1. Baseline Drift Correction: ECG signals often exhibit baseline drift caused by factors such as respiration, movement, or electrode contact impedance changes. Baseline wander correction techniques are applied to remove this low-frequency drift,  obscuring the underlying ECG waveform while preserving the cardiac signal of interest. Common methods include polynomial fitting, wavelet </a:t>
            </a:r>
            <a:r>
              <a:rPr lang="en-US" dirty="0" err="1"/>
              <a:t>denoising</a:t>
            </a:r>
            <a:r>
              <a:rPr lang="en-US" dirty="0"/>
              <a:t>, or median filtering. Polynomial fitting techniques may be employed to estimate and remove the baseline drift from the digitized ECG signal. Alternatively, wavelet </a:t>
            </a:r>
            <a:r>
              <a:rPr lang="en-US" dirty="0" err="1"/>
              <a:t>denoising</a:t>
            </a:r>
            <a:r>
              <a:rPr lang="en-US" dirty="0"/>
              <a:t> methods can effectively separate the baseline from the ECG waveform.</a:t>
            </a:r>
          </a:p>
          <a:p>
            <a:endParaRPr lang="en-US" dirty="0"/>
          </a:p>
          <a:p>
            <a:r>
              <a:rPr lang="en-US" dirty="0"/>
              <a:t>Baseline correction techniques are employed to remove this baseline drift, ensuring that the ECG waveform is centered around zero. Additionally, a high-pass filter, such as a high-pass Butterworth filter, is applied to remove the DC component, which represents the steady-state voltage offset of the ECG signal.</a:t>
            </a:r>
          </a:p>
          <a:p>
            <a:endParaRPr lang="en-US" dirty="0"/>
          </a:p>
          <a:p>
            <a:r>
              <a:rPr lang="en-US" dirty="0"/>
              <a:t>Baseline wander, caused by factors such as respiration or electrode contact variations, can distort the ECG signal. To mitigate this, baseline correction techniques are applied. This may involve:</a:t>
            </a:r>
          </a:p>
          <a:p>
            <a:endParaRPr lang="en-US" dirty="0"/>
          </a:p>
          <a:p>
            <a:r>
              <a:rPr lang="en-US" dirty="0"/>
              <a:t>•	Polynomial fitting: Fitting a polynomial curve to the baseline and subtracting it from the original signal.</a:t>
            </a:r>
          </a:p>
          <a:p>
            <a:endParaRPr lang="en-US" dirty="0"/>
          </a:p>
          <a:p>
            <a:r>
              <a:rPr lang="en-US" dirty="0"/>
              <a:t>•	Wavelet </a:t>
            </a:r>
            <a:r>
              <a:rPr lang="en-US" dirty="0" err="1"/>
              <a:t>denoising</a:t>
            </a:r>
            <a:r>
              <a:rPr lang="en-US" dirty="0"/>
              <a:t>: Decomposing the signal using wavelet transforms and removing low-frequency components associated with baseline wander.</a:t>
            </a:r>
          </a:p>
          <a:p>
            <a:endParaRPr lang="en-US" dirty="0"/>
          </a:p>
          <a:p>
            <a:endParaRPr lang="en-US" dirty="0"/>
          </a:p>
          <a:p>
            <a:endParaRPr lang="en-IN" dirty="0"/>
          </a:p>
        </p:txBody>
      </p:sp>
      <p:sp>
        <p:nvSpPr>
          <p:cNvPr id="7" name="TextBox 6"/>
          <p:cNvSpPr txBox="1"/>
          <p:nvPr/>
        </p:nvSpPr>
        <p:spPr>
          <a:xfrm>
            <a:off x="0" y="211138"/>
            <a:ext cx="9791480" cy="707886"/>
          </a:xfrm>
          <a:prstGeom prst="rect">
            <a:avLst/>
          </a:prstGeom>
          <a:noFill/>
        </p:spPr>
        <p:txBody>
          <a:bodyPr wrap="square" rtlCol="0">
            <a:spAutoFit/>
          </a:bodyPr>
          <a:lstStyle/>
          <a:p>
            <a:r>
              <a:rPr lang="en-US" sz="2000" b="1" dirty="0"/>
              <a:t>METHODOLOGY FOR ECG SIGNAL PROCESSING FROM DEVICE</a:t>
            </a:r>
            <a:endParaRPr lang="en-IN" sz="2000" b="1" dirty="0"/>
          </a:p>
          <a:p>
            <a:endParaRPr lang="en-IN" sz="2000" b="1" dirty="0"/>
          </a:p>
        </p:txBody>
      </p:sp>
    </p:spTree>
    <p:extLst>
      <p:ext uri="{BB962C8B-B14F-4D97-AF65-F5344CB8AC3E}">
        <p14:creationId xmlns:p14="http://schemas.microsoft.com/office/powerpoint/2010/main" val="25429130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33688"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sp>
        <p:nvSpPr>
          <p:cNvPr id="6" name="TextBox 5"/>
          <p:cNvSpPr txBox="1"/>
          <p:nvPr/>
        </p:nvSpPr>
        <p:spPr>
          <a:xfrm>
            <a:off x="99461" y="902167"/>
            <a:ext cx="11993078" cy="5632311"/>
          </a:xfrm>
          <a:prstGeom prst="rect">
            <a:avLst/>
          </a:prstGeom>
          <a:noFill/>
        </p:spPr>
        <p:txBody>
          <a:bodyPr wrap="square" rtlCol="0">
            <a:spAutoFit/>
          </a:bodyPr>
          <a:lstStyle/>
          <a:p>
            <a:r>
              <a:rPr lang="en-US" dirty="0"/>
              <a:t>2.2. Various types of noise, including power-line interference, muscle artifacts, and electronic noise, can corrupt ECG signals. To remove noise while preserving relevant physiological information, the following filtering techniques are commonly employed:</a:t>
            </a:r>
          </a:p>
          <a:p>
            <a:endParaRPr lang="en-US" dirty="0"/>
          </a:p>
          <a:p>
            <a:r>
              <a:rPr lang="en-US" dirty="0"/>
              <a:t>•	High-pass Filtering: A high-pass Butterworth filter is commonly used to remove low-frequency noise, including DC offset and baseline wander. The cutoff frequency is carefully chosen to preserve the ECG's main frequency components while attenuating unwanted low-frequency components. A cutoff frequency of around 0.5 Hz effectively eliminates baseline wander while preserving the ECG signal.</a:t>
            </a:r>
          </a:p>
          <a:p>
            <a:endParaRPr lang="en-US" dirty="0"/>
          </a:p>
          <a:p>
            <a:r>
              <a:rPr lang="en-US" dirty="0"/>
              <a:t>•	Band-reject Filtering: A band-reject Butterworth filter is applied to suppress power-line interference at frequencies of 50 or 60 Hz, depending on the local power grid frequency. Power-line interference at 50 or 60 Hz is a common source of noise in ECG signals. A band-reject Butterworth filter is utilized to suppress these interference frequencies, ensuring they do not corrupt the ECG signal.</a:t>
            </a:r>
          </a:p>
          <a:p>
            <a:endParaRPr lang="en-US" dirty="0"/>
          </a:p>
          <a:p>
            <a:r>
              <a:rPr lang="en-US" dirty="0"/>
              <a:t>•	Low-pass Filtering: A low-pass Butterworth filter with a cutoff frequency typically set below 100 Hz is commonly utilized to attenuate high-frequency noise in ECG signals. This filter is employed to remove noise components above the ECG signal's bandwidth, including electrode contact noise, electromagnetic interference, and muscle artifacts. Adaptive filtering techniques may also be employed to selectively suppress noise while preserving signal features. </a:t>
            </a:r>
          </a:p>
          <a:p>
            <a:endParaRPr lang="en-US" dirty="0"/>
          </a:p>
          <a:p>
            <a:endParaRPr lang="en-US" dirty="0"/>
          </a:p>
          <a:p>
            <a:endParaRPr lang="en-IN" dirty="0"/>
          </a:p>
        </p:txBody>
      </p:sp>
      <p:sp>
        <p:nvSpPr>
          <p:cNvPr id="7" name="TextBox 6"/>
          <p:cNvSpPr txBox="1"/>
          <p:nvPr/>
        </p:nvSpPr>
        <p:spPr>
          <a:xfrm>
            <a:off x="0" y="211138"/>
            <a:ext cx="9791480" cy="707886"/>
          </a:xfrm>
          <a:prstGeom prst="rect">
            <a:avLst/>
          </a:prstGeom>
          <a:noFill/>
        </p:spPr>
        <p:txBody>
          <a:bodyPr wrap="square" rtlCol="0">
            <a:spAutoFit/>
          </a:bodyPr>
          <a:lstStyle/>
          <a:p>
            <a:r>
              <a:rPr lang="en-US" sz="2000" b="1" dirty="0"/>
              <a:t>METHODOLOGY FOR ECG SIGNAL PROCESSING FROM DEVICE</a:t>
            </a:r>
            <a:endParaRPr lang="en-IN" sz="2000" b="1" dirty="0"/>
          </a:p>
          <a:p>
            <a:endParaRPr lang="en-IN" sz="2000" b="1" dirty="0"/>
          </a:p>
        </p:txBody>
      </p:sp>
    </p:spTree>
    <p:extLst>
      <p:ext uri="{BB962C8B-B14F-4D97-AF65-F5344CB8AC3E}">
        <p14:creationId xmlns:p14="http://schemas.microsoft.com/office/powerpoint/2010/main" val="17175083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33688"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sp>
        <p:nvSpPr>
          <p:cNvPr id="6" name="TextBox 5"/>
          <p:cNvSpPr txBox="1"/>
          <p:nvPr/>
        </p:nvSpPr>
        <p:spPr>
          <a:xfrm>
            <a:off x="233154" y="1293019"/>
            <a:ext cx="12158312" cy="3693319"/>
          </a:xfrm>
          <a:prstGeom prst="rect">
            <a:avLst/>
          </a:prstGeom>
          <a:noFill/>
        </p:spPr>
        <p:txBody>
          <a:bodyPr wrap="square" rtlCol="0">
            <a:spAutoFit/>
          </a:bodyPr>
          <a:lstStyle/>
          <a:p>
            <a:r>
              <a:rPr lang="en-US" dirty="0"/>
              <a:t>3.	Artifact Removal:</a:t>
            </a:r>
          </a:p>
          <a:p>
            <a:endParaRPr lang="en-US" dirty="0"/>
          </a:p>
          <a:p>
            <a:r>
              <a:rPr lang="en-US" dirty="0"/>
              <a:t>•	Motion Artifact Rejection: Motion artifacts caused by patient movement or electrode displacement can corrupt the ECG signal. Techniques such as template subtraction or wavelet </a:t>
            </a:r>
            <a:r>
              <a:rPr lang="en-US" dirty="0" err="1"/>
              <a:t>thresholding</a:t>
            </a:r>
            <a:r>
              <a:rPr lang="en-US" dirty="0"/>
              <a:t> may be employed to detect and remove motion artifacts.</a:t>
            </a:r>
          </a:p>
          <a:p>
            <a:endParaRPr lang="en-US" dirty="0"/>
          </a:p>
          <a:p>
            <a:r>
              <a:rPr lang="en-US" dirty="0"/>
              <a:t>•	Additional techniques, such as adaptive filtering or wavelet </a:t>
            </a:r>
            <a:r>
              <a:rPr lang="en-US" dirty="0" err="1"/>
              <a:t>thresholding</a:t>
            </a:r>
            <a:r>
              <a:rPr lang="en-US" dirty="0"/>
              <a:t>, may be applied to detect and remove artifacts caused by patient motion, electrode detachment, or electrode impedance variations while preserving the underlying cardiac signal.</a:t>
            </a:r>
          </a:p>
          <a:p>
            <a:endParaRPr lang="en-US" dirty="0"/>
          </a:p>
          <a:p>
            <a:r>
              <a:rPr lang="en-US" dirty="0"/>
              <a:t>•	Wavelet </a:t>
            </a:r>
            <a:r>
              <a:rPr lang="en-US" dirty="0" err="1"/>
              <a:t>Thresholding</a:t>
            </a:r>
            <a:r>
              <a:rPr lang="en-US" dirty="0"/>
              <a:t>: Wavelet </a:t>
            </a:r>
            <a:r>
              <a:rPr lang="en-US" dirty="0" err="1"/>
              <a:t>thresholding</a:t>
            </a:r>
            <a:r>
              <a:rPr lang="en-US" dirty="0"/>
              <a:t> methods, such as wavelet </a:t>
            </a:r>
            <a:r>
              <a:rPr lang="en-US" dirty="0" err="1"/>
              <a:t>denoising</a:t>
            </a:r>
            <a:r>
              <a:rPr lang="en-US" dirty="0"/>
              <a:t> or wavelet packet decomposition, can effectively remove noise and artifacts while preserving the sharp transitions and fine details of the ECG waveform.</a:t>
            </a:r>
          </a:p>
          <a:p>
            <a:endParaRPr lang="en-US" dirty="0"/>
          </a:p>
        </p:txBody>
      </p:sp>
      <p:sp>
        <p:nvSpPr>
          <p:cNvPr id="7" name="TextBox 6"/>
          <p:cNvSpPr txBox="1"/>
          <p:nvPr/>
        </p:nvSpPr>
        <p:spPr>
          <a:xfrm>
            <a:off x="0" y="211138"/>
            <a:ext cx="9791480" cy="707886"/>
          </a:xfrm>
          <a:prstGeom prst="rect">
            <a:avLst/>
          </a:prstGeom>
          <a:noFill/>
        </p:spPr>
        <p:txBody>
          <a:bodyPr wrap="square" rtlCol="0">
            <a:spAutoFit/>
          </a:bodyPr>
          <a:lstStyle/>
          <a:p>
            <a:r>
              <a:rPr lang="en-US" sz="2000" b="1" dirty="0"/>
              <a:t>METHODOLOGY FOR ECG SIGNAL PROCESSING FROM DEVICE</a:t>
            </a:r>
            <a:endParaRPr lang="en-IN" sz="2000" b="1" dirty="0"/>
          </a:p>
          <a:p>
            <a:endParaRPr lang="en-IN" sz="2000" b="1" dirty="0"/>
          </a:p>
        </p:txBody>
      </p:sp>
    </p:spTree>
    <p:extLst>
      <p:ext uri="{BB962C8B-B14F-4D97-AF65-F5344CB8AC3E}">
        <p14:creationId xmlns:p14="http://schemas.microsoft.com/office/powerpoint/2010/main" val="39147250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33688"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sp>
        <p:nvSpPr>
          <p:cNvPr id="6" name="TextBox 5"/>
          <p:cNvSpPr txBox="1"/>
          <p:nvPr/>
        </p:nvSpPr>
        <p:spPr>
          <a:xfrm>
            <a:off x="186813" y="889843"/>
            <a:ext cx="12158312" cy="5078313"/>
          </a:xfrm>
          <a:prstGeom prst="rect">
            <a:avLst/>
          </a:prstGeom>
          <a:noFill/>
        </p:spPr>
        <p:txBody>
          <a:bodyPr wrap="square" rtlCol="0">
            <a:spAutoFit/>
          </a:bodyPr>
          <a:lstStyle/>
          <a:p>
            <a:endParaRPr lang="en-US" dirty="0"/>
          </a:p>
          <a:p>
            <a:r>
              <a:rPr lang="en-US" dirty="0"/>
              <a:t>4.	Segmentation and Feature Extraction:</a:t>
            </a:r>
          </a:p>
          <a:p>
            <a:r>
              <a:rPr lang="en-US" dirty="0"/>
              <a:t> </a:t>
            </a:r>
          </a:p>
          <a:p>
            <a:r>
              <a:rPr lang="en-US" dirty="0"/>
              <a:t>- Automated </a:t>
            </a:r>
            <a:r>
              <a:rPr lang="en-US" dirty="0" err="1"/>
              <a:t>Fiducial</a:t>
            </a:r>
            <a:r>
              <a:rPr lang="en-US" dirty="0"/>
              <a:t> Point Detection: Automated algorithms are employed to detect </a:t>
            </a:r>
            <a:r>
              <a:rPr lang="en-US" dirty="0" err="1"/>
              <a:t>fiducial</a:t>
            </a:r>
            <a:r>
              <a:rPr lang="en-US" dirty="0"/>
              <a:t> points, such as the R peaks of the QRS complex, aiding in segmenting individual heartbeats from the continuous ECG signal.</a:t>
            </a:r>
          </a:p>
          <a:p>
            <a:endParaRPr lang="en-US" dirty="0"/>
          </a:p>
          <a:p>
            <a:r>
              <a:rPr lang="en-US" dirty="0"/>
              <a:t>- Segmentation Techniques:</a:t>
            </a:r>
          </a:p>
          <a:p>
            <a:r>
              <a:rPr lang="en-US" dirty="0"/>
              <a:t>   - Automated segmentation algorithms like peak detection, template matching, or wavelet transforms are utilized to identify individual heartbeats within the ECG signal.</a:t>
            </a:r>
          </a:p>
          <a:p>
            <a:r>
              <a:rPr lang="en-US" dirty="0"/>
              <a:t>   - These techniques pinpoint R-peaks and other characteristic waveform features such as the QRS complex, facilitating precise segmentation for further analysis.</a:t>
            </a:r>
          </a:p>
          <a:p>
            <a:r>
              <a:rPr lang="en-US" dirty="0"/>
              <a:t>   - Both automated and manual segmentation methods are employed, depending on signal characteristics like amplitude thresholds or waveform morphology.</a:t>
            </a:r>
          </a:p>
          <a:p>
            <a:endParaRPr lang="en-US" dirty="0"/>
          </a:p>
          <a:p>
            <a:r>
              <a:rPr lang="en-US" dirty="0"/>
              <a:t>- Feature Extraction: Extracted features include RR intervals, QRS duration, QT interval, and amplitude characteristics of various ECG waveforms.</a:t>
            </a:r>
          </a:p>
          <a:p>
            <a:endParaRPr lang="en-US" dirty="0"/>
          </a:p>
          <a:p>
            <a:endParaRPr lang="en-IN" dirty="0"/>
          </a:p>
        </p:txBody>
      </p:sp>
      <p:sp>
        <p:nvSpPr>
          <p:cNvPr id="7" name="TextBox 6"/>
          <p:cNvSpPr txBox="1"/>
          <p:nvPr/>
        </p:nvSpPr>
        <p:spPr>
          <a:xfrm>
            <a:off x="0" y="211138"/>
            <a:ext cx="9791480" cy="707886"/>
          </a:xfrm>
          <a:prstGeom prst="rect">
            <a:avLst/>
          </a:prstGeom>
          <a:noFill/>
        </p:spPr>
        <p:txBody>
          <a:bodyPr wrap="square" rtlCol="0">
            <a:spAutoFit/>
          </a:bodyPr>
          <a:lstStyle/>
          <a:p>
            <a:r>
              <a:rPr lang="en-US" sz="2000" b="1" dirty="0"/>
              <a:t>METHODOLOGY FOR ECG SIGNAL PROCESSING FROM DEVICE</a:t>
            </a:r>
            <a:endParaRPr lang="en-IN" sz="2000" b="1" dirty="0"/>
          </a:p>
          <a:p>
            <a:endParaRPr lang="en-IN" sz="2000" b="1" dirty="0"/>
          </a:p>
        </p:txBody>
      </p:sp>
    </p:spTree>
    <p:extLst>
      <p:ext uri="{BB962C8B-B14F-4D97-AF65-F5344CB8AC3E}">
        <p14:creationId xmlns:p14="http://schemas.microsoft.com/office/powerpoint/2010/main" val="311285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997092494"/>
              </p:ext>
            </p:extLst>
          </p:nvPr>
        </p:nvGraphicFramePr>
        <p:xfrm>
          <a:off x="0" y="47707"/>
          <a:ext cx="12191999" cy="6806317"/>
        </p:xfrm>
        <a:graphic>
          <a:graphicData uri="http://schemas.openxmlformats.org/drawingml/2006/table">
            <a:tbl>
              <a:tblPr firstRow="1" firstCol="1" bandRow="1"/>
              <a:tblGrid>
                <a:gridCol w="2558473">
                  <a:extLst>
                    <a:ext uri="{9D8B030D-6E8A-4147-A177-3AD203B41FA5}">
                      <a16:colId xmlns:a16="http://schemas.microsoft.com/office/drawing/2014/main" xmlns="" val="20000"/>
                    </a:ext>
                  </a:extLst>
                </a:gridCol>
                <a:gridCol w="9633526">
                  <a:extLst>
                    <a:ext uri="{9D8B030D-6E8A-4147-A177-3AD203B41FA5}">
                      <a16:colId xmlns:a16="http://schemas.microsoft.com/office/drawing/2014/main" xmlns="" val="20001"/>
                    </a:ext>
                  </a:extLst>
                </a:gridCol>
              </a:tblGrid>
              <a:tr h="221146">
                <a:tc>
                  <a:txBody>
                    <a:bodyPr/>
                    <a:lstStyle/>
                    <a:p>
                      <a:pPr algn="ctr">
                        <a:spcAft>
                          <a:spcPts val="0"/>
                        </a:spcAft>
                      </a:pPr>
                      <a:r>
                        <a:rPr lang="en-IN" sz="1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TITLE </a:t>
                      </a:r>
                    </a:p>
                  </a:txBody>
                  <a:tcPr marL="34555" marR="345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4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Early Recognition of Sudden Cardiac Death Combined with Deep Transfer Learning and Superficial ECG Features</a:t>
                      </a:r>
                      <a:endParaRPr lang="en-IN" sz="1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34555" marR="345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204223">
                <a:tc>
                  <a:txBody>
                    <a:bodyPr/>
                    <a:lstStyle/>
                    <a:p>
                      <a:pPr algn="ctr">
                        <a:spcAft>
                          <a:spcPts val="0"/>
                        </a:spcAft>
                      </a:pPr>
                      <a:r>
                        <a:rPr lang="en-IN" sz="1400">
                          <a:solidFill>
                            <a:schemeClr val="tx1"/>
                          </a:solidFill>
                          <a:effectLst/>
                          <a:latin typeface="Arial" panose="020B0604020202020204" pitchFamily="34" charset="0"/>
                          <a:ea typeface="Times New Roman" panose="02020603050405020304" pitchFamily="18" charset="0"/>
                          <a:cs typeface="Arial" panose="020B0604020202020204" pitchFamily="34" charset="0"/>
                        </a:rPr>
                        <a:t>AUTHORS</a:t>
                      </a:r>
                    </a:p>
                  </a:txBody>
                  <a:tcPr marL="34555" marR="345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Yue Zhang; </a:t>
                      </a:r>
                      <a:r>
                        <a:rPr lang="en-IN" sz="14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Xingzeng</a:t>
                      </a:r>
                      <a:r>
                        <a:rPr lang="en-IN" sz="1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Cha; </a:t>
                      </a:r>
                      <a:r>
                        <a:rPr lang="en-IN" sz="14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Bingqian</a:t>
                      </a:r>
                      <a:r>
                        <a:rPr lang="en-IN" sz="1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Cui; </a:t>
                      </a:r>
                      <a:r>
                        <a:rPr lang="en-IN" sz="14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Dakun</a:t>
                      </a:r>
                      <a:r>
                        <a:rPr lang="en-IN" sz="1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Lai</a:t>
                      </a:r>
                    </a:p>
                  </a:txBody>
                  <a:tcPr marL="34555" marR="345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309065">
                <a:tc>
                  <a:txBody>
                    <a:bodyPr/>
                    <a:lstStyle/>
                    <a:p>
                      <a:pPr algn="ctr">
                        <a:spcAft>
                          <a:spcPts val="0"/>
                        </a:spcAft>
                      </a:pPr>
                      <a:r>
                        <a:rPr lang="en-IN" sz="1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JOURNAL </a:t>
                      </a:r>
                    </a:p>
                  </a:txBody>
                  <a:tcPr marL="34555" marR="345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400">
                          <a:solidFill>
                            <a:schemeClr val="tx1"/>
                          </a:solidFill>
                          <a:effectLst/>
                          <a:latin typeface="Arial" panose="020B0604020202020204" pitchFamily="34" charset="0"/>
                          <a:ea typeface="Times New Roman" panose="02020603050405020304" pitchFamily="18" charset="0"/>
                          <a:cs typeface="Arial" panose="020B0604020202020204" pitchFamily="34" charset="0"/>
                        </a:rPr>
                        <a:t>IEEE 4th International Conference on Pattern Recognition and Machine Learning (PRML)</a:t>
                      </a:r>
                    </a:p>
                  </a:txBody>
                  <a:tcPr marL="34555" marR="345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463597">
                <a:tc>
                  <a:txBody>
                    <a:bodyPr/>
                    <a:lstStyle/>
                    <a:p>
                      <a:pPr algn="ctr">
                        <a:spcAft>
                          <a:spcPts val="0"/>
                        </a:spcAft>
                      </a:pPr>
                      <a:r>
                        <a:rPr lang="en-IN" sz="1400">
                          <a:solidFill>
                            <a:schemeClr val="tx1"/>
                          </a:solidFill>
                          <a:effectLst/>
                          <a:latin typeface="Arial" panose="020B0604020202020204" pitchFamily="34" charset="0"/>
                          <a:ea typeface="Times New Roman" panose="02020603050405020304" pitchFamily="18" charset="0"/>
                          <a:cs typeface="Arial" panose="020B0604020202020204" pitchFamily="34" charset="0"/>
                        </a:rPr>
                        <a:t>YEAR &amp; MONTH OF PUBLICATION</a:t>
                      </a:r>
                    </a:p>
                  </a:txBody>
                  <a:tcPr marL="34555" marR="345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400">
                          <a:solidFill>
                            <a:schemeClr val="tx1"/>
                          </a:solidFill>
                          <a:effectLst/>
                          <a:latin typeface="Arial" panose="020B0604020202020204" pitchFamily="34" charset="0"/>
                          <a:ea typeface="Times New Roman" panose="02020603050405020304" pitchFamily="18" charset="0"/>
                          <a:cs typeface="Arial" panose="020B0604020202020204" pitchFamily="34" charset="0"/>
                        </a:rPr>
                        <a:t>14 December 2023</a:t>
                      </a:r>
                    </a:p>
                  </a:txBody>
                  <a:tcPr marL="34555" marR="345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772663">
                <a:tc>
                  <a:txBody>
                    <a:bodyPr/>
                    <a:lstStyle/>
                    <a:p>
                      <a:pPr algn="ctr">
                        <a:spcAft>
                          <a:spcPts val="0"/>
                        </a:spcAft>
                      </a:pPr>
                      <a:r>
                        <a:rPr lang="en-IN" sz="1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PARAMETERS</a:t>
                      </a:r>
                    </a:p>
                  </a:txBody>
                  <a:tcPr marL="34555" marR="345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spcAft>
                          <a:spcPts val="750"/>
                        </a:spcAft>
                        <a:buSzPts val="1000"/>
                        <a:buFont typeface="Symbol" panose="05050102010706020507" pitchFamily="18" charset="2"/>
                        <a:buChar char=""/>
                        <a:tabLst>
                          <a:tab pos="457200" algn="l"/>
                        </a:tabLst>
                      </a:pPr>
                      <a:r>
                        <a:rPr lang="en-IN" sz="14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Heart rate features:</a:t>
                      </a:r>
                      <a:r>
                        <a:rPr lang="en-IN" sz="1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The paper uses three heart rate features extracted from ECG signals: RR interval sequence, </a:t>
                      </a:r>
                      <a:r>
                        <a:rPr lang="en-IN" sz="14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dRR</a:t>
                      </a:r>
                      <a:r>
                        <a:rPr lang="en-IN" sz="1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interval sequence, and heart rate oscillation (TO) sequence. These features capture the rhythm and morphology information of the cardiac signal.</a:t>
                      </a:r>
                    </a:p>
                  </a:txBody>
                  <a:tcPr marL="34555" marR="345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2105479">
                <a:tc>
                  <a:txBody>
                    <a:bodyPr/>
                    <a:lstStyle/>
                    <a:p>
                      <a:pPr algn="ctr">
                        <a:spcAft>
                          <a:spcPts val="0"/>
                        </a:spcAft>
                      </a:pPr>
                      <a:r>
                        <a:rPr lang="en-IN" sz="1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TECHNIQUE</a:t>
                      </a:r>
                    </a:p>
                  </a:txBody>
                  <a:tcPr marL="34555" marR="345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85750" indent="-285750">
                        <a:spcAft>
                          <a:spcPts val="750"/>
                        </a:spcAft>
                        <a:buFont typeface="Arial" panose="020B0604020202020204" pitchFamily="34" charset="0"/>
                        <a:buChar char="•"/>
                      </a:pPr>
                      <a:r>
                        <a:rPr lang="en-IN" sz="14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Datasets:</a:t>
                      </a:r>
                      <a:r>
                        <a:rPr lang="en-IN" sz="1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18 ECG records from the Sudden Cardiac Death </a:t>
                      </a:r>
                      <a:r>
                        <a:rPr lang="en-IN" sz="14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Holter</a:t>
                      </a:r>
                      <a:r>
                        <a:rPr lang="en-IN" sz="1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Database (SCDHB) of high-risk patients and 18 from the Normal Sinus Rhythm Database (NSRDB) of healthy people. Transfer learning is applied based on heart rate features.</a:t>
                      </a:r>
                    </a:p>
                    <a:p>
                      <a:pPr marL="285750" indent="-285750">
                        <a:spcAft>
                          <a:spcPts val="750"/>
                        </a:spcAft>
                        <a:buFont typeface="Arial" panose="020B0604020202020204" pitchFamily="34" charset="0"/>
                        <a:buChar char="•"/>
                      </a:pPr>
                      <a:r>
                        <a:rPr lang="en-IN" sz="14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Deep transfer learning:</a:t>
                      </a:r>
                      <a:r>
                        <a:rPr lang="en-IN" sz="1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The paper proposes a deep transfer learning method to </a:t>
                      </a:r>
                      <a:r>
                        <a:rPr lang="en-IN" sz="14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analyze</a:t>
                      </a:r>
                      <a:r>
                        <a:rPr lang="en-IN" sz="1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ECG signals using a convolutional neural network (CNN). This approach utilizes data from both healthy individuals and high-risk patients with potential for sudden cardiac death (SCD), allowing the model to learn generalizable features while overcoming limited data availability for SCD cases.</a:t>
                      </a:r>
                    </a:p>
                    <a:p>
                      <a:pPr marL="342900" lvl="0" indent="-342900">
                        <a:spcAft>
                          <a:spcPts val="750"/>
                        </a:spcAft>
                        <a:buSzPts val="1000"/>
                        <a:buFont typeface="Symbol" panose="05050102010706020507" pitchFamily="18" charset="2"/>
                        <a:buChar char=""/>
                        <a:tabLst>
                          <a:tab pos="457200" algn="l"/>
                        </a:tabLst>
                      </a:pPr>
                      <a:r>
                        <a:rPr lang="en-IN" sz="14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Superficial ECG features:</a:t>
                      </a:r>
                      <a:r>
                        <a:rPr lang="en-IN" sz="1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The paper utilizes simple heart rate features instead of manually extracted complex HRV features, reducing the workload and potentially improving real-time performance.</a:t>
                      </a:r>
                    </a:p>
                  </a:txBody>
                  <a:tcPr marL="34555" marR="345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1476642">
                <a:tc>
                  <a:txBody>
                    <a:bodyPr/>
                    <a:lstStyle/>
                    <a:p>
                      <a:pPr algn="ctr">
                        <a:spcAft>
                          <a:spcPts val="0"/>
                        </a:spcAft>
                      </a:pPr>
                      <a:r>
                        <a:rPr lang="en-IN" sz="1400">
                          <a:solidFill>
                            <a:schemeClr val="tx1"/>
                          </a:solidFill>
                          <a:effectLst/>
                          <a:latin typeface="Arial" panose="020B0604020202020204" pitchFamily="34" charset="0"/>
                          <a:ea typeface="Times New Roman" panose="02020603050405020304" pitchFamily="18" charset="0"/>
                          <a:cs typeface="Arial" panose="020B0604020202020204" pitchFamily="34" charset="0"/>
                        </a:rPr>
                        <a:t>RESULT</a:t>
                      </a:r>
                    </a:p>
                  </a:txBody>
                  <a:tcPr marL="34555" marR="345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spcAft>
                          <a:spcPts val="750"/>
                        </a:spcAft>
                        <a:buSzPts val="1000"/>
                        <a:buFont typeface="Symbol" panose="05050102010706020507" pitchFamily="18" charset="2"/>
                        <a:buChar char=""/>
                        <a:tabLst>
                          <a:tab pos="457200" algn="l"/>
                        </a:tabLst>
                      </a:pPr>
                      <a:r>
                        <a:rPr lang="en-IN" sz="1400">
                          <a:solidFill>
                            <a:schemeClr val="tx1"/>
                          </a:solidFill>
                          <a:effectLst/>
                          <a:latin typeface="Arial" panose="020B0604020202020204" pitchFamily="34" charset="0"/>
                          <a:ea typeface="Times New Roman" panose="02020603050405020304" pitchFamily="18" charset="0"/>
                          <a:cs typeface="Arial" panose="020B0604020202020204" pitchFamily="34" charset="0"/>
                        </a:rPr>
                        <a:t>The proposed method achieved an average accuracy of 91.79%, sensitivity of 87.00%, and specificity of 96.63% for SCD prediction 30 minutes before the event.</a:t>
                      </a:r>
                    </a:p>
                    <a:p>
                      <a:pPr marL="342900" lvl="0" indent="-342900">
                        <a:spcAft>
                          <a:spcPts val="750"/>
                        </a:spcAft>
                        <a:buSzPts val="1000"/>
                        <a:buFont typeface="Symbol" panose="05050102010706020507" pitchFamily="18" charset="2"/>
                        <a:buChar char=""/>
                        <a:tabLst>
                          <a:tab pos="457200" algn="l"/>
                        </a:tabLst>
                      </a:pPr>
                      <a:r>
                        <a:rPr lang="en-IN" sz="1400">
                          <a:solidFill>
                            <a:schemeClr val="tx1"/>
                          </a:solidFill>
                          <a:effectLst/>
                          <a:latin typeface="Arial" panose="020B0604020202020204" pitchFamily="34" charset="0"/>
                          <a:ea typeface="Times New Roman" panose="02020603050405020304" pitchFamily="18" charset="0"/>
                          <a:cs typeface="Arial" panose="020B0604020202020204" pitchFamily="34" charset="0"/>
                        </a:rPr>
                        <a:t>The high specificity suggests the model effectively identifies healthy individuals, while the lower sensitivity indicates potential for missed SCD cases. The method requires simple heart rate features, reducing manual extraction workload. The proposed method outperforms previous studies.</a:t>
                      </a:r>
                    </a:p>
                  </a:txBody>
                  <a:tcPr marL="34555" marR="345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1013044">
                <a:tc>
                  <a:txBody>
                    <a:bodyPr/>
                    <a:lstStyle/>
                    <a:p>
                      <a:pPr algn="ctr">
                        <a:spcAft>
                          <a:spcPts val="0"/>
                        </a:spcAft>
                      </a:pPr>
                      <a:r>
                        <a:rPr lang="en-IN" sz="1400">
                          <a:solidFill>
                            <a:schemeClr val="tx1"/>
                          </a:solidFill>
                          <a:effectLst/>
                          <a:latin typeface="Arial" panose="020B0604020202020204" pitchFamily="34" charset="0"/>
                          <a:ea typeface="Times New Roman" panose="02020603050405020304" pitchFamily="18" charset="0"/>
                          <a:cs typeface="Arial" panose="020B0604020202020204" pitchFamily="34" charset="0"/>
                        </a:rPr>
                        <a:t>FUTURE WORK</a:t>
                      </a:r>
                    </a:p>
                  </a:txBody>
                  <a:tcPr marL="34555" marR="345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spcAft>
                          <a:spcPts val="750"/>
                        </a:spcAft>
                        <a:buSzPts val="1000"/>
                        <a:buFont typeface="Symbol" panose="05050102010706020507" pitchFamily="18" charset="2"/>
                        <a:buChar char=""/>
                        <a:tabLst>
                          <a:tab pos="457200" algn="l"/>
                        </a:tabLst>
                      </a:pPr>
                      <a:r>
                        <a:rPr lang="en-IN" sz="1400">
                          <a:solidFill>
                            <a:schemeClr val="tx1"/>
                          </a:solidFill>
                          <a:effectLst/>
                          <a:latin typeface="Arial" panose="020B0604020202020204" pitchFamily="34" charset="0"/>
                          <a:ea typeface="Times New Roman" panose="02020603050405020304" pitchFamily="18" charset="0"/>
                          <a:cs typeface="Arial" panose="020B0604020202020204" pitchFamily="34" charset="0"/>
                        </a:rPr>
                        <a:t>The authors suggest incorporating additional information beyond heart rate features to potentially improve accuracy.</a:t>
                      </a:r>
                    </a:p>
                    <a:p>
                      <a:pPr marL="342900" lvl="0" indent="-342900">
                        <a:spcAft>
                          <a:spcPts val="750"/>
                        </a:spcAft>
                        <a:buSzPts val="1000"/>
                        <a:buFont typeface="Symbol" panose="05050102010706020507" pitchFamily="18" charset="2"/>
                        <a:buChar char=""/>
                        <a:tabLst>
                          <a:tab pos="457200" algn="l"/>
                        </a:tabLst>
                      </a:pPr>
                      <a:r>
                        <a:rPr lang="en-IN" sz="1400">
                          <a:solidFill>
                            <a:schemeClr val="tx1"/>
                          </a:solidFill>
                          <a:effectLst/>
                          <a:latin typeface="Arial" panose="020B0604020202020204" pitchFamily="34" charset="0"/>
                          <a:ea typeface="Times New Roman" panose="02020603050405020304" pitchFamily="18" charset="0"/>
                          <a:cs typeface="Arial" panose="020B0604020202020204" pitchFamily="34" charset="0"/>
                        </a:rPr>
                        <a:t>They highlight the potential for real-time SCD warning in out-of-hospital settings using wearable devices with this method.</a:t>
                      </a:r>
                    </a:p>
                  </a:txBody>
                  <a:tcPr marL="34555" marR="345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173148">
                <a:tc>
                  <a:txBody>
                    <a:bodyPr/>
                    <a:lstStyle/>
                    <a:p>
                      <a:pPr algn="ctr">
                        <a:spcAft>
                          <a:spcPts val="0"/>
                        </a:spcAft>
                      </a:pPr>
                      <a:r>
                        <a:rPr lang="en-IN" sz="1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SENSORS</a:t>
                      </a:r>
                    </a:p>
                  </a:txBody>
                  <a:tcPr marL="34555" marR="345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750"/>
                        </a:spcAft>
                      </a:pPr>
                      <a:r>
                        <a:rPr lang="en-IN" sz="1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ECG</a:t>
                      </a:r>
                    </a:p>
                  </a:txBody>
                  <a:tcPr marL="34555" marR="345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6565083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33688"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sp>
        <p:nvSpPr>
          <p:cNvPr id="6" name="TextBox 5"/>
          <p:cNvSpPr txBox="1"/>
          <p:nvPr/>
        </p:nvSpPr>
        <p:spPr>
          <a:xfrm>
            <a:off x="0" y="288758"/>
            <a:ext cx="12089331" cy="6771084"/>
          </a:xfrm>
          <a:prstGeom prst="rect">
            <a:avLst/>
          </a:prstGeom>
          <a:noFill/>
        </p:spPr>
        <p:txBody>
          <a:bodyPr wrap="square" rtlCol="0">
            <a:spAutoFit/>
          </a:bodyPr>
          <a:lstStyle/>
          <a:p>
            <a:r>
              <a:rPr lang="en-US" sz="1550" dirty="0"/>
              <a:t>5. Data Integrity Verification: </a:t>
            </a:r>
          </a:p>
          <a:p>
            <a:endParaRPr lang="en-US" sz="1550" dirty="0"/>
          </a:p>
          <a:p>
            <a:pPr marL="285750" indent="-285750">
              <a:buFont typeface="Arial" panose="020B0604020202020204" pitchFamily="34" charset="0"/>
              <a:buChar char="•"/>
            </a:pPr>
            <a:r>
              <a:rPr lang="en-US" sz="1550" dirty="0"/>
              <a:t>Post-processing checks are conducted to validate the integrity of the preprocessed ECG data. This includes verifying that the signal remains within expected physiological ranges, free from anomalies or irregularities introduced during preprocessing.</a:t>
            </a:r>
          </a:p>
          <a:p>
            <a:pPr marL="285750" indent="-285750">
              <a:buFont typeface="Arial" panose="020B0604020202020204" pitchFamily="34" charset="0"/>
              <a:buChar char="•"/>
            </a:pPr>
            <a:endParaRPr lang="en-US" sz="1550" dirty="0"/>
          </a:p>
          <a:p>
            <a:pPr marL="285750" indent="-285750">
              <a:buFont typeface="Arial" panose="020B0604020202020204" pitchFamily="34" charset="0"/>
              <a:buChar char="•"/>
            </a:pPr>
            <a:r>
              <a:rPr lang="en-US" sz="1550" dirty="0"/>
              <a:t>This may involve verifying the signal's frequency content, checking for physiological plausibility, and assessing electrode contact quality, as well as examining signal morphology to confirm alignment with expected ECG characteristics.</a:t>
            </a:r>
          </a:p>
          <a:p>
            <a:pPr marL="285750" indent="-285750">
              <a:buFont typeface="Arial" panose="020B0604020202020204" pitchFamily="34" charset="0"/>
              <a:buChar char="•"/>
            </a:pPr>
            <a:endParaRPr lang="en-US" sz="1550" dirty="0"/>
          </a:p>
          <a:p>
            <a:pPr marL="285750" indent="-285750">
              <a:buFont typeface="Arial" panose="020B0604020202020204" pitchFamily="34" charset="0"/>
              <a:buChar char="•"/>
            </a:pPr>
            <a:r>
              <a:rPr lang="en-US" sz="1550" dirty="0"/>
              <a:t>Checks may include ensuring the signal falls within expected physiological ranges, verifying the absence of abnormal artifacts, and confirming the presence of characteristic ECG waveforms (P, QRS, T).</a:t>
            </a:r>
          </a:p>
          <a:p>
            <a:endParaRPr lang="en-US" sz="1550" dirty="0"/>
          </a:p>
          <a:p>
            <a:r>
              <a:rPr lang="en-US" sz="1550" dirty="0"/>
              <a:t>6. Quality Assessment and Validation:</a:t>
            </a:r>
          </a:p>
          <a:p>
            <a:endParaRPr lang="en-US" sz="1550" dirty="0"/>
          </a:p>
          <a:p>
            <a:pPr marL="285750" indent="-285750">
              <a:buFont typeface="Arial" panose="020B0604020202020204" pitchFamily="34" charset="0"/>
              <a:buChar char="•"/>
            </a:pPr>
            <a:r>
              <a:rPr lang="en-US" sz="1550" dirty="0"/>
              <a:t>The quality of the preprocessed ECG signal is assessed to ensure that relevant physiological information is preserved while noise and artifacts are effectively removed. Quality metrics such as signal-to-noise ratio (SNR) or signal clarity indices may be calculated to quantify signal fidelity.</a:t>
            </a:r>
          </a:p>
          <a:p>
            <a:pPr marL="285750" indent="-285750">
              <a:buFont typeface="Arial" panose="020B0604020202020204" pitchFamily="34" charset="0"/>
              <a:buChar char="•"/>
            </a:pPr>
            <a:endParaRPr lang="en-US" sz="1550" dirty="0"/>
          </a:p>
          <a:p>
            <a:pPr marL="285750" indent="-285750">
              <a:buFont typeface="Arial" panose="020B0604020202020204" pitchFamily="34" charset="0"/>
              <a:buChar char="•"/>
            </a:pPr>
            <a:r>
              <a:rPr lang="en-US" sz="1550" dirty="0"/>
              <a:t>Validation Checks: Post-processing checks ensure that the preprocessed signal conforms to physiological expectations and is free from abnormal artifacts or distortions.</a:t>
            </a:r>
          </a:p>
          <a:p>
            <a:endParaRPr lang="en-US" sz="1550" dirty="0"/>
          </a:p>
          <a:p>
            <a:r>
              <a:rPr lang="en-US" sz="1550" dirty="0"/>
              <a:t>7. Data Storage and Transmission: </a:t>
            </a:r>
          </a:p>
          <a:p>
            <a:endParaRPr lang="en-US" sz="1550" dirty="0"/>
          </a:p>
          <a:p>
            <a:r>
              <a:rPr lang="en-US" sz="1550" dirty="0"/>
              <a:t>• Local Storage: Preprocessed ECG data may be stored locally on the device's memory or storage system for future retrieval and analysis.</a:t>
            </a:r>
          </a:p>
          <a:p>
            <a:endParaRPr lang="en-US" sz="1550" dirty="0"/>
          </a:p>
          <a:p>
            <a:r>
              <a:rPr lang="en-US" sz="1550" dirty="0"/>
              <a:t>• Secure Transmission: Alternatively, if real-time monitoring or remote analysis is required, preprocessed data can be securely transmitted to a central server or cloud-based platform using encryption and authentication protocols to protect data privacy and integrity.</a:t>
            </a:r>
          </a:p>
          <a:p>
            <a:endParaRPr lang="en-US" sz="1550" dirty="0"/>
          </a:p>
          <a:p>
            <a:r>
              <a:rPr lang="en-US" sz="1550" dirty="0"/>
              <a:t>• Data encryption and authentication protocols may be implemented to ensure data security and privacy during transmission.</a:t>
            </a:r>
          </a:p>
          <a:p>
            <a:endParaRPr lang="en-IN" sz="1550" dirty="0"/>
          </a:p>
        </p:txBody>
      </p:sp>
      <p:sp>
        <p:nvSpPr>
          <p:cNvPr id="7" name="TextBox 6"/>
          <p:cNvSpPr txBox="1"/>
          <p:nvPr/>
        </p:nvSpPr>
        <p:spPr>
          <a:xfrm>
            <a:off x="0" y="0"/>
            <a:ext cx="9791480" cy="707886"/>
          </a:xfrm>
          <a:prstGeom prst="rect">
            <a:avLst/>
          </a:prstGeom>
          <a:noFill/>
        </p:spPr>
        <p:txBody>
          <a:bodyPr wrap="square" rtlCol="0">
            <a:spAutoFit/>
          </a:bodyPr>
          <a:lstStyle/>
          <a:p>
            <a:r>
              <a:rPr lang="en-US" sz="2000" b="1" dirty="0"/>
              <a:t>METHODOLOGY FOR ECG SIGNAL PROCESSING FROM DEVICE</a:t>
            </a:r>
            <a:endParaRPr lang="en-IN" sz="2000" b="1" dirty="0"/>
          </a:p>
          <a:p>
            <a:endParaRPr lang="en-IN" sz="2000" b="1" dirty="0"/>
          </a:p>
        </p:txBody>
      </p:sp>
    </p:spTree>
    <p:extLst>
      <p:ext uri="{BB962C8B-B14F-4D97-AF65-F5344CB8AC3E}">
        <p14:creationId xmlns:p14="http://schemas.microsoft.com/office/powerpoint/2010/main" val="8174307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sp>
        <p:nvSpPr>
          <p:cNvPr id="5" name="TextBox 4"/>
          <p:cNvSpPr txBox="1"/>
          <p:nvPr/>
        </p:nvSpPr>
        <p:spPr>
          <a:xfrm>
            <a:off x="105878" y="0"/>
            <a:ext cx="5678905" cy="369332"/>
          </a:xfrm>
          <a:prstGeom prst="rect">
            <a:avLst/>
          </a:prstGeom>
          <a:noFill/>
        </p:spPr>
        <p:txBody>
          <a:bodyPr wrap="square" rtlCol="0">
            <a:spAutoFit/>
          </a:bodyPr>
          <a:lstStyle/>
          <a:p>
            <a:r>
              <a:rPr lang="en-US" dirty="0"/>
              <a:t>TOP 10 Results for Treadmill Maximal Exercise Dataset</a:t>
            </a:r>
            <a:endParaRPr lang="en-IN" dirty="0"/>
          </a:p>
        </p:txBody>
      </p:sp>
      <p:graphicFrame>
        <p:nvGraphicFramePr>
          <p:cNvPr id="7" name="Table 6"/>
          <p:cNvGraphicFramePr>
            <a:graphicFrameLocks noGrp="1"/>
          </p:cNvGraphicFramePr>
          <p:nvPr>
            <p:extLst>
              <p:ext uri="{D42A27DB-BD31-4B8C-83A1-F6EECF244321}">
                <p14:modId xmlns:p14="http://schemas.microsoft.com/office/powerpoint/2010/main" val="3754688290"/>
              </p:ext>
            </p:extLst>
          </p:nvPr>
        </p:nvGraphicFramePr>
        <p:xfrm>
          <a:off x="105879" y="490884"/>
          <a:ext cx="11944950" cy="6275675"/>
        </p:xfrm>
        <a:graphic>
          <a:graphicData uri="http://schemas.openxmlformats.org/drawingml/2006/table">
            <a:tbl>
              <a:tblPr/>
              <a:tblGrid>
                <a:gridCol w="1368888">
                  <a:extLst>
                    <a:ext uri="{9D8B030D-6E8A-4147-A177-3AD203B41FA5}">
                      <a16:colId xmlns:a16="http://schemas.microsoft.com/office/drawing/2014/main" xmlns="" val="20000"/>
                    </a:ext>
                  </a:extLst>
                </a:gridCol>
                <a:gridCol w="1312632">
                  <a:extLst>
                    <a:ext uri="{9D8B030D-6E8A-4147-A177-3AD203B41FA5}">
                      <a16:colId xmlns:a16="http://schemas.microsoft.com/office/drawing/2014/main" xmlns="" val="20001"/>
                    </a:ext>
                  </a:extLst>
                </a:gridCol>
                <a:gridCol w="993850">
                  <a:extLst>
                    <a:ext uri="{9D8B030D-6E8A-4147-A177-3AD203B41FA5}">
                      <a16:colId xmlns:a16="http://schemas.microsoft.com/office/drawing/2014/main" xmlns="" val="20002"/>
                    </a:ext>
                  </a:extLst>
                </a:gridCol>
                <a:gridCol w="1031353">
                  <a:extLst>
                    <a:ext uri="{9D8B030D-6E8A-4147-A177-3AD203B41FA5}">
                      <a16:colId xmlns:a16="http://schemas.microsoft.com/office/drawing/2014/main" xmlns="" val="20003"/>
                    </a:ext>
                  </a:extLst>
                </a:gridCol>
                <a:gridCol w="1106361">
                  <a:extLst>
                    <a:ext uri="{9D8B030D-6E8A-4147-A177-3AD203B41FA5}">
                      <a16:colId xmlns:a16="http://schemas.microsoft.com/office/drawing/2014/main" xmlns="" val="20004"/>
                    </a:ext>
                  </a:extLst>
                </a:gridCol>
                <a:gridCol w="900091">
                  <a:extLst>
                    <a:ext uri="{9D8B030D-6E8A-4147-A177-3AD203B41FA5}">
                      <a16:colId xmlns:a16="http://schemas.microsoft.com/office/drawing/2014/main" xmlns="" val="20005"/>
                    </a:ext>
                  </a:extLst>
                </a:gridCol>
                <a:gridCol w="1125111">
                  <a:extLst>
                    <a:ext uri="{9D8B030D-6E8A-4147-A177-3AD203B41FA5}">
                      <a16:colId xmlns:a16="http://schemas.microsoft.com/office/drawing/2014/main" xmlns="" val="20006"/>
                    </a:ext>
                  </a:extLst>
                </a:gridCol>
                <a:gridCol w="900091">
                  <a:extLst>
                    <a:ext uri="{9D8B030D-6E8A-4147-A177-3AD203B41FA5}">
                      <a16:colId xmlns:a16="http://schemas.microsoft.com/office/drawing/2014/main" xmlns="" val="20007"/>
                    </a:ext>
                  </a:extLst>
                </a:gridCol>
                <a:gridCol w="900091">
                  <a:extLst>
                    <a:ext uri="{9D8B030D-6E8A-4147-A177-3AD203B41FA5}">
                      <a16:colId xmlns:a16="http://schemas.microsoft.com/office/drawing/2014/main" xmlns="" val="20008"/>
                    </a:ext>
                  </a:extLst>
                </a:gridCol>
                <a:gridCol w="900091">
                  <a:extLst>
                    <a:ext uri="{9D8B030D-6E8A-4147-A177-3AD203B41FA5}">
                      <a16:colId xmlns:a16="http://schemas.microsoft.com/office/drawing/2014/main" xmlns="" val="20009"/>
                    </a:ext>
                  </a:extLst>
                </a:gridCol>
                <a:gridCol w="1406391">
                  <a:extLst>
                    <a:ext uri="{9D8B030D-6E8A-4147-A177-3AD203B41FA5}">
                      <a16:colId xmlns:a16="http://schemas.microsoft.com/office/drawing/2014/main" xmlns="" val="20010"/>
                    </a:ext>
                  </a:extLst>
                </a:gridCol>
              </a:tblGrid>
              <a:tr h="778843">
                <a:tc>
                  <a:txBody>
                    <a:bodyPr/>
                    <a:lstStyle/>
                    <a:p>
                      <a:pPr algn="ctr" rtl="0" fontAlgn="ctr"/>
                      <a:r>
                        <a:rPr lang="en-IN" sz="1600" b="0" i="0" u="none" strike="noStrike" dirty="0">
                          <a:solidFill>
                            <a:srgbClr val="000000"/>
                          </a:solidFill>
                          <a:effectLst/>
                          <a:latin typeface="Calibri" panose="020F0502020204030204" pitchFamily="34" charset="0"/>
                        </a:rPr>
                        <a:t>Model</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CCCFF"/>
                    </a:solidFill>
                  </a:tcPr>
                </a:tc>
                <a:tc>
                  <a:txBody>
                    <a:bodyPr/>
                    <a:lstStyle/>
                    <a:p>
                      <a:pPr algn="ctr" rtl="0" fontAlgn="ctr"/>
                      <a:r>
                        <a:rPr lang="en-IN" sz="1600" b="0" i="0" u="none" strike="noStrike">
                          <a:solidFill>
                            <a:srgbClr val="000000"/>
                          </a:solidFill>
                          <a:effectLst/>
                          <a:latin typeface="Calibri" panose="020F0502020204030204" pitchFamily="34" charset="0"/>
                        </a:rPr>
                        <a:t>Feature Selection Method</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CCCFF"/>
                    </a:solidFill>
                  </a:tcPr>
                </a:tc>
                <a:tc>
                  <a:txBody>
                    <a:bodyPr/>
                    <a:lstStyle/>
                    <a:p>
                      <a:pPr algn="ctr" rtl="0" fontAlgn="ctr"/>
                      <a:r>
                        <a:rPr lang="en-IN" sz="1600" b="0" i="0" u="none" strike="noStrike">
                          <a:solidFill>
                            <a:srgbClr val="000000"/>
                          </a:solidFill>
                          <a:effectLst/>
                          <a:latin typeface="Calibri" panose="020F0502020204030204" pitchFamily="34" charset="0"/>
                        </a:rPr>
                        <a:t>Accuracy</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CCCFF"/>
                    </a:solidFill>
                  </a:tcPr>
                </a:tc>
                <a:tc>
                  <a:txBody>
                    <a:bodyPr/>
                    <a:lstStyle/>
                    <a:p>
                      <a:pPr algn="ctr" rtl="0" fontAlgn="ctr"/>
                      <a:r>
                        <a:rPr lang="en-IN" sz="1600" b="0" i="0" u="none" strike="noStrike">
                          <a:solidFill>
                            <a:srgbClr val="000000"/>
                          </a:solidFill>
                          <a:effectLst/>
                          <a:latin typeface="Calibri" panose="020F0502020204030204" pitchFamily="34" charset="0"/>
                        </a:rPr>
                        <a:t>Precision</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CCCFF"/>
                    </a:solidFill>
                  </a:tcPr>
                </a:tc>
                <a:tc>
                  <a:txBody>
                    <a:bodyPr/>
                    <a:lstStyle/>
                    <a:p>
                      <a:pPr algn="ctr" rtl="0" fontAlgn="ctr"/>
                      <a:r>
                        <a:rPr lang="en-IN" sz="1600" b="0" i="0" u="none" strike="noStrike">
                          <a:solidFill>
                            <a:srgbClr val="000000"/>
                          </a:solidFill>
                          <a:effectLst/>
                          <a:latin typeface="Calibri" panose="020F0502020204030204" pitchFamily="34" charset="0"/>
                        </a:rPr>
                        <a:t>TPR / Sensitivity / Recall</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CCCFF"/>
                    </a:solidFill>
                  </a:tcPr>
                </a:tc>
                <a:tc>
                  <a:txBody>
                    <a:bodyPr/>
                    <a:lstStyle/>
                    <a:p>
                      <a:pPr algn="ctr" rtl="0" fontAlgn="ctr"/>
                      <a:r>
                        <a:rPr lang="en-IN" sz="1600" b="0" i="0" u="none" strike="noStrike">
                          <a:solidFill>
                            <a:srgbClr val="000000"/>
                          </a:solidFill>
                          <a:effectLst/>
                          <a:latin typeface="Calibri" panose="020F0502020204030204" pitchFamily="34" charset="0"/>
                        </a:rPr>
                        <a:t>F1 Score</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CCCFF"/>
                    </a:solidFill>
                  </a:tcPr>
                </a:tc>
                <a:tc>
                  <a:txBody>
                    <a:bodyPr/>
                    <a:lstStyle/>
                    <a:p>
                      <a:pPr algn="ctr" rtl="0" fontAlgn="ctr"/>
                      <a:r>
                        <a:rPr lang="en-IN" sz="1600" b="0" i="0" u="none" strike="noStrike">
                          <a:solidFill>
                            <a:srgbClr val="000000"/>
                          </a:solidFill>
                          <a:effectLst/>
                          <a:latin typeface="Calibri" panose="020F0502020204030204" pitchFamily="34" charset="0"/>
                        </a:rPr>
                        <a:t>TNR / Specificity</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CCCFF"/>
                    </a:solidFill>
                  </a:tcPr>
                </a:tc>
                <a:tc>
                  <a:txBody>
                    <a:bodyPr/>
                    <a:lstStyle/>
                    <a:p>
                      <a:pPr algn="ctr" rtl="0" fontAlgn="ctr"/>
                      <a:r>
                        <a:rPr lang="en-IN" sz="1600" b="0" i="0" u="none" strike="noStrike">
                          <a:solidFill>
                            <a:srgbClr val="000000"/>
                          </a:solidFill>
                          <a:effectLst/>
                          <a:latin typeface="Calibri" panose="020F0502020204030204" pitchFamily="34" charset="0"/>
                        </a:rPr>
                        <a:t>FPR</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CCCFF"/>
                    </a:solidFill>
                  </a:tcPr>
                </a:tc>
                <a:tc>
                  <a:txBody>
                    <a:bodyPr/>
                    <a:lstStyle/>
                    <a:p>
                      <a:pPr algn="ctr" rtl="0" fontAlgn="ctr"/>
                      <a:r>
                        <a:rPr lang="en-IN" sz="1600" b="0" i="0" u="none" strike="noStrike">
                          <a:solidFill>
                            <a:srgbClr val="000000"/>
                          </a:solidFill>
                          <a:effectLst/>
                          <a:latin typeface="Calibri" panose="020F0502020204030204" pitchFamily="34" charset="0"/>
                        </a:rPr>
                        <a:t>FNR</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CCCFF"/>
                    </a:solidFill>
                  </a:tcPr>
                </a:tc>
                <a:tc>
                  <a:txBody>
                    <a:bodyPr/>
                    <a:lstStyle/>
                    <a:p>
                      <a:pPr algn="ctr" rtl="0" fontAlgn="ctr"/>
                      <a:r>
                        <a:rPr lang="en-IN" sz="1600" b="0" i="0" u="none" strike="noStrike">
                          <a:solidFill>
                            <a:srgbClr val="000000"/>
                          </a:solidFill>
                          <a:effectLst/>
                          <a:latin typeface="Calibri" panose="020F0502020204030204" pitchFamily="34" charset="0"/>
                        </a:rPr>
                        <a:t>ROC AUC</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CCCFF"/>
                    </a:solidFill>
                  </a:tcPr>
                </a:tc>
                <a:tc>
                  <a:txBody>
                    <a:bodyPr/>
                    <a:lstStyle/>
                    <a:p>
                      <a:pPr algn="ctr" fontAlgn="ctr"/>
                      <a:r>
                        <a:rPr lang="en-IN" sz="1600" b="0" i="0" u="none" strike="noStrike">
                          <a:solidFill>
                            <a:srgbClr val="000000"/>
                          </a:solidFill>
                          <a:effectLst/>
                          <a:latin typeface="Calibri" panose="020F0502020204030204" pitchFamily="34" charset="0"/>
                        </a:rPr>
                        <a:t>No. of instances</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CCCFF"/>
                    </a:solidFill>
                  </a:tcPr>
                </a:tc>
                <a:extLst>
                  <a:ext uri="{0D108BD9-81ED-4DB2-BD59-A6C34878D82A}">
                    <a16:rowId xmlns:a16="http://schemas.microsoft.com/office/drawing/2014/main" xmlns="" val="10000"/>
                  </a:ext>
                </a:extLst>
              </a:tr>
              <a:tr h="524221">
                <a:tc>
                  <a:txBody>
                    <a:bodyPr/>
                    <a:lstStyle/>
                    <a:p>
                      <a:pPr algn="ctr" rtl="0" fontAlgn="ctr"/>
                      <a:r>
                        <a:rPr lang="en-IN" sz="1600" b="0" i="0" u="none" strike="noStrike">
                          <a:solidFill>
                            <a:srgbClr val="000000"/>
                          </a:solidFill>
                          <a:effectLst/>
                          <a:latin typeface="Calibri" panose="020F0502020204030204" pitchFamily="34" charset="0"/>
                        </a:rPr>
                        <a:t>Random Forest</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33CCFF"/>
                    </a:solidFill>
                  </a:tcPr>
                </a:tc>
                <a:tc>
                  <a:txBody>
                    <a:bodyPr/>
                    <a:lstStyle/>
                    <a:p>
                      <a:pPr algn="ctr" rtl="0" fontAlgn="ctr"/>
                      <a:r>
                        <a:rPr lang="en-IN" sz="1600" b="0" i="0" u="none" strike="noStrike">
                          <a:solidFill>
                            <a:srgbClr val="000000"/>
                          </a:solidFill>
                          <a:effectLst/>
                          <a:latin typeface="Calibri" panose="020F0502020204030204" pitchFamily="34" charset="0"/>
                        </a:rPr>
                        <a:t>Random Forest</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33CCFF"/>
                    </a:solidFill>
                  </a:tcPr>
                </a:tc>
                <a:tc>
                  <a:txBody>
                    <a:bodyPr/>
                    <a:lstStyle/>
                    <a:p>
                      <a:pPr algn="ctr" rtl="0" fontAlgn="ctr"/>
                      <a:r>
                        <a:rPr lang="en-IN" sz="1600" b="0" i="0" u="none" strike="noStrike">
                          <a:solidFill>
                            <a:srgbClr val="000000"/>
                          </a:solidFill>
                          <a:effectLst/>
                          <a:latin typeface="Calibri" panose="020F0502020204030204" pitchFamily="34" charset="0"/>
                        </a:rPr>
                        <a:t>99.34%</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3BE7B"/>
                    </a:solidFill>
                  </a:tcPr>
                </a:tc>
                <a:tc>
                  <a:txBody>
                    <a:bodyPr/>
                    <a:lstStyle/>
                    <a:p>
                      <a:pPr algn="ctr" rtl="0" fontAlgn="ctr"/>
                      <a:r>
                        <a:rPr lang="en-IN" sz="1600" b="0" i="0" u="none" strike="noStrike">
                          <a:solidFill>
                            <a:srgbClr val="000000"/>
                          </a:solidFill>
                          <a:effectLst/>
                          <a:latin typeface="Calibri" panose="020F0502020204030204" pitchFamily="34" charset="0"/>
                        </a:rPr>
                        <a:t>99.67%</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3BE7B"/>
                    </a:solidFill>
                  </a:tcPr>
                </a:tc>
                <a:tc>
                  <a:txBody>
                    <a:bodyPr/>
                    <a:lstStyle/>
                    <a:p>
                      <a:pPr algn="ctr" rtl="0" fontAlgn="ctr"/>
                      <a:r>
                        <a:rPr lang="en-IN" sz="1600" b="0" i="0" u="none" strike="noStrike">
                          <a:solidFill>
                            <a:srgbClr val="000000"/>
                          </a:solidFill>
                          <a:effectLst/>
                          <a:latin typeface="Calibri" panose="020F0502020204030204" pitchFamily="34" charset="0"/>
                        </a:rPr>
                        <a:t>98.38%</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74C37C"/>
                    </a:solidFill>
                  </a:tcPr>
                </a:tc>
                <a:tc>
                  <a:txBody>
                    <a:bodyPr/>
                    <a:lstStyle/>
                    <a:p>
                      <a:pPr algn="ctr" rtl="0" fontAlgn="ctr"/>
                      <a:r>
                        <a:rPr lang="en-IN" sz="1600" b="0" i="0" u="none" strike="noStrike">
                          <a:solidFill>
                            <a:srgbClr val="000000"/>
                          </a:solidFill>
                          <a:effectLst/>
                          <a:latin typeface="Calibri" panose="020F0502020204030204" pitchFamily="34" charset="0"/>
                        </a:rPr>
                        <a:t>0.9902</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3BE7B"/>
                    </a:solidFill>
                  </a:tcPr>
                </a:tc>
                <a:tc>
                  <a:txBody>
                    <a:bodyPr/>
                    <a:lstStyle/>
                    <a:p>
                      <a:pPr algn="ctr" rtl="0" fontAlgn="ctr"/>
                      <a:r>
                        <a:rPr lang="en-IN" sz="1600" b="0" i="0" u="none" strike="noStrike">
                          <a:solidFill>
                            <a:srgbClr val="000000"/>
                          </a:solidFill>
                          <a:effectLst/>
                          <a:latin typeface="Calibri" panose="020F0502020204030204" pitchFamily="34" charset="0"/>
                        </a:rPr>
                        <a:t>99.83%</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3BE7B"/>
                    </a:solidFill>
                  </a:tcPr>
                </a:tc>
                <a:tc>
                  <a:txBody>
                    <a:bodyPr/>
                    <a:lstStyle/>
                    <a:p>
                      <a:pPr algn="ctr" rtl="0" fontAlgn="ctr"/>
                      <a:r>
                        <a:rPr lang="en-IN" sz="1600" b="0" i="0" u="none" strike="noStrike">
                          <a:solidFill>
                            <a:srgbClr val="000000"/>
                          </a:solidFill>
                          <a:effectLst/>
                          <a:latin typeface="Calibri" panose="020F0502020204030204" pitchFamily="34" charset="0"/>
                        </a:rPr>
                        <a:t>0.17%</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3BE7B"/>
                    </a:solidFill>
                  </a:tcPr>
                </a:tc>
                <a:tc>
                  <a:txBody>
                    <a:bodyPr/>
                    <a:lstStyle/>
                    <a:p>
                      <a:pPr algn="ctr" rtl="0" fontAlgn="ctr"/>
                      <a:r>
                        <a:rPr lang="en-IN" sz="1600" b="0" i="0" u="none" strike="noStrike">
                          <a:solidFill>
                            <a:srgbClr val="000000"/>
                          </a:solidFill>
                          <a:effectLst/>
                          <a:latin typeface="Calibri" panose="020F0502020204030204" pitchFamily="34" charset="0"/>
                        </a:rPr>
                        <a:t>1.62%</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3BE7B"/>
                    </a:solidFill>
                  </a:tcPr>
                </a:tc>
                <a:tc>
                  <a:txBody>
                    <a:bodyPr/>
                    <a:lstStyle/>
                    <a:p>
                      <a:pPr algn="ctr" rtl="0" fontAlgn="ctr"/>
                      <a:r>
                        <a:rPr lang="en-IN" sz="1600" b="0" i="0" u="none" strike="noStrike">
                          <a:solidFill>
                            <a:srgbClr val="000000"/>
                          </a:solidFill>
                          <a:effectLst/>
                          <a:latin typeface="Calibri" panose="020F0502020204030204" pitchFamily="34" charset="0"/>
                        </a:rPr>
                        <a:t>0.9911</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3BE7B"/>
                    </a:solidFill>
                  </a:tcPr>
                </a:tc>
                <a:tc rowSpan="10">
                  <a:txBody>
                    <a:bodyPr/>
                    <a:lstStyle/>
                    <a:p>
                      <a:pPr marL="0" marR="0" indent="0" algn="ctr" defTabSz="761970" rtl="0" eaLnBrk="1" fontAlgn="t"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575087</a:t>
                      </a:r>
                    </a:p>
                    <a:p>
                      <a:pPr algn="ctr" fontAlgn="t"/>
                      <a:endParaRPr lang="en-IN" sz="1600" b="0" i="0" u="none" strike="noStrike" dirty="0">
                        <a:solidFill>
                          <a:srgbClr val="000000"/>
                        </a:solidFill>
                        <a:effectLst/>
                        <a:latin typeface="Calibri" panose="020F0502020204030204" pitchFamily="34" charset="0"/>
                      </a:endParaRPr>
                    </a:p>
                    <a:p>
                      <a:pPr algn="ctr" fontAlgn="t"/>
                      <a:r>
                        <a:rPr lang="en-IN" sz="1600" b="0" i="0" u="none" strike="noStrike" dirty="0">
                          <a:solidFill>
                            <a:srgbClr val="000000"/>
                          </a:solidFill>
                          <a:effectLst/>
                          <a:latin typeface="Calibri" panose="020F0502020204030204" pitchFamily="34" charset="0"/>
                        </a:rPr>
                        <a:t>Training Set:</a:t>
                      </a:r>
                      <a:br>
                        <a:rPr lang="en-IN" sz="1600" b="0" i="0" u="none" strike="noStrike" dirty="0">
                          <a:solidFill>
                            <a:srgbClr val="000000"/>
                          </a:solidFill>
                          <a:effectLst/>
                          <a:latin typeface="Calibri" panose="020F0502020204030204" pitchFamily="34" charset="0"/>
                        </a:rPr>
                      </a:br>
                      <a:r>
                        <a:rPr lang="en-IN" sz="1600" b="0" i="0" u="none" strike="noStrike" dirty="0">
                          <a:solidFill>
                            <a:srgbClr val="000000"/>
                          </a:solidFill>
                          <a:effectLst/>
                          <a:latin typeface="Calibri" panose="020F0502020204030204" pitchFamily="34" charset="0"/>
                        </a:rPr>
                        <a:t>At_Risk</a:t>
                      </a:r>
                      <a:br>
                        <a:rPr lang="en-IN" sz="1600" b="0" i="0" u="none" strike="noStrike" dirty="0">
                          <a:solidFill>
                            <a:srgbClr val="000000"/>
                          </a:solidFill>
                          <a:effectLst/>
                          <a:latin typeface="Calibri" panose="020F0502020204030204" pitchFamily="34" charset="0"/>
                        </a:rPr>
                      </a:br>
                      <a:r>
                        <a:rPr lang="en-IN" sz="1600" b="0" i="0" u="none" strike="noStrike" dirty="0">
                          <a:solidFill>
                            <a:srgbClr val="000000"/>
                          </a:solidFill>
                          <a:effectLst/>
                          <a:latin typeface="Calibri" panose="020F0502020204030204" pitchFamily="34" charset="0"/>
                        </a:rPr>
                        <a:t>0    303615</a:t>
                      </a:r>
                      <a:br>
                        <a:rPr lang="en-IN" sz="1600" b="0" i="0" u="none" strike="noStrike" dirty="0">
                          <a:solidFill>
                            <a:srgbClr val="000000"/>
                          </a:solidFill>
                          <a:effectLst/>
                          <a:latin typeface="Calibri" panose="020F0502020204030204" pitchFamily="34" charset="0"/>
                        </a:rPr>
                      </a:br>
                      <a:r>
                        <a:rPr lang="en-IN" sz="1600" b="0" i="0" u="none" strike="noStrike" dirty="0">
                          <a:solidFill>
                            <a:srgbClr val="000000"/>
                          </a:solidFill>
                          <a:effectLst/>
                          <a:latin typeface="Calibri" panose="020F0502020204030204" pitchFamily="34" charset="0"/>
                        </a:rPr>
                        <a:t>1    156454</a:t>
                      </a:r>
                      <a:br>
                        <a:rPr lang="en-IN" sz="1600" b="0" i="0" u="none" strike="noStrike" dirty="0">
                          <a:solidFill>
                            <a:srgbClr val="000000"/>
                          </a:solidFill>
                          <a:effectLst/>
                          <a:latin typeface="Calibri" panose="020F0502020204030204" pitchFamily="34" charset="0"/>
                        </a:rPr>
                      </a:br>
                      <a:r>
                        <a:rPr lang="en-IN" sz="1600" b="0" i="0" u="none" strike="noStrike" dirty="0">
                          <a:solidFill>
                            <a:srgbClr val="000000"/>
                          </a:solidFill>
                          <a:effectLst/>
                          <a:latin typeface="Calibri" panose="020F0502020204030204" pitchFamily="34" charset="0"/>
                        </a:rPr>
                        <a:t/>
                      </a:r>
                      <a:br>
                        <a:rPr lang="en-IN" sz="1600" b="0" i="0" u="none" strike="noStrike" dirty="0">
                          <a:solidFill>
                            <a:srgbClr val="000000"/>
                          </a:solidFill>
                          <a:effectLst/>
                          <a:latin typeface="Calibri" panose="020F0502020204030204" pitchFamily="34" charset="0"/>
                        </a:rPr>
                      </a:br>
                      <a:r>
                        <a:rPr lang="en-IN" sz="1600" b="0" i="0" u="none" strike="noStrike" dirty="0">
                          <a:solidFill>
                            <a:srgbClr val="000000"/>
                          </a:solidFill>
                          <a:effectLst/>
                          <a:latin typeface="Calibri" panose="020F0502020204030204" pitchFamily="34" charset="0"/>
                        </a:rPr>
                        <a:t>Testing Set:</a:t>
                      </a:r>
                      <a:br>
                        <a:rPr lang="en-IN" sz="1600" b="0" i="0" u="none" strike="noStrike" dirty="0">
                          <a:solidFill>
                            <a:srgbClr val="000000"/>
                          </a:solidFill>
                          <a:effectLst/>
                          <a:latin typeface="Calibri" panose="020F0502020204030204" pitchFamily="34" charset="0"/>
                        </a:rPr>
                      </a:br>
                      <a:r>
                        <a:rPr lang="en-IN" sz="1600" b="0" i="0" u="none" strike="noStrike" dirty="0">
                          <a:solidFill>
                            <a:srgbClr val="000000"/>
                          </a:solidFill>
                          <a:effectLst/>
                          <a:latin typeface="Calibri" panose="020F0502020204030204" pitchFamily="34" charset="0"/>
                        </a:rPr>
                        <a:t>At_Risk</a:t>
                      </a:r>
                      <a:br>
                        <a:rPr lang="en-IN" sz="1600" b="0" i="0" u="none" strike="noStrike" dirty="0">
                          <a:solidFill>
                            <a:srgbClr val="000000"/>
                          </a:solidFill>
                          <a:effectLst/>
                          <a:latin typeface="Calibri" panose="020F0502020204030204" pitchFamily="34" charset="0"/>
                        </a:rPr>
                      </a:br>
                      <a:r>
                        <a:rPr lang="en-IN" sz="1600" b="0" i="0" u="none" strike="noStrike" dirty="0">
                          <a:solidFill>
                            <a:srgbClr val="000000"/>
                          </a:solidFill>
                          <a:effectLst/>
                          <a:latin typeface="Calibri" panose="020F0502020204030204" pitchFamily="34" charset="0"/>
                        </a:rPr>
                        <a:t>0    75769</a:t>
                      </a:r>
                      <a:br>
                        <a:rPr lang="en-IN" sz="1600" b="0" i="0" u="none" strike="noStrike" dirty="0">
                          <a:solidFill>
                            <a:srgbClr val="000000"/>
                          </a:solidFill>
                          <a:effectLst/>
                          <a:latin typeface="Calibri" panose="020F0502020204030204" pitchFamily="34" charset="0"/>
                        </a:rPr>
                      </a:br>
                      <a:r>
                        <a:rPr lang="en-IN" sz="1600" b="0" i="0" u="none" strike="noStrike" dirty="0">
                          <a:solidFill>
                            <a:srgbClr val="000000"/>
                          </a:solidFill>
                          <a:effectLst/>
                          <a:latin typeface="Calibri" panose="020F0502020204030204" pitchFamily="34" charset="0"/>
                        </a:rPr>
                        <a:t>1    39249</a:t>
                      </a:r>
                    </a:p>
                  </a:txBody>
                  <a:tcPr marL="5193" marR="5193" marT="5193"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33CCFF"/>
                    </a:solidFill>
                  </a:tcPr>
                </a:tc>
                <a:extLst>
                  <a:ext uri="{0D108BD9-81ED-4DB2-BD59-A6C34878D82A}">
                    <a16:rowId xmlns:a16="http://schemas.microsoft.com/office/drawing/2014/main" xmlns="" val="10001"/>
                  </a:ext>
                </a:extLst>
              </a:tr>
              <a:tr h="524221">
                <a:tc>
                  <a:txBody>
                    <a:bodyPr/>
                    <a:lstStyle/>
                    <a:p>
                      <a:pPr algn="ctr" rtl="0" fontAlgn="ctr"/>
                      <a:r>
                        <a:rPr lang="en-IN" sz="1600" b="0" i="0" u="none" strike="noStrike">
                          <a:solidFill>
                            <a:srgbClr val="000000"/>
                          </a:solidFill>
                          <a:effectLst/>
                          <a:latin typeface="Calibri" panose="020F0502020204030204" pitchFamily="34" charset="0"/>
                        </a:rPr>
                        <a:t>Bagging Classifier</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33CCFF"/>
                    </a:solidFill>
                  </a:tcPr>
                </a:tc>
                <a:tc>
                  <a:txBody>
                    <a:bodyPr/>
                    <a:lstStyle/>
                    <a:p>
                      <a:pPr algn="ctr" rtl="0" fontAlgn="ctr"/>
                      <a:r>
                        <a:rPr lang="en-IN" sz="1600" b="0" i="0" u="none" strike="noStrike">
                          <a:solidFill>
                            <a:srgbClr val="000000"/>
                          </a:solidFill>
                          <a:effectLst/>
                          <a:latin typeface="Calibri" panose="020F0502020204030204" pitchFamily="34" charset="0"/>
                        </a:rPr>
                        <a:t>Random Forest</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33CCFF"/>
                    </a:solidFill>
                  </a:tcPr>
                </a:tc>
                <a:tc>
                  <a:txBody>
                    <a:bodyPr/>
                    <a:lstStyle/>
                    <a:p>
                      <a:pPr algn="ctr" rtl="0" fontAlgn="ctr"/>
                      <a:r>
                        <a:rPr lang="en-IN" sz="1600" b="0" i="0" u="none" strike="noStrike">
                          <a:solidFill>
                            <a:srgbClr val="000000"/>
                          </a:solidFill>
                          <a:effectLst/>
                          <a:latin typeface="Calibri" panose="020F0502020204030204" pitchFamily="34" charset="0"/>
                        </a:rPr>
                        <a:t>99.31%</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7C07C"/>
                    </a:solidFill>
                  </a:tcPr>
                </a:tc>
                <a:tc>
                  <a:txBody>
                    <a:bodyPr/>
                    <a:lstStyle/>
                    <a:p>
                      <a:pPr algn="ctr" rtl="0" fontAlgn="ctr"/>
                      <a:r>
                        <a:rPr lang="en-IN" sz="1600" b="0" i="0" u="none" strike="noStrike">
                          <a:solidFill>
                            <a:srgbClr val="000000"/>
                          </a:solidFill>
                          <a:effectLst/>
                          <a:latin typeface="Calibri" panose="020F0502020204030204" pitchFamily="34" charset="0"/>
                        </a:rPr>
                        <a:t>99.49%</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9DCF7F"/>
                    </a:solidFill>
                  </a:tcPr>
                </a:tc>
                <a:tc>
                  <a:txBody>
                    <a:bodyPr/>
                    <a:lstStyle/>
                    <a:p>
                      <a:pPr algn="ctr" rtl="0" fontAlgn="ctr"/>
                      <a:r>
                        <a:rPr lang="en-IN" sz="1600" b="0" i="0" u="none" strike="noStrike">
                          <a:solidFill>
                            <a:srgbClr val="000000"/>
                          </a:solidFill>
                          <a:effectLst/>
                          <a:latin typeface="Calibri" panose="020F0502020204030204" pitchFamily="34" charset="0"/>
                        </a:rPr>
                        <a:t>98.49%</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DC17C"/>
                    </a:solidFill>
                  </a:tcPr>
                </a:tc>
                <a:tc>
                  <a:txBody>
                    <a:bodyPr/>
                    <a:lstStyle/>
                    <a:p>
                      <a:pPr algn="ctr" rtl="0" fontAlgn="ctr"/>
                      <a:r>
                        <a:rPr lang="en-IN" sz="1600" b="0" i="0" u="none" strike="noStrike">
                          <a:solidFill>
                            <a:srgbClr val="000000"/>
                          </a:solidFill>
                          <a:effectLst/>
                          <a:latin typeface="Calibri" panose="020F0502020204030204" pitchFamily="34" charset="0"/>
                        </a:rPr>
                        <a:t>0.9899</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6BF7C"/>
                    </a:solidFill>
                  </a:tcPr>
                </a:tc>
                <a:tc>
                  <a:txBody>
                    <a:bodyPr/>
                    <a:lstStyle/>
                    <a:p>
                      <a:pPr algn="ctr" rtl="0" fontAlgn="ctr"/>
                      <a:r>
                        <a:rPr lang="en-IN" sz="1600" b="0" i="0" u="none" strike="noStrike">
                          <a:solidFill>
                            <a:srgbClr val="000000"/>
                          </a:solidFill>
                          <a:effectLst/>
                          <a:latin typeface="Calibri" panose="020F0502020204030204" pitchFamily="34" charset="0"/>
                        </a:rPr>
                        <a:t>74.97%</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CBE7B"/>
                    </a:solidFill>
                  </a:tcPr>
                </a:tc>
                <a:tc>
                  <a:txBody>
                    <a:bodyPr/>
                    <a:lstStyle/>
                    <a:p>
                      <a:pPr algn="ctr" rtl="0" fontAlgn="ctr"/>
                      <a:r>
                        <a:rPr lang="en-IN" sz="1600" b="0" i="0" u="none" strike="noStrike">
                          <a:solidFill>
                            <a:srgbClr val="000000"/>
                          </a:solidFill>
                          <a:effectLst/>
                          <a:latin typeface="Calibri" panose="020F0502020204030204" pitchFamily="34" charset="0"/>
                        </a:rPr>
                        <a:t>25.03%</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DBF7C"/>
                    </a:solidFill>
                  </a:tcPr>
                </a:tc>
                <a:tc>
                  <a:txBody>
                    <a:bodyPr/>
                    <a:lstStyle/>
                    <a:p>
                      <a:pPr algn="ctr" rtl="0" fontAlgn="ctr"/>
                      <a:r>
                        <a:rPr lang="en-IN" sz="1600" b="0" i="0" u="none" strike="noStrike">
                          <a:solidFill>
                            <a:srgbClr val="000000"/>
                          </a:solidFill>
                          <a:effectLst/>
                          <a:latin typeface="Calibri" panose="020F0502020204030204" pitchFamily="34" charset="0"/>
                        </a:rPr>
                        <a:t>33.84%</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97B6F"/>
                    </a:solidFill>
                  </a:tcPr>
                </a:tc>
                <a:tc>
                  <a:txBody>
                    <a:bodyPr/>
                    <a:lstStyle/>
                    <a:p>
                      <a:pPr algn="ctr" rtl="0" fontAlgn="ctr"/>
                      <a:r>
                        <a:rPr lang="en-IN" sz="1600" b="0" i="0" u="none" strike="noStrike">
                          <a:solidFill>
                            <a:srgbClr val="000000"/>
                          </a:solidFill>
                          <a:effectLst/>
                          <a:latin typeface="Calibri" panose="020F0502020204030204" pitchFamily="34" charset="0"/>
                        </a:rPr>
                        <a:t>0.9911</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3BE7B"/>
                    </a:solidFill>
                  </a:tcPr>
                </a:tc>
                <a:tc vMerge="1">
                  <a:txBody>
                    <a:bodyPr/>
                    <a:lstStyle/>
                    <a:p>
                      <a:endParaRPr lang="en-IN"/>
                    </a:p>
                  </a:txBody>
                  <a:tcPr/>
                </a:tc>
                <a:extLst>
                  <a:ext uri="{0D108BD9-81ED-4DB2-BD59-A6C34878D82A}">
                    <a16:rowId xmlns:a16="http://schemas.microsoft.com/office/drawing/2014/main" xmlns="" val="10002"/>
                  </a:ext>
                </a:extLst>
              </a:tr>
              <a:tr h="524221">
                <a:tc>
                  <a:txBody>
                    <a:bodyPr/>
                    <a:lstStyle/>
                    <a:p>
                      <a:pPr algn="ctr" rtl="0" fontAlgn="ctr"/>
                      <a:r>
                        <a:rPr lang="en-IN" sz="1600" b="0" i="0" u="none" strike="noStrike">
                          <a:solidFill>
                            <a:srgbClr val="000000"/>
                          </a:solidFill>
                          <a:effectLst/>
                          <a:latin typeface="Calibri" panose="020F0502020204030204" pitchFamily="34" charset="0"/>
                        </a:rPr>
                        <a:t>Extra Trees Classifier</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33CCFF"/>
                    </a:solidFill>
                  </a:tcPr>
                </a:tc>
                <a:tc>
                  <a:txBody>
                    <a:bodyPr/>
                    <a:lstStyle/>
                    <a:p>
                      <a:pPr algn="ctr" rtl="0" fontAlgn="ctr"/>
                      <a:r>
                        <a:rPr lang="en-IN" sz="1600" b="0" i="0" u="none" strike="noStrike" dirty="0">
                          <a:solidFill>
                            <a:srgbClr val="000000"/>
                          </a:solidFill>
                          <a:effectLst/>
                          <a:latin typeface="Calibri" panose="020F0502020204030204" pitchFamily="34" charset="0"/>
                        </a:rPr>
                        <a:t>Random Forest</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33CCFF"/>
                    </a:solidFill>
                  </a:tcPr>
                </a:tc>
                <a:tc>
                  <a:txBody>
                    <a:bodyPr/>
                    <a:lstStyle/>
                    <a:p>
                      <a:pPr algn="ctr" rtl="0" fontAlgn="ctr"/>
                      <a:r>
                        <a:rPr lang="en-IN" sz="1600" b="0" i="0" u="none" strike="noStrike" dirty="0">
                          <a:solidFill>
                            <a:srgbClr val="000000"/>
                          </a:solidFill>
                          <a:effectLst/>
                          <a:latin typeface="Calibri" panose="020F0502020204030204" pitchFamily="34" charset="0"/>
                        </a:rPr>
                        <a:t>99.13%</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7DC67D"/>
                    </a:solidFill>
                  </a:tcPr>
                </a:tc>
                <a:tc>
                  <a:txBody>
                    <a:bodyPr/>
                    <a:lstStyle/>
                    <a:p>
                      <a:pPr algn="ctr" rtl="0" fontAlgn="ctr"/>
                      <a:r>
                        <a:rPr lang="en-IN" sz="1600" b="0" i="0" u="none" strike="noStrike">
                          <a:solidFill>
                            <a:srgbClr val="000000"/>
                          </a:solidFill>
                          <a:effectLst/>
                          <a:latin typeface="Calibri" panose="020F0502020204030204" pitchFamily="34" charset="0"/>
                        </a:rPr>
                        <a:t>99.53%</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90CB7E"/>
                    </a:solidFill>
                  </a:tcPr>
                </a:tc>
                <a:tc>
                  <a:txBody>
                    <a:bodyPr/>
                    <a:lstStyle/>
                    <a:p>
                      <a:pPr algn="ctr" rtl="0" fontAlgn="ctr"/>
                      <a:r>
                        <a:rPr lang="en-IN" sz="1600" b="0" i="0" u="none" strike="noStrike">
                          <a:solidFill>
                            <a:srgbClr val="000000"/>
                          </a:solidFill>
                          <a:effectLst/>
                          <a:latin typeface="Calibri" panose="020F0502020204030204" pitchFamily="34" charset="0"/>
                        </a:rPr>
                        <a:t>97.93%</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8ECB7E"/>
                    </a:solidFill>
                  </a:tcPr>
                </a:tc>
                <a:tc>
                  <a:txBody>
                    <a:bodyPr/>
                    <a:lstStyle/>
                    <a:p>
                      <a:pPr algn="ctr" rtl="0" fontAlgn="ctr"/>
                      <a:r>
                        <a:rPr lang="en-IN" sz="1600" b="0" i="0" u="none" strike="noStrike">
                          <a:solidFill>
                            <a:srgbClr val="000000"/>
                          </a:solidFill>
                          <a:effectLst/>
                          <a:latin typeface="Calibri" panose="020F0502020204030204" pitchFamily="34" charset="0"/>
                        </a:rPr>
                        <a:t>0.9872</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7CC57D"/>
                    </a:solidFill>
                  </a:tcPr>
                </a:tc>
                <a:tc>
                  <a:txBody>
                    <a:bodyPr/>
                    <a:lstStyle/>
                    <a:p>
                      <a:pPr algn="ctr" rtl="0" fontAlgn="ctr"/>
                      <a:r>
                        <a:rPr lang="en-IN" sz="1600" b="0" i="0" u="none" strike="noStrike">
                          <a:solidFill>
                            <a:srgbClr val="000000"/>
                          </a:solidFill>
                          <a:effectLst/>
                          <a:latin typeface="Calibri" panose="020F0502020204030204" pitchFamily="34" charset="0"/>
                        </a:rPr>
                        <a:t>81.63%</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DD680"/>
                    </a:solidFill>
                  </a:tcPr>
                </a:tc>
                <a:tc>
                  <a:txBody>
                    <a:bodyPr/>
                    <a:lstStyle/>
                    <a:p>
                      <a:pPr algn="ctr" rtl="0" fontAlgn="ctr"/>
                      <a:r>
                        <a:rPr lang="en-IN" sz="1600" b="0" i="0" u="none" strike="noStrike">
                          <a:solidFill>
                            <a:srgbClr val="000000"/>
                          </a:solidFill>
                          <a:effectLst/>
                          <a:latin typeface="Calibri" panose="020F0502020204030204" pitchFamily="34" charset="0"/>
                        </a:rPr>
                        <a:t>18.37%</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ED781"/>
                    </a:solidFill>
                  </a:tcPr>
                </a:tc>
                <a:tc>
                  <a:txBody>
                    <a:bodyPr/>
                    <a:lstStyle/>
                    <a:p>
                      <a:pPr algn="ctr" rtl="0" fontAlgn="ctr"/>
                      <a:r>
                        <a:rPr lang="en-IN" sz="1600" b="0" i="0" u="none" strike="noStrike">
                          <a:solidFill>
                            <a:srgbClr val="000000"/>
                          </a:solidFill>
                          <a:effectLst/>
                          <a:latin typeface="Calibri" panose="020F0502020204030204" pitchFamily="34" charset="0"/>
                        </a:rPr>
                        <a:t>33.71%</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A8C72"/>
                    </a:solidFill>
                  </a:tcPr>
                </a:tc>
                <a:tc>
                  <a:txBody>
                    <a:bodyPr/>
                    <a:lstStyle/>
                    <a:p>
                      <a:pPr algn="ctr" rtl="0" fontAlgn="ctr"/>
                      <a:r>
                        <a:rPr lang="en-IN" sz="1600" b="0" i="0" u="none" strike="noStrike">
                          <a:solidFill>
                            <a:srgbClr val="000000"/>
                          </a:solidFill>
                          <a:effectLst/>
                          <a:latin typeface="Calibri" panose="020F0502020204030204" pitchFamily="34" charset="0"/>
                        </a:rPr>
                        <a:t>0.9884</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7EC67D"/>
                    </a:solidFill>
                  </a:tcPr>
                </a:tc>
                <a:tc vMerge="1">
                  <a:txBody>
                    <a:bodyPr/>
                    <a:lstStyle/>
                    <a:p>
                      <a:endParaRPr lang="en-IN"/>
                    </a:p>
                  </a:txBody>
                  <a:tcPr/>
                </a:tc>
                <a:extLst>
                  <a:ext uri="{0D108BD9-81ED-4DB2-BD59-A6C34878D82A}">
                    <a16:rowId xmlns:a16="http://schemas.microsoft.com/office/drawing/2014/main" xmlns="" val="10003"/>
                  </a:ext>
                </a:extLst>
              </a:tr>
              <a:tr h="524221">
                <a:tc>
                  <a:txBody>
                    <a:bodyPr/>
                    <a:lstStyle/>
                    <a:p>
                      <a:pPr algn="ctr" rtl="0" fontAlgn="ctr"/>
                      <a:r>
                        <a:rPr lang="en-IN" sz="1600" b="0" i="0" u="none" strike="noStrike">
                          <a:solidFill>
                            <a:srgbClr val="000000"/>
                          </a:solidFill>
                          <a:effectLst/>
                          <a:latin typeface="Calibri" panose="020F0502020204030204" pitchFamily="34" charset="0"/>
                        </a:rPr>
                        <a:t>Decision Tree</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33CCFF"/>
                    </a:solidFill>
                  </a:tcPr>
                </a:tc>
                <a:tc>
                  <a:txBody>
                    <a:bodyPr/>
                    <a:lstStyle/>
                    <a:p>
                      <a:pPr algn="ctr" rtl="0" fontAlgn="ctr"/>
                      <a:r>
                        <a:rPr lang="en-IN" sz="1600" b="0" i="0" u="none" strike="noStrike" dirty="0">
                          <a:solidFill>
                            <a:srgbClr val="000000"/>
                          </a:solidFill>
                          <a:effectLst/>
                          <a:latin typeface="Calibri" panose="020F0502020204030204" pitchFamily="34" charset="0"/>
                        </a:rPr>
                        <a:t>Random Forest</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33CCFF"/>
                    </a:solidFill>
                  </a:tcPr>
                </a:tc>
                <a:tc>
                  <a:txBody>
                    <a:bodyPr/>
                    <a:lstStyle/>
                    <a:p>
                      <a:pPr algn="ctr" rtl="0" fontAlgn="ctr"/>
                      <a:r>
                        <a:rPr lang="en-IN" sz="1600" b="0" i="0" u="none" strike="noStrike">
                          <a:solidFill>
                            <a:srgbClr val="000000"/>
                          </a:solidFill>
                          <a:effectLst/>
                          <a:latin typeface="Calibri" panose="020F0502020204030204" pitchFamily="34" charset="0"/>
                        </a:rPr>
                        <a:t>99.12%</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7EC67D"/>
                    </a:solidFill>
                  </a:tcPr>
                </a:tc>
                <a:tc>
                  <a:txBody>
                    <a:bodyPr/>
                    <a:lstStyle/>
                    <a:p>
                      <a:pPr algn="ctr" rtl="0" fontAlgn="ctr"/>
                      <a:r>
                        <a:rPr lang="en-IN" sz="1600" b="0" i="0" u="none" strike="noStrike">
                          <a:solidFill>
                            <a:srgbClr val="000000"/>
                          </a:solidFill>
                          <a:effectLst/>
                          <a:latin typeface="Calibri" panose="020F0502020204030204" pitchFamily="34" charset="0"/>
                        </a:rPr>
                        <a:t>98.76%</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DD57F"/>
                    </a:solidFill>
                  </a:tcPr>
                </a:tc>
                <a:tc>
                  <a:txBody>
                    <a:bodyPr/>
                    <a:lstStyle/>
                    <a:p>
                      <a:pPr algn="ctr" rtl="0" fontAlgn="ctr"/>
                      <a:r>
                        <a:rPr lang="en-IN" sz="1600" b="0" i="0" u="none" strike="noStrike">
                          <a:solidFill>
                            <a:srgbClr val="000000"/>
                          </a:solidFill>
                          <a:effectLst/>
                          <a:latin typeface="Calibri" panose="020F0502020204030204" pitchFamily="34" charset="0"/>
                        </a:rPr>
                        <a:t>98.66%</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3BE7B"/>
                    </a:solidFill>
                  </a:tcPr>
                </a:tc>
                <a:tc>
                  <a:txBody>
                    <a:bodyPr/>
                    <a:lstStyle/>
                    <a:p>
                      <a:pPr algn="ctr" rtl="0" fontAlgn="ctr"/>
                      <a:r>
                        <a:rPr lang="en-IN" sz="1600" b="0" i="0" u="none" strike="noStrike">
                          <a:solidFill>
                            <a:srgbClr val="000000"/>
                          </a:solidFill>
                          <a:effectLst/>
                          <a:latin typeface="Calibri" panose="020F0502020204030204" pitchFamily="34" charset="0"/>
                        </a:rPr>
                        <a:t>0.9871</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7DC67D"/>
                    </a:solidFill>
                  </a:tcPr>
                </a:tc>
                <a:tc>
                  <a:txBody>
                    <a:bodyPr/>
                    <a:lstStyle/>
                    <a:p>
                      <a:pPr algn="ctr" rtl="0" fontAlgn="ctr"/>
                      <a:r>
                        <a:rPr lang="en-IN" sz="1600" b="0" i="0" u="none" strike="noStrike">
                          <a:solidFill>
                            <a:srgbClr val="000000"/>
                          </a:solidFill>
                          <a:effectLst/>
                          <a:latin typeface="Calibri" panose="020F0502020204030204" pitchFamily="34" charset="0"/>
                        </a:rPr>
                        <a:t>51.88%</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8696B"/>
                    </a:solidFill>
                  </a:tcPr>
                </a:tc>
                <a:tc>
                  <a:txBody>
                    <a:bodyPr/>
                    <a:lstStyle/>
                    <a:p>
                      <a:pPr algn="ctr" rtl="0" fontAlgn="ctr"/>
                      <a:r>
                        <a:rPr lang="en-IN" sz="1600" b="0" i="0" u="none" strike="noStrike">
                          <a:solidFill>
                            <a:srgbClr val="000000"/>
                          </a:solidFill>
                          <a:effectLst/>
                          <a:latin typeface="Calibri" panose="020F0502020204030204" pitchFamily="34" charset="0"/>
                        </a:rPr>
                        <a:t>48.12%</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8696B"/>
                    </a:solidFill>
                  </a:tcPr>
                </a:tc>
                <a:tc>
                  <a:txBody>
                    <a:bodyPr/>
                    <a:lstStyle/>
                    <a:p>
                      <a:pPr algn="ctr" rtl="0" fontAlgn="ctr"/>
                      <a:r>
                        <a:rPr lang="en-IN" sz="1600" b="0" i="0" u="none" strike="noStrike">
                          <a:solidFill>
                            <a:srgbClr val="000000"/>
                          </a:solidFill>
                          <a:effectLst/>
                          <a:latin typeface="Calibri" panose="020F0502020204030204" pitchFamily="34" charset="0"/>
                        </a:rPr>
                        <a:t>33.97%</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8696B"/>
                    </a:solidFill>
                  </a:tcPr>
                </a:tc>
                <a:tc>
                  <a:txBody>
                    <a:bodyPr/>
                    <a:lstStyle/>
                    <a:p>
                      <a:pPr algn="ctr" rtl="0" fontAlgn="ctr"/>
                      <a:r>
                        <a:rPr lang="en-IN" sz="1600" b="0" i="0" u="none" strike="noStrike">
                          <a:solidFill>
                            <a:srgbClr val="000000"/>
                          </a:solidFill>
                          <a:effectLst/>
                          <a:latin typeface="Calibri" panose="020F0502020204030204" pitchFamily="34" charset="0"/>
                        </a:rPr>
                        <a:t>0.9901</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DC17C"/>
                    </a:solidFill>
                  </a:tcPr>
                </a:tc>
                <a:tc vMerge="1">
                  <a:txBody>
                    <a:bodyPr/>
                    <a:lstStyle/>
                    <a:p>
                      <a:endParaRPr lang="en-IN"/>
                    </a:p>
                  </a:txBody>
                  <a:tcPr/>
                </a:tc>
                <a:extLst>
                  <a:ext uri="{0D108BD9-81ED-4DB2-BD59-A6C34878D82A}">
                    <a16:rowId xmlns:a16="http://schemas.microsoft.com/office/drawing/2014/main" xmlns="" val="10004"/>
                  </a:ext>
                </a:extLst>
              </a:tr>
              <a:tr h="524221">
                <a:tc>
                  <a:txBody>
                    <a:bodyPr/>
                    <a:lstStyle/>
                    <a:p>
                      <a:pPr algn="ctr" rtl="0" fontAlgn="ctr"/>
                      <a:r>
                        <a:rPr lang="en-IN" sz="1600" b="0" i="0" u="none" strike="noStrike">
                          <a:solidFill>
                            <a:srgbClr val="000000"/>
                          </a:solidFill>
                          <a:effectLst/>
                          <a:latin typeface="Calibri" panose="020F0502020204030204" pitchFamily="34" charset="0"/>
                        </a:rPr>
                        <a:t>XGBoost</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33CCFF"/>
                    </a:solidFill>
                  </a:tcPr>
                </a:tc>
                <a:tc>
                  <a:txBody>
                    <a:bodyPr/>
                    <a:lstStyle/>
                    <a:p>
                      <a:pPr algn="ctr" rtl="0" fontAlgn="ctr"/>
                      <a:r>
                        <a:rPr lang="en-IN" sz="1600" b="0" i="0" u="none" strike="noStrike">
                          <a:solidFill>
                            <a:srgbClr val="000000"/>
                          </a:solidFill>
                          <a:effectLst/>
                          <a:latin typeface="Calibri" panose="020F0502020204030204" pitchFamily="34" charset="0"/>
                        </a:rPr>
                        <a:t>Random Forest</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33CCFF"/>
                    </a:solidFill>
                  </a:tcPr>
                </a:tc>
                <a:tc>
                  <a:txBody>
                    <a:bodyPr/>
                    <a:lstStyle/>
                    <a:p>
                      <a:pPr algn="ctr" rtl="0" fontAlgn="ctr"/>
                      <a:r>
                        <a:rPr lang="en-IN" sz="1600" b="0" i="0" u="none" strike="noStrike">
                          <a:solidFill>
                            <a:srgbClr val="000000"/>
                          </a:solidFill>
                          <a:effectLst/>
                          <a:latin typeface="Calibri" panose="020F0502020204030204" pitchFamily="34" charset="0"/>
                        </a:rPr>
                        <a:t>98.28%</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5E483"/>
                    </a:solidFill>
                  </a:tcPr>
                </a:tc>
                <a:tc>
                  <a:txBody>
                    <a:bodyPr/>
                    <a:lstStyle/>
                    <a:p>
                      <a:pPr algn="ctr" rtl="0" fontAlgn="ctr"/>
                      <a:r>
                        <a:rPr lang="en-IN" sz="1600" b="0" i="0" u="none" strike="noStrike">
                          <a:solidFill>
                            <a:srgbClr val="000000"/>
                          </a:solidFill>
                          <a:effectLst/>
                          <a:latin typeface="Calibri" panose="020F0502020204030204" pitchFamily="34" charset="0"/>
                        </a:rPr>
                        <a:t>99.21%</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6E984"/>
                    </a:solidFill>
                  </a:tcPr>
                </a:tc>
                <a:tc>
                  <a:txBody>
                    <a:bodyPr/>
                    <a:lstStyle/>
                    <a:p>
                      <a:pPr algn="ctr" rtl="0" fontAlgn="ctr"/>
                      <a:r>
                        <a:rPr lang="en-IN" sz="1600" b="0" i="0" u="none" strike="noStrike">
                          <a:solidFill>
                            <a:srgbClr val="000000"/>
                          </a:solidFill>
                          <a:effectLst/>
                          <a:latin typeface="Calibri" panose="020F0502020204030204" pitchFamily="34" charset="0"/>
                        </a:rPr>
                        <a:t>95.71%</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DD680"/>
                    </a:solidFill>
                  </a:tcPr>
                </a:tc>
                <a:tc>
                  <a:txBody>
                    <a:bodyPr/>
                    <a:lstStyle/>
                    <a:p>
                      <a:pPr algn="ctr" rtl="0" fontAlgn="ctr"/>
                      <a:r>
                        <a:rPr lang="en-IN" sz="1600" b="0" i="0" u="none" strike="noStrike">
                          <a:solidFill>
                            <a:srgbClr val="000000"/>
                          </a:solidFill>
                          <a:effectLst/>
                          <a:latin typeface="Calibri" panose="020F0502020204030204" pitchFamily="34" charset="0"/>
                        </a:rPr>
                        <a:t>0.9743</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4E483"/>
                    </a:solidFill>
                  </a:tcPr>
                </a:tc>
                <a:tc>
                  <a:txBody>
                    <a:bodyPr/>
                    <a:lstStyle/>
                    <a:p>
                      <a:pPr algn="ctr" rtl="0" fontAlgn="ctr"/>
                      <a:r>
                        <a:rPr lang="en-IN" sz="1600" b="0" i="0" u="none" strike="noStrike">
                          <a:solidFill>
                            <a:srgbClr val="000000"/>
                          </a:solidFill>
                          <a:effectLst/>
                          <a:latin typeface="Calibri" panose="020F0502020204030204" pitchFamily="34" charset="0"/>
                        </a:rPr>
                        <a:t>99.61%</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6BF7C"/>
                    </a:solidFill>
                  </a:tcPr>
                </a:tc>
                <a:tc>
                  <a:txBody>
                    <a:bodyPr/>
                    <a:lstStyle/>
                    <a:p>
                      <a:pPr algn="ctr" rtl="0" fontAlgn="ctr"/>
                      <a:r>
                        <a:rPr lang="en-IN" sz="1600" b="0" i="0" u="none" strike="noStrike">
                          <a:solidFill>
                            <a:srgbClr val="000000"/>
                          </a:solidFill>
                          <a:effectLst/>
                          <a:latin typeface="Calibri" panose="020F0502020204030204" pitchFamily="34" charset="0"/>
                        </a:rPr>
                        <a:t>0.39%</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5BE7B"/>
                    </a:solidFill>
                  </a:tcPr>
                </a:tc>
                <a:tc>
                  <a:txBody>
                    <a:bodyPr/>
                    <a:lstStyle/>
                    <a:p>
                      <a:pPr algn="ctr" rtl="0" fontAlgn="ctr"/>
                      <a:r>
                        <a:rPr lang="en-IN" sz="1600" b="0" i="0" u="none" strike="noStrike">
                          <a:solidFill>
                            <a:srgbClr val="000000"/>
                          </a:solidFill>
                          <a:effectLst/>
                          <a:latin typeface="Calibri" panose="020F0502020204030204" pitchFamily="34" charset="0"/>
                        </a:rPr>
                        <a:t>4.29%</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70C17B"/>
                    </a:solidFill>
                  </a:tcPr>
                </a:tc>
                <a:tc>
                  <a:txBody>
                    <a:bodyPr/>
                    <a:lstStyle/>
                    <a:p>
                      <a:pPr algn="ctr" rtl="0" fontAlgn="ctr"/>
                      <a:r>
                        <a:rPr lang="en-IN" sz="1600" b="0" i="0" u="none" strike="noStrike">
                          <a:solidFill>
                            <a:srgbClr val="000000"/>
                          </a:solidFill>
                          <a:effectLst/>
                          <a:latin typeface="Calibri" panose="020F0502020204030204" pitchFamily="34" charset="0"/>
                        </a:rPr>
                        <a:t>0.9766</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2E884"/>
                    </a:solidFill>
                  </a:tcPr>
                </a:tc>
                <a:tc vMerge="1">
                  <a:txBody>
                    <a:bodyPr/>
                    <a:lstStyle/>
                    <a:p>
                      <a:endParaRPr lang="en-IN"/>
                    </a:p>
                  </a:txBody>
                  <a:tcPr/>
                </a:tc>
                <a:extLst>
                  <a:ext uri="{0D108BD9-81ED-4DB2-BD59-A6C34878D82A}">
                    <a16:rowId xmlns:a16="http://schemas.microsoft.com/office/drawing/2014/main" xmlns="" val="10005"/>
                  </a:ext>
                </a:extLst>
              </a:tr>
              <a:tr h="778843">
                <a:tc>
                  <a:txBody>
                    <a:bodyPr/>
                    <a:lstStyle/>
                    <a:p>
                      <a:pPr algn="ctr" rtl="0" fontAlgn="ctr"/>
                      <a:r>
                        <a:rPr lang="en-IN" sz="1600" b="0" i="0" u="none" strike="noStrike">
                          <a:solidFill>
                            <a:srgbClr val="000000"/>
                          </a:solidFill>
                          <a:effectLst/>
                          <a:latin typeface="Calibri" panose="020F0502020204030204" pitchFamily="34" charset="0"/>
                        </a:rPr>
                        <a:t>HistGradientBoosting Classifier</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33CCFF"/>
                    </a:solidFill>
                  </a:tcPr>
                </a:tc>
                <a:tc>
                  <a:txBody>
                    <a:bodyPr/>
                    <a:lstStyle/>
                    <a:p>
                      <a:pPr algn="ctr" rtl="0" fontAlgn="ctr"/>
                      <a:r>
                        <a:rPr lang="en-IN" sz="1600" b="0" i="0" u="none" strike="noStrike">
                          <a:solidFill>
                            <a:srgbClr val="000000"/>
                          </a:solidFill>
                          <a:effectLst/>
                          <a:latin typeface="Calibri" panose="020F0502020204030204" pitchFamily="34" charset="0"/>
                        </a:rPr>
                        <a:t>Random Forest</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33CCFF"/>
                    </a:solidFill>
                  </a:tcPr>
                </a:tc>
                <a:tc>
                  <a:txBody>
                    <a:bodyPr/>
                    <a:lstStyle/>
                    <a:p>
                      <a:pPr algn="ctr" rtl="0" fontAlgn="ctr"/>
                      <a:r>
                        <a:rPr lang="en-IN" sz="1600" b="0" i="0" u="none" strike="noStrike" dirty="0">
                          <a:solidFill>
                            <a:srgbClr val="000000"/>
                          </a:solidFill>
                          <a:effectLst/>
                          <a:latin typeface="Calibri" panose="020F0502020204030204" pitchFamily="34" charset="0"/>
                        </a:rPr>
                        <a:t>97.84%</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CBF7B"/>
                    </a:solidFill>
                  </a:tcPr>
                </a:tc>
                <a:tc>
                  <a:txBody>
                    <a:bodyPr/>
                    <a:lstStyle/>
                    <a:p>
                      <a:pPr algn="ctr" rtl="0" fontAlgn="ctr"/>
                      <a:r>
                        <a:rPr lang="en-IN" sz="1600" b="0" i="0" u="none" strike="noStrike">
                          <a:solidFill>
                            <a:srgbClr val="000000"/>
                          </a:solidFill>
                          <a:effectLst/>
                          <a:latin typeface="Calibri" panose="020F0502020204030204" pitchFamily="34" charset="0"/>
                        </a:rPr>
                        <a:t>99.50%</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9ACE7F"/>
                    </a:solidFill>
                  </a:tcPr>
                </a:tc>
                <a:tc>
                  <a:txBody>
                    <a:bodyPr/>
                    <a:lstStyle/>
                    <a:p>
                      <a:pPr algn="ctr" rtl="0" fontAlgn="ctr"/>
                      <a:r>
                        <a:rPr lang="en-IN" sz="1600" b="0" i="0" u="none" strike="noStrike">
                          <a:solidFill>
                            <a:srgbClr val="000000"/>
                          </a:solidFill>
                          <a:effectLst/>
                          <a:latin typeface="Calibri" panose="020F0502020204030204" pitchFamily="34" charset="0"/>
                        </a:rPr>
                        <a:t>94.15%</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8696B"/>
                    </a:solidFill>
                  </a:tcPr>
                </a:tc>
                <a:tc>
                  <a:txBody>
                    <a:bodyPr/>
                    <a:lstStyle/>
                    <a:p>
                      <a:pPr algn="ctr" rtl="0" fontAlgn="ctr"/>
                      <a:r>
                        <a:rPr lang="en-IN" sz="1600" b="0" i="0" u="none" strike="noStrike">
                          <a:solidFill>
                            <a:srgbClr val="000000"/>
                          </a:solidFill>
                          <a:effectLst/>
                          <a:latin typeface="Calibri" panose="020F0502020204030204" pitchFamily="34" charset="0"/>
                        </a:rPr>
                        <a:t>0.9675</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CBA7A"/>
                    </a:solidFill>
                  </a:tcPr>
                </a:tc>
                <a:tc>
                  <a:txBody>
                    <a:bodyPr/>
                    <a:lstStyle/>
                    <a:p>
                      <a:pPr algn="ctr" rtl="0" fontAlgn="ctr"/>
                      <a:r>
                        <a:rPr lang="en-IN" sz="1600" b="0" i="0" u="none" strike="noStrike" dirty="0">
                          <a:solidFill>
                            <a:srgbClr val="000000"/>
                          </a:solidFill>
                          <a:effectLst/>
                          <a:latin typeface="Calibri" panose="020F0502020204030204" pitchFamily="34" charset="0"/>
                        </a:rPr>
                        <a:t>92.54%</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DD881"/>
                    </a:solidFill>
                  </a:tcPr>
                </a:tc>
                <a:tc>
                  <a:txBody>
                    <a:bodyPr/>
                    <a:lstStyle/>
                    <a:p>
                      <a:pPr algn="ctr" rtl="0" fontAlgn="ctr"/>
                      <a:r>
                        <a:rPr lang="en-IN" sz="1600" b="0" i="0" u="none" strike="noStrike">
                          <a:solidFill>
                            <a:srgbClr val="000000"/>
                          </a:solidFill>
                          <a:effectLst/>
                          <a:latin typeface="Calibri" panose="020F0502020204030204" pitchFamily="34" charset="0"/>
                        </a:rPr>
                        <a:t>7.46%</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CD780"/>
                    </a:solidFill>
                  </a:tcPr>
                </a:tc>
                <a:tc>
                  <a:txBody>
                    <a:bodyPr/>
                    <a:lstStyle/>
                    <a:p>
                      <a:pPr algn="ctr" rtl="0" fontAlgn="ctr"/>
                      <a:r>
                        <a:rPr lang="en-IN" sz="1600" b="0" i="0" u="none" strike="noStrike">
                          <a:solidFill>
                            <a:srgbClr val="000000"/>
                          </a:solidFill>
                          <a:effectLst/>
                          <a:latin typeface="Calibri" panose="020F0502020204030204" pitchFamily="34" charset="0"/>
                        </a:rPr>
                        <a:t>32.84%</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EEA83"/>
                    </a:solidFill>
                  </a:tcPr>
                </a:tc>
                <a:tc>
                  <a:txBody>
                    <a:bodyPr/>
                    <a:lstStyle/>
                    <a:p>
                      <a:pPr algn="ctr" rtl="0" fontAlgn="ctr"/>
                      <a:r>
                        <a:rPr lang="en-IN" sz="1600" b="0" i="0" u="none" strike="noStrike">
                          <a:solidFill>
                            <a:srgbClr val="000000"/>
                          </a:solidFill>
                          <a:effectLst/>
                          <a:latin typeface="Calibri" panose="020F0502020204030204" pitchFamily="34" charset="0"/>
                        </a:rPr>
                        <a:t>0.9695</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98971"/>
                    </a:solidFill>
                  </a:tcPr>
                </a:tc>
                <a:tc vMerge="1">
                  <a:txBody>
                    <a:bodyPr/>
                    <a:lstStyle/>
                    <a:p>
                      <a:endParaRPr lang="en-IN"/>
                    </a:p>
                  </a:txBody>
                  <a:tcPr/>
                </a:tc>
                <a:extLst>
                  <a:ext uri="{0D108BD9-81ED-4DB2-BD59-A6C34878D82A}">
                    <a16:rowId xmlns:a16="http://schemas.microsoft.com/office/drawing/2014/main" xmlns="" val="10006"/>
                  </a:ext>
                </a:extLst>
              </a:tr>
              <a:tr h="524221">
                <a:tc>
                  <a:txBody>
                    <a:bodyPr/>
                    <a:lstStyle/>
                    <a:p>
                      <a:pPr algn="ctr" rtl="0" fontAlgn="ctr"/>
                      <a:r>
                        <a:rPr lang="en-IN" sz="1600" b="0" i="0" u="none" strike="noStrike">
                          <a:solidFill>
                            <a:srgbClr val="000000"/>
                          </a:solidFill>
                          <a:effectLst/>
                          <a:latin typeface="Calibri" panose="020F0502020204030204" pitchFamily="34" charset="0"/>
                        </a:rPr>
                        <a:t>LightGBM</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33CCFF"/>
                    </a:solidFill>
                  </a:tcPr>
                </a:tc>
                <a:tc>
                  <a:txBody>
                    <a:bodyPr/>
                    <a:lstStyle/>
                    <a:p>
                      <a:pPr algn="ctr" rtl="0" fontAlgn="ctr"/>
                      <a:r>
                        <a:rPr lang="en-IN" sz="1600" b="0" i="0" u="none" strike="noStrike">
                          <a:solidFill>
                            <a:srgbClr val="000000"/>
                          </a:solidFill>
                          <a:effectLst/>
                          <a:latin typeface="Calibri" panose="020F0502020204030204" pitchFamily="34" charset="0"/>
                        </a:rPr>
                        <a:t>Random Forest</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33CCFF"/>
                    </a:solidFill>
                  </a:tcPr>
                </a:tc>
                <a:tc>
                  <a:txBody>
                    <a:bodyPr/>
                    <a:lstStyle/>
                    <a:p>
                      <a:pPr algn="ctr" rtl="0" fontAlgn="ctr"/>
                      <a:r>
                        <a:rPr lang="en-IN" sz="1600" b="0" i="0" u="none" strike="noStrike">
                          <a:solidFill>
                            <a:srgbClr val="000000"/>
                          </a:solidFill>
                          <a:effectLst/>
                          <a:latin typeface="Calibri" panose="020F0502020204030204" pitchFamily="34" charset="0"/>
                        </a:rPr>
                        <a:t>97.80%</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CB77A"/>
                    </a:solidFill>
                  </a:tcPr>
                </a:tc>
                <a:tc>
                  <a:txBody>
                    <a:bodyPr/>
                    <a:lstStyle/>
                    <a:p>
                      <a:pPr algn="ctr" rtl="0" fontAlgn="ctr"/>
                      <a:r>
                        <a:rPr lang="en-IN" sz="1600" b="0" i="0" u="none" strike="noStrike">
                          <a:solidFill>
                            <a:srgbClr val="000000"/>
                          </a:solidFill>
                          <a:effectLst/>
                          <a:latin typeface="Calibri" panose="020F0502020204030204" pitchFamily="34" charset="0"/>
                        </a:rPr>
                        <a:t>99.15%</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EE983"/>
                    </a:solidFill>
                  </a:tcPr>
                </a:tc>
                <a:tc>
                  <a:txBody>
                    <a:bodyPr/>
                    <a:lstStyle/>
                    <a:p>
                      <a:pPr algn="ctr" rtl="0" fontAlgn="ctr"/>
                      <a:r>
                        <a:rPr lang="en-IN" sz="1600" b="0" i="0" u="none" strike="noStrike">
                          <a:solidFill>
                            <a:srgbClr val="000000"/>
                          </a:solidFill>
                          <a:effectLst/>
                          <a:latin typeface="Calibri" panose="020F0502020204030204" pitchFamily="34" charset="0"/>
                        </a:rPr>
                        <a:t>94.36%</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8776D"/>
                    </a:solidFill>
                  </a:tcPr>
                </a:tc>
                <a:tc>
                  <a:txBody>
                    <a:bodyPr/>
                    <a:lstStyle/>
                    <a:p>
                      <a:pPr algn="ctr" rtl="0" fontAlgn="ctr"/>
                      <a:r>
                        <a:rPr lang="en-IN" sz="1600" b="0" i="0" u="none" strike="noStrike">
                          <a:solidFill>
                            <a:srgbClr val="000000"/>
                          </a:solidFill>
                          <a:effectLst/>
                          <a:latin typeface="Calibri" panose="020F0502020204030204" pitchFamily="34" charset="0"/>
                        </a:rPr>
                        <a:t>0.967</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CB379"/>
                    </a:solidFill>
                  </a:tcPr>
                </a:tc>
                <a:tc>
                  <a:txBody>
                    <a:bodyPr/>
                    <a:lstStyle/>
                    <a:p>
                      <a:pPr algn="ctr" rtl="0" fontAlgn="ctr"/>
                      <a:r>
                        <a:rPr lang="en-IN" sz="1600" b="0" i="0" u="none" strike="noStrike">
                          <a:solidFill>
                            <a:srgbClr val="000000"/>
                          </a:solidFill>
                          <a:effectLst/>
                          <a:latin typeface="Calibri" panose="020F0502020204030204" pitchFamily="34" charset="0"/>
                        </a:rPr>
                        <a:t>99.58%</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7BF7C"/>
                    </a:solidFill>
                  </a:tcPr>
                </a:tc>
                <a:tc>
                  <a:txBody>
                    <a:bodyPr/>
                    <a:lstStyle/>
                    <a:p>
                      <a:pPr algn="ctr" rtl="0" fontAlgn="ctr"/>
                      <a:r>
                        <a:rPr lang="en-IN" sz="1600" b="0" i="0" u="none" strike="noStrike">
                          <a:solidFill>
                            <a:srgbClr val="000000"/>
                          </a:solidFill>
                          <a:effectLst/>
                          <a:latin typeface="Calibri" panose="020F0502020204030204" pitchFamily="34" charset="0"/>
                        </a:rPr>
                        <a:t>0.42%</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6BE7B"/>
                    </a:solidFill>
                  </a:tcPr>
                </a:tc>
                <a:tc>
                  <a:txBody>
                    <a:bodyPr/>
                    <a:lstStyle/>
                    <a:p>
                      <a:pPr algn="ctr" rtl="0" fontAlgn="ctr"/>
                      <a:r>
                        <a:rPr lang="en-IN" sz="1600" b="0" i="0" u="none" strike="noStrike">
                          <a:solidFill>
                            <a:srgbClr val="000000"/>
                          </a:solidFill>
                          <a:effectLst/>
                          <a:latin typeface="Calibri" panose="020F0502020204030204" pitchFamily="34" charset="0"/>
                        </a:rPr>
                        <a:t>5.64%</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76C37C"/>
                    </a:solidFill>
                  </a:tcPr>
                </a:tc>
                <a:tc>
                  <a:txBody>
                    <a:bodyPr/>
                    <a:lstStyle/>
                    <a:p>
                      <a:pPr algn="ctr" rtl="0" fontAlgn="ctr"/>
                      <a:r>
                        <a:rPr lang="en-IN" sz="1600" b="0" i="0" u="none" strike="noStrike">
                          <a:solidFill>
                            <a:srgbClr val="000000"/>
                          </a:solidFill>
                          <a:effectLst/>
                          <a:latin typeface="Calibri" panose="020F0502020204030204" pitchFamily="34" charset="0"/>
                        </a:rPr>
                        <a:t>0.9697</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98C71"/>
                    </a:solidFill>
                  </a:tcPr>
                </a:tc>
                <a:tc vMerge="1">
                  <a:txBody>
                    <a:bodyPr/>
                    <a:lstStyle/>
                    <a:p>
                      <a:endParaRPr lang="en-IN"/>
                    </a:p>
                  </a:txBody>
                  <a:tcPr/>
                </a:tc>
                <a:extLst>
                  <a:ext uri="{0D108BD9-81ED-4DB2-BD59-A6C34878D82A}">
                    <a16:rowId xmlns:a16="http://schemas.microsoft.com/office/drawing/2014/main" xmlns="" val="10007"/>
                  </a:ext>
                </a:extLst>
              </a:tr>
              <a:tr h="524221">
                <a:tc>
                  <a:txBody>
                    <a:bodyPr/>
                    <a:lstStyle/>
                    <a:p>
                      <a:pPr algn="ctr" rtl="0" fontAlgn="ctr"/>
                      <a:r>
                        <a:rPr lang="en-IN" sz="1600" b="0" i="0" u="none" strike="noStrike">
                          <a:solidFill>
                            <a:srgbClr val="000000"/>
                          </a:solidFill>
                          <a:effectLst/>
                          <a:latin typeface="Calibri" panose="020F0502020204030204" pitchFamily="34" charset="0"/>
                        </a:rPr>
                        <a:t>K-Nearest Neighbors</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33CCFF"/>
                    </a:solidFill>
                  </a:tcPr>
                </a:tc>
                <a:tc>
                  <a:txBody>
                    <a:bodyPr/>
                    <a:lstStyle/>
                    <a:p>
                      <a:pPr algn="ctr" rtl="0" fontAlgn="ctr"/>
                      <a:r>
                        <a:rPr lang="en-IN" sz="1600" b="0" i="0" u="none" strike="noStrike">
                          <a:solidFill>
                            <a:srgbClr val="000000"/>
                          </a:solidFill>
                          <a:effectLst/>
                          <a:latin typeface="Calibri" panose="020F0502020204030204" pitchFamily="34" charset="0"/>
                        </a:rPr>
                        <a:t>Random Forest</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33CCFF"/>
                    </a:solidFill>
                  </a:tcPr>
                </a:tc>
                <a:tc>
                  <a:txBody>
                    <a:bodyPr/>
                    <a:lstStyle/>
                    <a:p>
                      <a:pPr algn="ctr" rtl="0" fontAlgn="ctr"/>
                      <a:r>
                        <a:rPr lang="en-IN" sz="1600" b="0" i="0" u="none" strike="noStrike">
                          <a:solidFill>
                            <a:srgbClr val="000000"/>
                          </a:solidFill>
                          <a:effectLst/>
                          <a:latin typeface="Calibri" panose="020F0502020204030204" pitchFamily="34" charset="0"/>
                        </a:rPr>
                        <a:t>97.75%</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BAD78"/>
                    </a:solidFill>
                  </a:tcPr>
                </a:tc>
                <a:tc>
                  <a:txBody>
                    <a:bodyPr/>
                    <a:lstStyle/>
                    <a:p>
                      <a:pPr algn="ctr" rtl="0" fontAlgn="ctr"/>
                      <a:r>
                        <a:rPr lang="en-IN" sz="1600" b="0" i="0" u="none" strike="noStrike">
                          <a:solidFill>
                            <a:srgbClr val="000000"/>
                          </a:solidFill>
                          <a:effectLst/>
                          <a:latin typeface="Calibri" panose="020F0502020204030204" pitchFamily="34" charset="0"/>
                        </a:rPr>
                        <a:t>97.11%</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9826F"/>
                    </a:solidFill>
                  </a:tcPr>
                </a:tc>
                <a:tc>
                  <a:txBody>
                    <a:bodyPr/>
                    <a:lstStyle/>
                    <a:p>
                      <a:pPr algn="ctr" rtl="0" fontAlgn="ctr"/>
                      <a:r>
                        <a:rPr lang="en-IN" sz="1600" b="0" i="0" u="none" strike="noStrike">
                          <a:solidFill>
                            <a:srgbClr val="000000"/>
                          </a:solidFill>
                          <a:effectLst/>
                          <a:latin typeface="Calibri" panose="020F0502020204030204" pitchFamily="34" charset="0"/>
                        </a:rPr>
                        <a:t>96.25%</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1E784"/>
                    </a:solidFill>
                  </a:tcPr>
                </a:tc>
                <a:tc>
                  <a:txBody>
                    <a:bodyPr/>
                    <a:lstStyle/>
                    <a:p>
                      <a:pPr algn="ctr" rtl="0" fontAlgn="ctr"/>
                      <a:r>
                        <a:rPr lang="en-IN" sz="1600" b="0" i="0" u="none" strike="noStrike">
                          <a:solidFill>
                            <a:srgbClr val="000000"/>
                          </a:solidFill>
                          <a:effectLst/>
                          <a:latin typeface="Calibri" panose="020F0502020204030204" pitchFamily="34" charset="0"/>
                        </a:rPr>
                        <a:t>0.9668</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BB178"/>
                    </a:solidFill>
                  </a:tcPr>
                </a:tc>
                <a:tc>
                  <a:txBody>
                    <a:bodyPr/>
                    <a:lstStyle/>
                    <a:p>
                      <a:pPr algn="ctr" rtl="0" fontAlgn="ctr"/>
                      <a:r>
                        <a:rPr lang="en-IN" sz="1600" b="0" i="0" u="none" strike="noStrike">
                          <a:solidFill>
                            <a:srgbClr val="000000"/>
                          </a:solidFill>
                          <a:effectLst/>
                          <a:latin typeface="Calibri" panose="020F0502020204030204" pitchFamily="34" charset="0"/>
                        </a:rPr>
                        <a:t>56.69%</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87A6E"/>
                    </a:solidFill>
                  </a:tcPr>
                </a:tc>
                <a:tc>
                  <a:txBody>
                    <a:bodyPr/>
                    <a:lstStyle/>
                    <a:p>
                      <a:pPr algn="ctr" rtl="0" fontAlgn="ctr"/>
                      <a:r>
                        <a:rPr lang="en-IN" sz="1600" b="0" i="0" u="none" strike="noStrike">
                          <a:solidFill>
                            <a:srgbClr val="000000"/>
                          </a:solidFill>
                          <a:effectLst/>
                          <a:latin typeface="Calibri" panose="020F0502020204030204" pitchFamily="34" charset="0"/>
                        </a:rPr>
                        <a:t>43.31%</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97B6F"/>
                    </a:solidFill>
                  </a:tcPr>
                </a:tc>
                <a:tc>
                  <a:txBody>
                    <a:bodyPr/>
                    <a:lstStyle/>
                    <a:p>
                      <a:pPr algn="ctr" rtl="0" fontAlgn="ctr"/>
                      <a:r>
                        <a:rPr lang="en-IN" sz="1600" b="0" i="0" u="none" strike="noStrike">
                          <a:solidFill>
                            <a:srgbClr val="000000"/>
                          </a:solidFill>
                          <a:effectLst/>
                          <a:latin typeface="Calibri" panose="020F0502020204030204" pitchFamily="34" charset="0"/>
                        </a:rPr>
                        <a:t>33.60%</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B9B75"/>
                    </a:solidFill>
                  </a:tcPr>
                </a:tc>
                <a:tc>
                  <a:txBody>
                    <a:bodyPr/>
                    <a:lstStyle/>
                    <a:p>
                      <a:pPr algn="ctr" rtl="0" fontAlgn="ctr"/>
                      <a:r>
                        <a:rPr lang="en-IN" sz="1600" b="0" i="0" u="none" strike="noStrike">
                          <a:solidFill>
                            <a:srgbClr val="000000"/>
                          </a:solidFill>
                          <a:effectLst/>
                          <a:latin typeface="Calibri" panose="020F0502020204030204" pitchFamily="34" charset="0"/>
                        </a:rPr>
                        <a:t>0.9739</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DD47F"/>
                    </a:solidFill>
                  </a:tcPr>
                </a:tc>
                <a:tc vMerge="1">
                  <a:txBody>
                    <a:bodyPr/>
                    <a:lstStyle/>
                    <a:p>
                      <a:endParaRPr lang="en-IN"/>
                    </a:p>
                  </a:txBody>
                  <a:tcPr/>
                </a:tc>
                <a:extLst>
                  <a:ext uri="{0D108BD9-81ED-4DB2-BD59-A6C34878D82A}">
                    <a16:rowId xmlns:a16="http://schemas.microsoft.com/office/drawing/2014/main" xmlns="" val="10008"/>
                  </a:ext>
                </a:extLst>
              </a:tr>
              <a:tr h="524221">
                <a:tc>
                  <a:txBody>
                    <a:bodyPr/>
                    <a:lstStyle/>
                    <a:p>
                      <a:pPr algn="ctr" rtl="0" fontAlgn="ctr"/>
                      <a:r>
                        <a:rPr lang="en-IN" sz="1600" b="0" i="0" u="none" strike="noStrike">
                          <a:solidFill>
                            <a:srgbClr val="000000"/>
                          </a:solidFill>
                          <a:effectLst/>
                          <a:latin typeface="Calibri" panose="020F0502020204030204" pitchFamily="34" charset="0"/>
                        </a:rPr>
                        <a:t>Random Forest</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33CCFF"/>
                    </a:solidFill>
                  </a:tcPr>
                </a:tc>
                <a:tc>
                  <a:txBody>
                    <a:bodyPr/>
                    <a:lstStyle/>
                    <a:p>
                      <a:pPr algn="ctr" rtl="0" fontAlgn="ctr"/>
                      <a:r>
                        <a:rPr lang="en-IN" sz="1600" b="0" i="0" u="none" strike="noStrike">
                          <a:solidFill>
                            <a:srgbClr val="000000"/>
                          </a:solidFill>
                          <a:effectLst/>
                          <a:latin typeface="Calibri" panose="020F0502020204030204" pitchFamily="34" charset="0"/>
                        </a:rPr>
                        <a:t>ANOVA F-statistic</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33CCFF"/>
                    </a:solidFill>
                  </a:tcPr>
                </a:tc>
                <a:tc>
                  <a:txBody>
                    <a:bodyPr/>
                    <a:lstStyle/>
                    <a:p>
                      <a:pPr algn="ctr" rtl="0" fontAlgn="ctr"/>
                      <a:r>
                        <a:rPr lang="en-IN" sz="1600" b="0" i="0" u="none" strike="noStrike">
                          <a:solidFill>
                            <a:srgbClr val="000000"/>
                          </a:solidFill>
                          <a:effectLst/>
                          <a:latin typeface="Calibri" panose="020F0502020204030204" pitchFamily="34" charset="0"/>
                        </a:rPr>
                        <a:t>97.40%</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8696B"/>
                    </a:solidFill>
                  </a:tcPr>
                </a:tc>
                <a:tc>
                  <a:txBody>
                    <a:bodyPr/>
                    <a:lstStyle/>
                    <a:p>
                      <a:pPr algn="ctr" rtl="0" fontAlgn="ctr"/>
                      <a:r>
                        <a:rPr lang="en-IN" sz="1600" b="0" i="0" u="none" strike="noStrike">
                          <a:solidFill>
                            <a:srgbClr val="000000"/>
                          </a:solidFill>
                          <a:effectLst/>
                          <a:latin typeface="Calibri" panose="020F0502020204030204" pitchFamily="34" charset="0"/>
                        </a:rPr>
                        <a:t>96.60%</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8696B"/>
                    </a:solidFill>
                  </a:tcPr>
                </a:tc>
                <a:tc>
                  <a:txBody>
                    <a:bodyPr/>
                    <a:lstStyle/>
                    <a:p>
                      <a:pPr algn="ctr" rtl="0" fontAlgn="ctr"/>
                      <a:r>
                        <a:rPr lang="en-IN" sz="1600" b="0" i="0" u="none" strike="noStrike">
                          <a:solidFill>
                            <a:srgbClr val="000000"/>
                          </a:solidFill>
                          <a:effectLst/>
                          <a:latin typeface="Calibri" panose="020F0502020204030204" pitchFamily="34" charset="0"/>
                        </a:rPr>
                        <a:t>95.75%</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ED980"/>
                    </a:solidFill>
                  </a:tcPr>
                </a:tc>
                <a:tc>
                  <a:txBody>
                    <a:bodyPr/>
                    <a:lstStyle/>
                    <a:p>
                      <a:pPr algn="ctr" rtl="0" fontAlgn="ctr"/>
                      <a:r>
                        <a:rPr lang="en-IN" sz="1600" b="0" i="0" u="none" strike="noStrike">
                          <a:solidFill>
                            <a:srgbClr val="000000"/>
                          </a:solidFill>
                          <a:effectLst/>
                          <a:latin typeface="Calibri" panose="020F0502020204030204" pitchFamily="34" charset="0"/>
                        </a:rPr>
                        <a:t>0.9617</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8696B"/>
                    </a:solidFill>
                  </a:tcPr>
                </a:tc>
                <a:tc>
                  <a:txBody>
                    <a:bodyPr/>
                    <a:lstStyle/>
                    <a:p>
                      <a:pPr algn="ctr" rtl="0" fontAlgn="ctr"/>
                      <a:r>
                        <a:rPr lang="en-IN" sz="1600" b="0" i="0" u="none" strike="noStrike">
                          <a:solidFill>
                            <a:srgbClr val="000000"/>
                          </a:solidFill>
                          <a:effectLst/>
                          <a:latin typeface="Calibri" panose="020F0502020204030204" pitchFamily="34" charset="0"/>
                        </a:rPr>
                        <a:t>98.26%</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77C47D"/>
                    </a:solidFill>
                  </a:tcPr>
                </a:tc>
                <a:tc>
                  <a:txBody>
                    <a:bodyPr/>
                    <a:lstStyle/>
                    <a:p>
                      <a:pPr algn="ctr" rtl="0" fontAlgn="ctr"/>
                      <a:r>
                        <a:rPr lang="en-IN" sz="1600" b="0" i="0" u="none" strike="noStrike">
                          <a:solidFill>
                            <a:srgbClr val="000000"/>
                          </a:solidFill>
                          <a:effectLst/>
                          <a:latin typeface="Calibri" panose="020F0502020204030204" pitchFamily="34" charset="0"/>
                        </a:rPr>
                        <a:t>1.74%</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76C37C"/>
                    </a:solidFill>
                  </a:tcPr>
                </a:tc>
                <a:tc>
                  <a:txBody>
                    <a:bodyPr/>
                    <a:lstStyle/>
                    <a:p>
                      <a:pPr algn="ctr" rtl="0" fontAlgn="ctr"/>
                      <a:r>
                        <a:rPr lang="en-IN" sz="1600" b="0" i="0" u="none" strike="noStrike">
                          <a:solidFill>
                            <a:srgbClr val="000000"/>
                          </a:solidFill>
                          <a:effectLst/>
                          <a:latin typeface="Calibri" panose="020F0502020204030204" pitchFamily="34" charset="0"/>
                        </a:rPr>
                        <a:t>4.25%</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70C17B"/>
                    </a:solidFill>
                  </a:tcPr>
                </a:tc>
                <a:tc>
                  <a:txBody>
                    <a:bodyPr/>
                    <a:lstStyle/>
                    <a:p>
                      <a:pPr algn="ctr" rtl="0" fontAlgn="ctr"/>
                      <a:r>
                        <a:rPr lang="en-IN" sz="1600" b="0" i="0" u="none" strike="noStrike">
                          <a:solidFill>
                            <a:srgbClr val="000000"/>
                          </a:solidFill>
                          <a:effectLst/>
                          <a:latin typeface="Calibri" panose="020F0502020204030204" pitchFamily="34" charset="0"/>
                        </a:rPr>
                        <a:t>0.9700</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A9172"/>
                    </a:solidFill>
                  </a:tcPr>
                </a:tc>
                <a:tc vMerge="1">
                  <a:txBody>
                    <a:bodyPr/>
                    <a:lstStyle/>
                    <a:p>
                      <a:endParaRPr lang="en-IN"/>
                    </a:p>
                  </a:txBody>
                  <a:tcPr/>
                </a:tc>
                <a:extLst>
                  <a:ext uri="{0D108BD9-81ED-4DB2-BD59-A6C34878D82A}">
                    <a16:rowId xmlns:a16="http://schemas.microsoft.com/office/drawing/2014/main" xmlns="" val="10009"/>
                  </a:ext>
                </a:extLst>
              </a:tr>
              <a:tr h="524221">
                <a:tc>
                  <a:txBody>
                    <a:bodyPr/>
                    <a:lstStyle/>
                    <a:p>
                      <a:pPr algn="ctr" rtl="0" fontAlgn="ctr"/>
                      <a:r>
                        <a:rPr lang="en-IN" sz="1600" b="0" i="0" u="none" strike="noStrike">
                          <a:solidFill>
                            <a:srgbClr val="000000"/>
                          </a:solidFill>
                          <a:effectLst/>
                          <a:latin typeface="Calibri" panose="020F0502020204030204" pitchFamily="34" charset="0"/>
                        </a:rPr>
                        <a:t>Extra Trees Classifier</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33CCFF"/>
                    </a:solidFill>
                  </a:tcPr>
                </a:tc>
                <a:tc>
                  <a:txBody>
                    <a:bodyPr/>
                    <a:lstStyle/>
                    <a:p>
                      <a:pPr algn="ctr" rtl="0" fontAlgn="ctr"/>
                      <a:r>
                        <a:rPr lang="en-IN" sz="1600" b="0" i="0" u="none" strike="noStrike">
                          <a:solidFill>
                            <a:srgbClr val="000000"/>
                          </a:solidFill>
                          <a:effectLst/>
                          <a:latin typeface="Calibri" panose="020F0502020204030204" pitchFamily="34" charset="0"/>
                        </a:rPr>
                        <a:t>Mutual Information</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33CCFF"/>
                    </a:solidFill>
                  </a:tcPr>
                </a:tc>
                <a:tc>
                  <a:txBody>
                    <a:bodyPr/>
                    <a:lstStyle/>
                    <a:p>
                      <a:pPr algn="ctr" rtl="0" fontAlgn="ctr"/>
                      <a:r>
                        <a:rPr lang="en-IN" sz="1600" b="0" i="0" u="none" strike="noStrike">
                          <a:solidFill>
                            <a:srgbClr val="000000"/>
                          </a:solidFill>
                          <a:effectLst/>
                          <a:latin typeface="Calibri" panose="020F0502020204030204" pitchFamily="34" charset="0"/>
                        </a:rPr>
                        <a:t>97.43%</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86E6C"/>
                    </a:solidFill>
                  </a:tcPr>
                </a:tc>
                <a:tc>
                  <a:txBody>
                    <a:bodyPr/>
                    <a:lstStyle/>
                    <a:p>
                      <a:pPr algn="ctr" rtl="0" fontAlgn="ctr"/>
                      <a:r>
                        <a:rPr lang="en-IN" sz="1600" b="0" i="0" u="none" strike="noStrike">
                          <a:solidFill>
                            <a:srgbClr val="000000"/>
                          </a:solidFill>
                          <a:effectLst/>
                          <a:latin typeface="Calibri" panose="020F0502020204030204" pitchFamily="34" charset="0"/>
                        </a:rPr>
                        <a:t>97.72%</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BA175"/>
                    </a:solidFill>
                  </a:tcPr>
                </a:tc>
                <a:tc>
                  <a:txBody>
                    <a:bodyPr/>
                    <a:lstStyle/>
                    <a:p>
                      <a:pPr algn="ctr" rtl="0" fontAlgn="ctr"/>
                      <a:r>
                        <a:rPr lang="en-IN" sz="1600" b="0" i="0" u="none" strike="noStrike">
                          <a:solidFill>
                            <a:srgbClr val="000000"/>
                          </a:solidFill>
                          <a:effectLst/>
                          <a:latin typeface="Calibri" panose="020F0502020204030204" pitchFamily="34" charset="0"/>
                        </a:rPr>
                        <a:t>94.66%</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98C71"/>
                    </a:solidFill>
                  </a:tcPr>
                </a:tc>
                <a:tc>
                  <a:txBody>
                    <a:bodyPr/>
                    <a:lstStyle/>
                    <a:p>
                      <a:pPr algn="ctr" rtl="0" fontAlgn="ctr"/>
                      <a:r>
                        <a:rPr lang="en-IN" sz="1600" b="0" i="0" u="none" strike="noStrike">
                          <a:solidFill>
                            <a:srgbClr val="000000"/>
                          </a:solidFill>
                          <a:effectLst/>
                          <a:latin typeface="Calibri" panose="020F0502020204030204" pitchFamily="34" charset="0"/>
                        </a:rPr>
                        <a:t>0.9617</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8696B"/>
                    </a:solidFill>
                  </a:tcPr>
                </a:tc>
                <a:tc>
                  <a:txBody>
                    <a:bodyPr/>
                    <a:lstStyle/>
                    <a:p>
                      <a:pPr algn="ctr" rtl="0" fontAlgn="ctr"/>
                      <a:r>
                        <a:rPr lang="en-IN" sz="1600" b="0" i="0" u="none" strike="noStrike">
                          <a:solidFill>
                            <a:srgbClr val="000000"/>
                          </a:solidFill>
                          <a:effectLst/>
                          <a:latin typeface="Calibri" panose="020F0502020204030204" pitchFamily="34" charset="0"/>
                        </a:rPr>
                        <a:t>70.77%</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BAE78"/>
                    </a:solidFill>
                  </a:tcPr>
                </a:tc>
                <a:tc>
                  <a:txBody>
                    <a:bodyPr/>
                    <a:lstStyle/>
                    <a:p>
                      <a:pPr algn="ctr" rtl="0" fontAlgn="ctr"/>
                      <a:r>
                        <a:rPr lang="en-IN" sz="1600" b="0" i="0" u="none" strike="noStrike">
                          <a:solidFill>
                            <a:srgbClr val="000000"/>
                          </a:solidFill>
                          <a:effectLst/>
                          <a:latin typeface="Calibri" panose="020F0502020204030204" pitchFamily="34" charset="0"/>
                        </a:rPr>
                        <a:t>29.23%</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CAF79"/>
                    </a:solidFill>
                  </a:tcPr>
                </a:tc>
                <a:tc>
                  <a:txBody>
                    <a:bodyPr/>
                    <a:lstStyle/>
                    <a:p>
                      <a:pPr algn="ctr" rtl="0" fontAlgn="ctr"/>
                      <a:r>
                        <a:rPr lang="en-IN" sz="1600" b="0" i="0" u="none" strike="noStrike">
                          <a:solidFill>
                            <a:srgbClr val="000000"/>
                          </a:solidFill>
                          <a:effectLst/>
                          <a:latin typeface="Calibri" panose="020F0502020204030204" pitchFamily="34" charset="0"/>
                        </a:rPr>
                        <a:t>33.16%</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ED680"/>
                    </a:solidFill>
                  </a:tcPr>
                </a:tc>
                <a:tc>
                  <a:txBody>
                    <a:bodyPr/>
                    <a:lstStyle/>
                    <a:p>
                      <a:pPr algn="ctr" rtl="0" fontAlgn="ctr"/>
                      <a:r>
                        <a:rPr lang="en-IN" sz="1600" b="0" i="0" u="none" strike="noStrike" dirty="0">
                          <a:solidFill>
                            <a:srgbClr val="000000"/>
                          </a:solidFill>
                          <a:effectLst/>
                          <a:latin typeface="Calibri" panose="020F0502020204030204" pitchFamily="34" charset="0"/>
                        </a:rPr>
                        <a:t>0.9676</a:t>
                      </a:r>
                    </a:p>
                  </a:txBody>
                  <a:tcPr marL="5193" marR="5193" marT="5193"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8696B"/>
                    </a:solidFill>
                  </a:tcPr>
                </a:tc>
                <a:tc vMerge="1">
                  <a:txBody>
                    <a:bodyPr/>
                    <a:lstStyle/>
                    <a:p>
                      <a:endParaRPr lang="en-IN"/>
                    </a:p>
                  </a:txBody>
                  <a:tcPr/>
                </a:tc>
                <a:extLst>
                  <a:ext uri="{0D108BD9-81ED-4DB2-BD59-A6C34878D82A}">
                    <a16:rowId xmlns:a16="http://schemas.microsoft.com/office/drawing/2014/main" xmlns="" val="10010"/>
                  </a:ext>
                </a:extLst>
              </a:tr>
            </a:tbl>
          </a:graphicData>
        </a:graphic>
      </p:graphicFrame>
    </p:spTree>
    <p:extLst>
      <p:ext uri="{BB962C8B-B14F-4D97-AF65-F5344CB8AC3E}">
        <p14:creationId xmlns:p14="http://schemas.microsoft.com/office/powerpoint/2010/main" val="26242510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graphicFrame>
        <p:nvGraphicFramePr>
          <p:cNvPr id="6" name="Chart 5"/>
          <p:cNvGraphicFramePr>
            <a:graphicFrameLocks/>
          </p:cNvGraphicFramePr>
          <p:nvPr>
            <p:extLst>
              <p:ext uri="{D42A27DB-BD31-4B8C-83A1-F6EECF244321}">
                <p14:modId xmlns:p14="http://schemas.microsoft.com/office/powerpoint/2010/main" val="629793964"/>
              </p:ext>
            </p:extLst>
          </p:nvPr>
        </p:nvGraphicFramePr>
        <p:xfrm>
          <a:off x="0" y="0"/>
          <a:ext cx="12192000" cy="6858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9864627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1962014337"/>
              </p:ext>
            </p:extLst>
          </p:nvPr>
        </p:nvGraphicFramePr>
        <p:xfrm>
          <a:off x="0" y="508248"/>
          <a:ext cx="12158312" cy="6349752"/>
        </p:xfrm>
        <a:graphic>
          <a:graphicData uri="http://schemas.openxmlformats.org/drawingml/2006/table">
            <a:tbl>
              <a:tblPr/>
              <a:tblGrid>
                <a:gridCol w="1321138">
                  <a:extLst>
                    <a:ext uri="{9D8B030D-6E8A-4147-A177-3AD203B41FA5}">
                      <a16:colId xmlns:a16="http://schemas.microsoft.com/office/drawing/2014/main" xmlns="" val="20000"/>
                    </a:ext>
                  </a:extLst>
                </a:gridCol>
                <a:gridCol w="1436022">
                  <a:extLst>
                    <a:ext uri="{9D8B030D-6E8A-4147-A177-3AD203B41FA5}">
                      <a16:colId xmlns:a16="http://schemas.microsoft.com/office/drawing/2014/main" xmlns="" val="20001"/>
                    </a:ext>
                  </a:extLst>
                </a:gridCol>
                <a:gridCol w="1033935">
                  <a:extLst>
                    <a:ext uri="{9D8B030D-6E8A-4147-A177-3AD203B41FA5}">
                      <a16:colId xmlns:a16="http://schemas.microsoft.com/office/drawing/2014/main" xmlns="" val="20002"/>
                    </a:ext>
                  </a:extLst>
                </a:gridCol>
                <a:gridCol w="1053082">
                  <a:extLst>
                    <a:ext uri="{9D8B030D-6E8A-4147-A177-3AD203B41FA5}">
                      <a16:colId xmlns:a16="http://schemas.microsoft.com/office/drawing/2014/main" xmlns="" val="20003"/>
                    </a:ext>
                  </a:extLst>
                </a:gridCol>
                <a:gridCol w="1167964">
                  <a:extLst>
                    <a:ext uri="{9D8B030D-6E8A-4147-A177-3AD203B41FA5}">
                      <a16:colId xmlns:a16="http://schemas.microsoft.com/office/drawing/2014/main" xmlns="" val="20004"/>
                    </a:ext>
                  </a:extLst>
                </a:gridCol>
                <a:gridCol w="919054">
                  <a:extLst>
                    <a:ext uri="{9D8B030D-6E8A-4147-A177-3AD203B41FA5}">
                      <a16:colId xmlns:a16="http://schemas.microsoft.com/office/drawing/2014/main" xmlns="" val="20005"/>
                    </a:ext>
                  </a:extLst>
                </a:gridCol>
                <a:gridCol w="1167964">
                  <a:extLst>
                    <a:ext uri="{9D8B030D-6E8A-4147-A177-3AD203B41FA5}">
                      <a16:colId xmlns:a16="http://schemas.microsoft.com/office/drawing/2014/main" xmlns="" val="20006"/>
                    </a:ext>
                  </a:extLst>
                </a:gridCol>
                <a:gridCol w="919054">
                  <a:extLst>
                    <a:ext uri="{9D8B030D-6E8A-4147-A177-3AD203B41FA5}">
                      <a16:colId xmlns:a16="http://schemas.microsoft.com/office/drawing/2014/main" xmlns="" val="20007"/>
                    </a:ext>
                  </a:extLst>
                </a:gridCol>
                <a:gridCol w="919054">
                  <a:extLst>
                    <a:ext uri="{9D8B030D-6E8A-4147-A177-3AD203B41FA5}">
                      <a16:colId xmlns:a16="http://schemas.microsoft.com/office/drawing/2014/main" xmlns="" val="20008"/>
                    </a:ext>
                  </a:extLst>
                </a:gridCol>
                <a:gridCol w="919054">
                  <a:extLst>
                    <a:ext uri="{9D8B030D-6E8A-4147-A177-3AD203B41FA5}">
                      <a16:colId xmlns:a16="http://schemas.microsoft.com/office/drawing/2014/main" xmlns="" val="20009"/>
                    </a:ext>
                  </a:extLst>
                </a:gridCol>
                <a:gridCol w="1301991">
                  <a:extLst>
                    <a:ext uri="{9D8B030D-6E8A-4147-A177-3AD203B41FA5}">
                      <a16:colId xmlns:a16="http://schemas.microsoft.com/office/drawing/2014/main" xmlns="" val="20010"/>
                    </a:ext>
                  </a:extLst>
                </a:gridCol>
              </a:tblGrid>
              <a:tr h="732950">
                <a:tc>
                  <a:txBody>
                    <a:bodyPr/>
                    <a:lstStyle/>
                    <a:p>
                      <a:pPr algn="ctr" rtl="0" fontAlgn="ctr"/>
                      <a:r>
                        <a:rPr lang="en-IN" sz="1600" b="0" i="0" u="none" strike="noStrike" dirty="0">
                          <a:solidFill>
                            <a:srgbClr val="000000"/>
                          </a:solidFill>
                          <a:effectLst/>
                          <a:latin typeface="Calibri" panose="020F0502020204030204" pitchFamily="34" charset="0"/>
                        </a:rPr>
                        <a:t>Model</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CCCFF"/>
                    </a:solidFill>
                  </a:tcPr>
                </a:tc>
                <a:tc>
                  <a:txBody>
                    <a:bodyPr/>
                    <a:lstStyle/>
                    <a:p>
                      <a:pPr algn="ctr" rtl="0" fontAlgn="ctr"/>
                      <a:r>
                        <a:rPr lang="en-IN" sz="1600" b="0" i="0" u="none" strike="noStrike">
                          <a:solidFill>
                            <a:srgbClr val="000000"/>
                          </a:solidFill>
                          <a:effectLst/>
                          <a:latin typeface="Calibri" panose="020F0502020204030204" pitchFamily="34" charset="0"/>
                        </a:rPr>
                        <a:t>Feature Selection Method</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CCCFF"/>
                    </a:solidFill>
                  </a:tcPr>
                </a:tc>
                <a:tc>
                  <a:txBody>
                    <a:bodyPr/>
                    <a:lstStyle/>
                    <a:p>
                      <a:pPr algn="ctr" rtl="0" fontAlgn="ctr"/>
                      <a:r>
                        <a:rPr lang="en-IN" sz="1600" b="0" i="0" u="none" strike="noStrike">
                          <a:solidFill>
                            <a:srgbClr val="000000"/>
                          </a:solidFill>
                          <a:effectLst/>
                          <a:latin typeface="Calibri" panose="020F0502020204030204" pitchFamily="34" charset="0"/>
                        </a:rPr>
                        <a:t>Accuracy</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CCCFF"/>
                    </a:solidFill>
                  </a:tcPr>
                </a:tc>
                <a:tc>
                  <a:txBody>
                    <a:bodyPr/>
                    <a:lstStyle/>
                    <a:p>
                      <a:pPr algn="ctr" rtl="0" fontAlgn="ctr"/>
                      <a:r>
                        <a:rPr lang="en-IN" sz="1600" b="0" i="0" u="none" strike="noStrike">
                          <a:solidFill>
                            <a:srgbClr val="000000"/>
                          </a:solidFill>
                          <a:effectLst/>
                          <a:latin typeface="Calibri" panose="020F0502020204030204" pitchFamily="34" charset="0"/>
                        </a:rPr>
                        <a:t>Precision</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CCCFF"/>
                    </a:solidFill>
                  </a:tcPr>
                </a:tc>
                <a:tc>
                  <a:txBody>
                    <a:bodyPr/>
                    <a:lstStyle/>
                    <a:p>
                      <a:pPr algn="ctr" rtl="0" fontAlgn="ctr"/>
                      <a:r>
                        <a:rPr lang="en-IN" sz="1600" b="0" i="0" u="none" strike="noStrike" dirty="0">
                          <a:solidFill>
                            <a:srgbClr val="000000"/>
                          </a:solidFill>
                          <a:effectLst/>
                          <a:latin typeface="Calibri" panose="020F0502020204030204" pitchFamily="34" charset="0"/>
                        </a:rPr>
                        <a:t>TPR / Sensitivity / Recall</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CCCFF"/>
                    </a:solidFill>
                  </a:tcPr>
                </a:tc>
                <a:tc>
                  <a:txBody>
                    <a:bodyPr/>
                    <a:lstStyle/>
                    <a:p>
                      <a:pPr algn="ctr" rtl="0" fontAlgn="ctr"/>
                      <a:r>
                        <a:rPr lang="en-IN" sz="1600" b="0" i="0" u="none" strike="noStrike">
                          <a:solidFill>
                            <a:srgbClr val="000000"/>
                          </a:solidFill>
                          <a:effectLst/>
                          <a:latin typeface="Calibri" panose="020F0502020204030204" pitchFamily="34" charset="0"/>
                        </a:rPr>
                        <a:t>F1 Score</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CCCFF"/>
                    </a:solidFill>
                  </a:tcPr>
                </a:tc>
                <a:tc>
                  <a:txBody>
                    <a:bodyPr/>
                    <a:lstStyle/>
                    <a:p>
                      <a:pPr algn="ctr" rtl="0" fontAlgn="ctr"/>
                      <a:r>
                        <a:rPr lang="en-IN" sz="1600" b="0" i="0" u="none" strike="noStrike" dirty="0">
                          <a:solidFill>
                            <a:srgbClr val="000000"/>
                          </a:solidFill>
                          <a:effectLst/>
                          <a:latin typeface="Calibri" panose="020F0502020204030204" pitchFamily="34" charset="0"/>
                        </a:rPr>
                        <a:t>TNR / Specificity</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CCCFF"/>
                    </a:solidFill>
                  </a:tcPr>
                </a:tc>
                <a:tc>
                  <a:txBody>
                    <a:bodyPr/>
                    <a:lstStyle/>
                    <a:p>
                      <a:pPr algn="ctr" rtl="0" fontAlgn="ctr"/>
                      <a:r>
                        <a:rPr lang="en-IN" sz="1600" b="0" i="0" u="none" strike="noStrike">
                          <a:solidFill>
                            <a:srgbClr val="000000"/>
                          </a:solidFill>
                          <a:effectLst/>
                          <a:latin typeface="Calibri" panose="020F0502020204030204" pitchFamily="34" charset="0"/>
                        </a:rPr>
                        <a:t>FPR</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CCCFF"/>
                    </a:solidFill>
                  </a:tcPr>
                </a:tc>
                <a:tc>
                  <a:txBody>
                    <a:bodyPr/>
                    <a:lstStyle/>
                    <a:p>
                      <a:pPr algn="ctr" rtl="0" fontAlgn="ctr"/>
                      <a:r>
                        <a:rPr lang="en-IN" sz="1600" b="0" i="0" u="none" strike="noStrike">
                          <a:solidFill>
                            <a:srgbClr val="000000"/>
                          </a:solidFill>
                          <a:effectLst/>
                          <a:latin typeface="Calibri" panose="020F0502020204030204" pitchFamily="34" charset="0"/>
                        </a:rPr>
                        <a:t>FNR</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CCCFF"/>
                    </a:solidFill>
                  </a:tcPr>
                </a:tc>
                <a:tc>
                  <a:txBody>
                    <a:bodyPr/>
                    <a:lstStyle/>
                    <a:p>
                      <a:pPr algn="ctr" rtl="0" fontAlgn="ctr"/>
                      <a:r>
                        <a:rPr lang="en-IN" sz="1600" b="0" i="0" u="none" strike="noStrike">
                          <a:solidFill>
                            <a:srgbClr val="000000"/>
                          </a:solidFill>
                          <a:effectLst/>
                          <a:latin typeface="Calibri" panose="020F0502020204030204" pitchFamily="34" charset="0"/>
                        </a:rPr>
                        <a:t>ROC AUC</a:t>
                      </a:r>
                    </a:p>
                  </a:txBody>
                  <a:tcPr marL="4956" marR="4956" marT="4956"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CCCFF"/>
                    </a:solidFill>
                  </a:tcPr>
                </a:tc>
                <a:tc>
                  <a:txBody>
                    <a:bodyPr/>
                    <a:lstStyle/>
                    <a:p>
                      <a:pPr algn="ctr" fontAlgn="ctr"/>
                      <a:r>
                        <a:rPr lang="en-IN" sz="1600" b="0" i="0" u="none" strike="noStrike">
                          <a:solidFill>
                            <a:srgbClr val="000000"/>
                          </a:solidFill>
                          <a:effectLst/>
                          <a:latin typeface="Calibri" panose="020F0502020204030204" pitchFamily="34" charset="0"/>
                        </a:rPr>
                        <a:t>No. of instances</a:t>
                      </a:r>
                    </a:p>
                  </a:txBody>
                  <a:tcPr marL="4956" marR="4956" marT="495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CCFF"/>
                    </a:solidFill>
                  </a:tcPr>
                </a:tc>
                <a:extLst>
                  <a:ext uri="{0D108BD9-81ED-4DB2-BD59-A6C34878D82A}">
                    <a16:rowId xmlns:a16="http://schemas.microsoft.com/office/drawing/2014/main" xmlns="" val="10000"/>
                  </a:ext>
                </a:extLst>
              </a:tr>
              <a:tr h="535618">
                <a:tc>
                  <a:txBody>
                    <a:bodyPr/>
                    <a:lstStyle/>
                    <a:p>
                      <a:pPr algn="ctr" rtl="0" fontAlgn="ctr"/>
                      <a:r>
                        <a:rPr lang="en-IN" sz="1600" b="0" i="0" u="none" strike="noStrike" dirty="0" err="1">
                          <a:solidFill>
                            <a:srgbClr val="000000"/>
                          </a:solidFill>
                          <a:effectLst/>
                          <a:latin typeface="Calibri" panose="020F0502020204030204" pitchFamily="34" charset="0"/>
                        </a:rPr>
                        <a:t>XGBoost</a:t>
                      </a:r>
                      <a:r>
                        <a:rPr lang="en-IN" sz="1600" b="0" i="0" u="none" strike="noStrike" dirty="0">
                          <a:solidFill>
                            <a:srgbClr val="000000"/>
                          </a:solidFill>
                          <a:effectLst/>
                          <a:latin typeface="Calibri" panose="020F0502020204030204" pitchFamily="34" charset="0"/>
                        </a:rPr>
                        <a:t> Classifier</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99FF"/>
                    </a:solidFill>
                  </a:tcPr>
                </a:tc>
                <a:tc>
                  <a:txBody>
                    <a:bodyPr/>
                    <a:lstStyle/>
                    <a:p>
                      <a:pPr algn="ctr" rtl="0" fontAlgn="ctr"/>
                      <a:r>
                        <a:rPr lang="en-IN" sz="1600" b="0" i="0" u="none" strike="noStrike">
                          <a:solidFill>
                            <a:srgbClr val="000000"/>
                          </a:solidFill>
                          <a:effectLst/>
                          <a:latin typeface="Calibri" panose="020F0502020204030204" pitchFamily="34" charset="0"/>
                        </a:rPr>
                        <a:t>Random Forest</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99FF"/>
                    </a:solidFill>
                  </a:tcPr>
                </a:tc>
                <a:tc>
                  <a:txBody>
                    <a:bodyPr/>
                    <a:lstStyle/>
                    <a:p>
                      <a:pPr algn="ctr" rtl="0" fontAlgn="ctr"/>
                      <a:r>
                        <a:rPr lang="en-IN" sz="1600" b="0" i="0" u="none" strike="noStrike">
                          <a:solidFill>
                            <a:srgbClr val="000000"/>
                          </a:solidFill>
                          <a:effectLst/>
                          <a:latin typeface="Calibri" panose="020F0502020204030204" pitchFamily="34" charset="0"/>
                        </a:rPr>
                        <a:t>99.20%</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FC27C"/>
                    </a:solidFill>
                  </a:tcPr>
                </a:tc>
                <a:tc>
                  <a:txBody>
                    <a:bodyPr/>
                    <a:lstStyle/>
                    <a:p>
                      <a:pPr algn="ctr" rtl="0" fontAlgn="ctr"/>
                      <a:r>
                        <a:rPr lang="en-IN" sz="1600" b="0" i="0" u="none" strike="noStrike">
                          <a:solidFill>
                            <a:srgbClr val="000000"/>
                          </a:solidFill>
                          <a:effectLst/>
                          <a:latin typeface="Calibri" panose="020F0502020204030204" pitchFamily="34" charset="0"/>
                        </a:rPr>
                        <a:t>99.17%</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FC27C"/>
                    </a:solidFill>
                  </a:tcPr>
                </a:tc>
                <a:tc>
                  <a:txBody>
                    <a:bodyPr/>
                    <a:lstStyle/>
                    <a:p>
                      <a:pPr algn="ctr" rtl="0" fontAlgn="ctr"/>
                      <a:r>
                        <a:rPr lang="en-IN" sz="1600" b="0" i="0" u="none" strike="noStrike">
                          <a:solidFill>
                            <a:srgbClr val="000000"/>
                          </a:solidFill>
                          <a:effectLst/>
                          <a:latin typeface="Calibri" panose="020F0502020204030204" pitchFamily="34" charset="0"/>
                        </a:rPr>
                        <a:t>99.15%</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BC17C"/>
                    </a:solidFill>
                  </a:tcPr>
                </a:tc>
                <a:tc>
                  <a:txBody>
                    <a:bodyPr/>
                    <a:lstStyle/>
                    <a:p>
                      <a:pPr algn="ctr" rtl="0" fontAlgn="ctr"/>
                      <a:r>
                        <a:rPr lang="en-IN" sz="1600" b="0" i="0" u="none" strike="noStrike">
                          <a:solidFill>
                            <a:srgbClr val="000000"/>
                          </a:solidFill>
                          <a:effectLst/>
                          <a:latin typeface="Calibri" panose="020F0502020204030204" pitchFamily="34" charset="0"/>
                        </a:rPr>
                        <a:t>0.9917</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EC27C"/>
                    </a:solidFill>
                  </a:tcPr>
                </a:tc>
                <a:tc>
                  <a:txBody>
                    <a:bodyPr/>
                    <a:lstStyle/>
                    <a:p>
                      <a:pPr algn="ctr" rtl="0" fontAlgn="ctr"/>
                      <a:r>
                        <a:rPr lang="en-IN" sz="1600" b="0" i="0" u="none" strike="noStrike">
                          <a:solidFill>
                            <a:srgbClr val="0D0D0D"/>
                          </a:solidFill>
                          <a:effectLst/>
                          <a:latin typeface="Calibri" panose="020F0502020204030204" pitchFamily="34" charset="0"/>
                        </a:rPr>
                        <a:t>99.79%</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7BC57D"/>
                    </a:solidFill>
                  </a:tcPr>
                </a:tc>
                <a:tc>
                  <a:txBody>
                    <a:bodyPr/>
                    <a:lstStyle/>
                    <a:p>
                      <a:pPr algn="ctr" rtl="0" fontAlgn="ctr"/>
                      <a:r>
                        <a:rPr lang="en-IN" sz="1600" b="0" i="0" u="none" strike="noStrike">
                          <a:solidFill>
                            <a:srgbClr val="000000"/>
                          </a:solidFill>
                          <a:effectLst/>
                          <a:latin typeface="Calibri" panose="020F0502020204030204" pitchFamily="34" charset="0"/>
                        </a:rPr>
                        <a:t>33.82%</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A7E6F"/>
                    </a:solidFill>
                  </a:tcPr>
                </a:tc>
                <a:tc>
                  <a:txBody>
                    <a:bodyPr/>
                    <a:lstStyle/>
                    <a:p>
                      <a:pPr algn="ctr" rtl="0" fontAlgn="ctr"/>
                      <a:r>
                        <a:rPr lang="en-IN" sz="1600" b="0" i="0" u="none" strike="noStrike">
                          <a:solidFill>
                            <a:srgbClr val="000000"/>
                          </a:solidFill>
                          <a:effectLst/>
                          <a:latin typeface="Calibri" panose="020F0502020204030204" pitchFamily="34" charset="0"/>
                        </a:rPr>
                        <a:t>27.14%</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FC17B"/>
                    </a:solidFill>
                  </a:tcPr>
                </a:tc>
                <a:tc>
                  <a:txBody>
                    <a:bodyPr/>
                    <a:lstStyle/>
                    <a:p>
                      <a:pPr algn="ctr" rtl="0" fontAlgn="ctr"/>
                      <a:r>
                        <a:rPr lang="en-IN" sz="1600" b="0" i="0" u="none" strike="noStrike">
                          <a:solidFill>
                            <a:srgbClr val="000000"/>
                          </a:solidFill>
                          <a:effectLst/>
                          <a:latin typeface="Calibri" panose="020F0502020204030204" pitchFamily="34" charset="0"/>
                        </a:rPr>
                        <a:t>0.9990</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3BE7B"/>
                    </a:solidFill>
                  </a:tcPr>
                </a:tc>
                <a:tc rowSpan="10">
                  <a:txBody>
                    <a:bodyPr/>
                    <a:lstStyle/>
                    <a:p>
                      <a:pPr marL="0" marR="0" indent="0" algn="ctr" defTabSz="761970" rtl="0" eaLnBrk="1" fontAlgn="t"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100689</a:t>
                      </a:r>
                    </a:p>
                    <a:p>
                      <a:pPr algn="ctr" fontAlgn="t"/>
                      <a:endParaRPr lang="en-US" sz="1600" b="0" i="0" u="none" strike="noStrike" dirty="0">
                        <a:solidFill>
                          <a:srgbClr val="000000"/>
                        </a:solidFill>
                        <a:effectLst/>
                        <a:latin typeface="Calibri" panose="020F0502020204030204" pitchFamily="34" charset="0"/>
                      </a:endParaRPr>
                    </a:p>
                    <a:p>
                      <a:pPr algn="ctr" fontAlgn="t"/>
                      <a:r>
                        <a:rPr lang="en-US" sz="1600" b="0" i="0" u="none" strike="noStrike" dirty="0">
                          <a:solidFill>
                            <a:srgbClr val="000000"/>
                          </a:solidFill>
                          <a:effectLst/>
                          <a:latin typeface="Calibri" panose="020F0502020204030204" pitchFamily="34" charset="0"/>
                        </a:rPr>
                        <a:t>N : 0</a:t>
                      </a:r>
                      <a:endParaRPr lang="en-US" sz="1600" b="0" i="0" u="none" strike="noStrike" baseline="0" dirty="0">
                        <a:solidFill>
                          <a:srgbClr val="000000"/>
                        </a:solidFill>
                        <a:effectLst/>
                        <a:latin typeface="Calibri" panose="020F0502020204030204" pitchFamily="34" charset="0"/>
                      </a:endParaRPr>
                    </a:p>
                    <a:p>
                      <a:pPr algn="ctr" fontAlgn="t"/>
                      <a:r>
                        <a:rPr lang="en-US" sz="1600" b="0" i="0" u="none" strike="noStrike" dirty="0">
                          <a:solidFill>
                            <a:srgbClr val="000000"/>
                          </a:solidFill>
                          <a:effectLst/>
                          <a:latin typeface="Calibri" panose="020F0502020204030204" pitchFamily="34" charset="0"/>
                        </a:rPr>
                        <a:t>SVEB : 1 </a:t>
                      </a:r>
                    </a:p>
                    <a:p>
                      <a:pPr algn="ctr" fontAlgn="t"/>
                      <a:r>
                        <a:rPr lang="en-US" sz="1600" b="0" i="0" u="none" strike="noStrike" dirty="0">
                          <a:solidFill>
                            <a:srgbClr val="000000"/>
                          </a:solidFill>
                          <a:effectLst/>
                          <a:latin typeface="Calibri" panose="020F0502020204030204" pitchFamily="34" charset="0"/>
                        </a:rPr>
                        <a:t>VEB : 2</a:t>
                      </a:r>
                    </a:p>
                    <a:p>
                      <a:pPr algn="ctr" fontAlgn="t"/>
                      <a:r>
                        <a:rPr lang="en-US" sz="1600" b="0" i="0" u="none" strike="noStrike" dirty="0">
                          <a:solidFill>
                            <a:srgbClr val="000000"/>
                          </a:solidFill>
                          <a:effectLst/>
                          <a:latin typeface="Calibri" panose="020F0502020204030204" pitchFamily="34" charset="0"/>
                        </a:rPr>
                        <a:t>F :3</a:t>
                      </a:r>
                    </a:p>
                    <a:p>
                      <a:pPr algn="ctr" fontAlgn="t"/>
                      <a:r>
                        <a:rPr lang="en-US" sz="1600" b="0" i="0" u="none" strike="noStrike" dirty="0">
                          <a:solidFill>
                            <a:srgbClr val="000000"/>
                          </a:solidFill>
                          <a:effectLst/>
                          <a:latin typeface="Calibri" panose="020F0502020204030204" pitchFamily="34" charset="0"/>
                        </a:rPr>
                        <a:t>Q : 4</a:t>
                      </a:r>
                    </a:p>
                    <a:p>
                      <a:pPr algn="ctr" fontAlgn="t"/>
                      <a:endParaRPr lang="en-US" sz="1600" b="0" i="0" u="none" strike="noStrike" dirty="0">
                        <a:solidFill>
                          <a:srgbClr val="000000"/>
                        </a:solidFill>
                        <a:effectLst/>
                        <a:latin typeface="Calibri" panose="020F0502020204030204" pitchFamily="34" charset="0"/>
                      </a:endParaRPr>
                    </a:p>
                    <a:p>
                      <a:pPr algn="ctr" fontAlgn="t"/>
                      <a:r>
                        <a:rPr lang="en-US" sz="1600" b="0" i="0" u="none" strike="noStrike" dirty="0">
                          <a:solidFill>
                            <a:srgbClr val="000000"/>
                          </a:solidFill>
                          <a:effectLst/>
                          <a:latin typeface="Calibri" panose="020F0502020204030204" pitchFamily="34" charset="0"/>
                        </a:rPr>
                        <a:t>Training set:</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0    72066</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2     5607</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1     2223</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3      643</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4       12</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Test set:</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0    18017</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2     1402</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1      556</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3      160</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4        3</a:t>
                      </a:r>
                    </a:p>
                  </a:txBody>
                  <a:tcPr marL="4956" marR="4956" marT="4956" marB="0">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99FF"/>
                    </a:solidFill>
                  </a:tcPr>
                </a:tc>
                <a:extLst>
                  <a:ext uri="{0D108BD9-81ED-4DB2-BD59-A6C34878D82A}">
                    <a16:rowId xmlns:a16="http://schemas.microsoft.com/office/drawing/2014/main" xmlns="" val="10001"/>
                  </a:ext>
                </a:extLst>
              </a:tr>
              <a:tr h="493333">
                <a:tc>
                  <a:txBody>
                    <a:bodyPr/>
                    <a:lstStyle/>
                    <a:p>
                      <a:pPr algn="ctr" rtl="0" fontAlgn="ctr"/>
                      <a:r>
                        <a:rPr lang="en-IN" sz="1600" b="0" i="0" u="none" strike="noStrike">
                          <a:solidFill>
                            <a:srgbClr val="000000"/>
                          </a:solidFill>
                          <a:effectLst/>
                          <a:latin typeface="Calibri" panose="020F0502020204030204" pitchFamily="34" charset="0"/>
                        </a:rPr>
                        <a:t>Extra Trees Classifier</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99FF"/>
                    </a:solidFill>
                  </a:tcPr>
                </a:tc>
                <a:tc>
                  <a:txBody>
                    <a:bodyPr/>
                    <a:lstStyle/>
                    <a:p>
                      <a:pPr algn="ctr" rtl="0" fontAlgn="ctr"/>
                      <a:r>
                        <a:rPr lang="en-IN" sz="1600" b="0" i="0" u="none" strike="noStrike" dirty="0">
                          <a:solidFill>
                            <a:srgbClr val="000000"/>
                          </a:solidFill>
                          <a:effectLst/>
                          <a:latin typeface="Calibri" panose="020F0502020204030204" pitchFamily="34" charset="0"/>
                        </a:rPr>
                        <a:t>RFE</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99FF"/>
                    </a:solidFill>
                  </a:tcPr>
                </a:tc>
                <a:tc>
                  <a:txBody>
                    <a:bodyPr/>
                    <a:lstStyle/>
                    <a:p>
                      <a:pPr algn="ctr" rtl="0" fontAlgn="ctr"/>
                      <a:r>
                        <a:rPr lang="en-IN" sz="1600" b="0" i="0" u="none" strike="noStrike">
                          <a:solidFill>
                            <a:srgbClr val="000000"/>
                          </a:solidFill>
                          <a:effectLst/>
                          <a:latin typeface="Calibri" panose="020F0502020204030204" pitchFamily="34" charset="0"/>
                        </a:rPr>
                        <a:t>98.99%</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8E583"/>
                    </a:solidFill>
                  </a:tcPr>
                </a:tc>
                <a:tc>
                  <a:txBody>
                    <a:bodyPr/>
                    <a:lstStyle/>
                    <a:p>
                      <a:pPr algn="ctr" rtl="0" fontAlgn="ctr"/>
                      <a:r>
                        <a:rPr lang="en-IN" sz="1600" b="0" i="0" u="none" strike="noStrike">
                          <a:solidFill>
                            <a:srgbClr val="000000"/>
                          </a:solidFill>
                          <a:effectLst/>
                          <a:latin typeface="Calibri" panose="020F0502020204030204" pitchFamily="34" charset="0"/>
                        </a:rPr>
                        <a:t>98.96%</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6E483"/>
                    </a:solidFill>
                  </a:tcPr>
                </a:tc>
                <a:tc>
                  <a:txBody>
                    <a:bodyPr/>
                    <a:lstStyle/>
                    <a:p>
                      <a:pPr algn="ctr" rtl="0" fontAlgn="ctr"/>
                      <a:r>
                        <a:rPr lang="en-IN" sz="1600" b="0" i="0" u="none" strike="noStrike">
                          <a:solidFill>
                            <a:srgbClr val="000000"/>
                          </a:solidFill>
                          <a:effectLst/>
                          <a:latin typeface="Calibri" panose="020F0502020204030204" pitchFamily="34" charset="0"/>
                        </a:rPr>
                        <a:t>98.94%</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EE282"/>
                    </a:solidFill>
                  </a:tcPr>
                </a:tc>
                <a:tc>
                  <a:txBody>
                    <a:bodyPr/>
                    <a:lstStyle/>
                    <a:p>
                      <a:pPr algn="ctr" rtl="0" fontAlgn="ctr"/>
                      <a:r>
                        <a:rPr lang="en-IN" sz="1600" b="0" i="0" u="none" strike="noStrike">
                          <a:solidFill>
                            <a:srgbClr val="000000"/>
                          </a:solidFill>
                          <a:effectLst/>
                          <a:latin typeface="Calibri" panose="020F0502020204030204" pitchFamily="34" charset="0"/>
                        </a:rPr>
                        <a:t>0.9895</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7E483"/>
                    </a:solidFill>
                  </a:tcPr>
                </a:tc>
                <a:tc>
                  <a:txBody>
                    <a:bodyPr/>
                    <a:lstStyle/>
                    <a:p>
                      <a:pPr algn="ctr" rtl="0" fontAlgn="ctr"/>
                      <a:r>
                        <a:rPr lang="en-IN" sz="1600" b="0" i="0" u="none" strike="noStrike">
                          <a:solidFill>
                            <a:srgbClr val="0D0D0D"/>
                          </a:solidFill>
                          <a:effectLst/>
                          <a:latin typeface="Calibri" panose="020F0502020204030204" pitchFamily="34" charset="0"/>
                        </a:rPr>
                        <a:t>99.74%</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4E884"/>
                    </a:solidFill>
                  </a:tcPr>
                </a:tc>
                <a:tc>
                  <a:txBody>
                    <a:bodyPr/>
                    <a:lstStyle/>
                    <a:p>
                      <a:pPr algn="ctr" rtl="0" fontAlgn="ctr"/>
                      <a:r>
                        <a:rPr lang="en-IN" sz="1600" b="0" i="0" u="none" strike="noStrike">
                          <a:solidFill>
                            <a:srgbClr val="000000"/>
                          </a:solidFill>
                          <a:effectLst/>
                          <a:latin typeface="Calibri" panose="020F0502020204030204" pitchFamily="34" charset="0"/>
                        </a:rPr>
                        <a:t>30.11%</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AE081"/>
                    </a:solidFill>
                  </a:tcPr>
                </a:tc>
                <a:tc>
                  <a:txBody>
                    <a:bodyPr/>
                    <a:lstStyle/>
                    <a:p>
                      <a:pPr algn="ctr" rtl="0" fontAlgn="ctr"/>
                      <a:r>
                        <a:rPr lang="en-IN" sz="1600" b="0" i="0" u="none" strike="noStrike">
                          <a:solidFill>
                            <a:srgbClr val="000000"/>
                          </a:solidFill>
                          <a:effectLst/>
                          <a:latin typeface="Calibri" panose="020F0502020204030204" pitchFamily="34" charset="0"/>
                        </a:rPr>
                        <a:t>29.28%</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CEA83"/>
                    </a:solidFill>
                  </a:tcPr>
                </a:tc>
                <a:tc>
                  <a:txBody>
                    <a:bodyPr/>
                    <a:lstStyle/>
                    <a:p>
                      <a:pPr algn="ctr" rtl="0" fontAlgn="ctr"/>
                      <a:r>
                        <a:rPr lang="en-IN" sz="1600" b="0" i="0" u="none" strike="noStrike">
                          <a:solidFill>
                            <a:srgbClr val="000000"/>
                          </a:solidFill>
                          <a:effectLst/>
                          <a:latin typeface="Calibri" panose="020F0502020204030204" pitchFamily="34" charset="0"/>
                        </a:rPr>
                        <a:t>0.9989</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73C37C"/>
                    </a:solidFill>
                  </a:tcPr>
                </a:tc>
                <a:tc vMerge="1">
                  <a:txBody>
                    <a:bodyPr/>
                    <a:lstStyle/>
                    <a:p>
                      <a:endParaRPr lang="en-IN"/>
                    </a:p>
                  </a:txBody>
                  <a:tcPr/>
                </a:tc>
                <a:extLst>
                  <a:ext uri="{0D108BD9-81ED-4DB2-BD59-A6C34878D82A}">
                    <a16:rowId xmlns:a16="http://schemas.microsoft.com/office/drawing/2014/main" xmlns="" val="10002"/>
                  </a:ext>
                </a:extLst>
              </a:tr>
              <a:tr h="493333">
                <a:tc>
                  <a:txBody>
                    <a:bodyPr/>
                    <a:lstStyle/>
                    <a:p>
                      <a:pPr algn="ctr" rtl="0" fontAlgn="ctr"/>
                      <a:r>
                        <a:rPr lang="en-IN" sz="1600" b="0" i="0" u="none" strike="noStrike">
                          <a:solidFill>
                            <a:srgbClr val="000000"/>
                          </a:solidFill>
                          <a:effectLst/>
                          <a:latin typeface="Calibri" panose="020F0502020204030204" pitchFamily="34" charset="0"/>
                        </a:rPr>
                        <a:t>XGBoost Classifier</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99FF"/>
                    </a:solidFill>
                  </a:tcPr>
                </a:tc>
                <a:tc>
                  <a:txBody>
                    <a:bodyPr/>
                    <a:lstStyle/>
                    <a:p>
                      <a:pPr algn="ctr" rtl="0" fontAlgn="ctr"/>
                      <a:r>
                        <a:rPr lang="en-IN" sz="1600" b="0" i="0" u="none" strike="noStrike" dirty="0">
                          <a:solidFill>
                            <a:srgbClr val="000000"/>
                          </a:solidFill>
                          <a:effectLst/>
                          <a:latin typeface="Calibri" panose="020F0502020204030204" pitchFamily="34" charset="0"/>
                        </a:rPr>
                        <a:t>RFE</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99FF"/>
                    </a:solidFill>
                  </a:tcPr>
                </a:tc>
                <a:tc>
                  <a:txBody>
                    <a:bodyPr/>
                    <a:lstStyle/>
                    <a:p>
                      <a:pPr algn="ctr" rtl="0" fontAlgn="ctr"/>
                      <a:r>
                        <a:rPr lang="en-IN" sz="1600" b="0" i="0" u="none" strike="noStrike">
                          <a:solidFill>
                            <a:srgbClr val="000000"/>
                          </a:solidFill>
                          <a:effectLst/>
                          <a:latin typeface="Calibri" panose="020F0502020204030204" pitchFamily="34" charset="0"/>
                        </a:rPr>
                        <a:t>99.22%</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3BE7B"/>
                    </a:solidFill>
                  </a:tcPr>
                </a:tc>
                <a:tc>
                  <a:txBody>
                    <a:bodyPr/>
                    <a:lstStyle/>
                    <a:p>
                      <a:pPr algn="ctr" rtl="0" fontAlgn="ctr"/>
                      <a:r>
                        <a:rPr lang="en-IN" sz="1600" b="0" i="0" u="none" strike="noStrike">
                          <a:solidFill>
                            <a:srgbClr val="000000"/>
                          </a:solidFill>
                          <a:effectLst/>
                          <a:latin typeface="Calibri" panose="020F0502020204030204" pitchFamily="34" charset="0"/>
                        </a:rPr>
                        <a:t>99.19%</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3BE7B"/>
                    </a:solidFill>
                  </a:tcPr>
                </a:tc>
                <a:tc>
                  <a:txBody>
                    <a:bodyPr/>
                    <a:lstStyle/>
                    <a:p>
                      <a:pPr algn="ctr" rtl="0" fontAlgn="ctr"/>
                      <a:r>
                        <a:rPr lang="en-IN" sz="1600" b="0" i="0" u="none" strike="noStrike">
                          <a:solidFill>
                            <a:srgbClr val="000000"/>
                          </a:solidFill>
                          <a:effectLst/>
                          <a:latin typeface="Calibri" panose="020F0502020204030204" pitchFamily="34" charset="0"/>
                        </a:rPr>
                        <a:t>99.16%</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3BE7B"/>
                    </a:solidFill>
                  </a:tcPr>
                </a:tc>
                <a:tc>
                  <a:txBody>
                    <a:bodyPr/>
                    <a:lstStyle/>
                    <a:p>
                      <a:pPr algn="ctr" rtl="0" fontAlgn="ctr"/>
                      <a:r>
                        <a:rPr lang="en-IN" sz="1600" b="0" i="0" u="none" strike="noStrike">
                          <a:solidFill>
                            <a:srgbClr val="000000"/>
                          </a:solidFill>
                          <a:effectLst/>
                          <a:latin typeface="Calibri" panose="020F0502020204030204" pitchFamily="34" charset="0"/>
                        </a:rPr>
                        <a:t>0.9919</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3BE7B"/>
                    </a:solidFill>
                  </a:tcPr>
                </a:tc>
                <a:tc>
                  <a:txBody>
                    <a:bodyPr/>
                    <a:lstStyle/>
                    <a:p>
                      <a:pPr algn="ctr" rtl="0" fontAlgn="ctr"/>
                      <a:r>
                        <a:rPr lang="en-IN" sz="1600" b="0" i="0" u="none" strike="noStrike">
                          <a:solidFill>
                            <a:srgbClr val="0D0D0D"/>
                          </a:solidFill>
                          <a:effectLst/>
                          <a:latin typeface="Calibri" panose="020F0502020204030204" pitchFamily="34" charset="0"/>
                        </a:rPr>
                        <a:t>99.80%</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3BE7B"/>
                    </a:solidFill>
                  </a:tcPr>
                </a:tc>
                <a:tc>
                  <a:txBody>
                    <a:bodyPr/>
                    <a:lstStyle/>
                    <a:p>
                      <a:pPr algn="ctr" rtl="0" fontAlgn="ctr"/>
                      <a:r>
                        <a:rPr lang="en-IN" sz="1600" b="0" i="0" u="none" strike="noStrike">
                          <a:solidFill>
                            <a:srgbClr val="000000"/>
                          </a:solidFill>
                          <a:effectLst/>
                          <a:latin typeface="Calibri" panose="020F0502020204030204" pitchFamily="34" charset="0"/>
                        </a:rPr>
                        <a:t>34.43%</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8696B"/>
                    </a:solidFill>
                  </a:tcPr>
                </a:tc>
                <a:tc>
                  <a:txBody>
                    <a:bodyPr/>
                    <a:lstStyle/>
                    <a:p>
                      <a:pPr algn="ctr" rtl="0" fontAlgn="ctr"/>
                      <a:r>
                        <a:rPr lang="en-IN" sz="1600" b="0" i="0" u="none" strike="noStrike">
                          <a:solidFill>
                            <a:srgbClr val="000000"/>
                          </a:solidFill>
                          <a:effectLst/>
                          <a:latin typeface="Calibri" panose="020F0502020204030204" pitchFamily="34" charset="0"/>
                        </a:rPr>
                        <a:t>26.95%</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3BE7B"/>
                    </a:solidFill>
                  </a:tcPr>
                </a:tc>
                <a:tc>
                  <a:txBody>
                    <a:bodyPr/>
                    <a:lstStyle/>
                    <a:p>
                      <a:pPr algn="ctr" rtl="0" fontAlgn="ctr"/>
                      <a:r>
                        <a:rPr lang="en-IN" sz="1600" b="0" i="0" u="none" strike="noStrike">
                          <a:solidFill>
                            <a:srgbClr val="000000"/>
                          </a:solidFill>
                          <a:effectLst/>
                          <a:latin typeface="Calibri" panose="020F0502020204030204" pitchFamily="34" charset="0"/>
                        </a:rPr>
                        <a:t>0.9987</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92CC7E"/>
                    </a:solidFill>
                  </a:tcPr>
                </a:tc>
                <a:tc vMerge="1">
                  <a:txBody>
                    <a:bodyPr/>
                    <a:lstStyle/>
                    <a:p>
                      <a:endParaRPr lang="en-IN"/>
                    </a:p>
                  </a:txBody>
                  <a:tcPr/>
                </a:tc>
                <a:extLst>
                  <a:ext uri="{0D108BD9-81ED-4DB2-BD59-A6C34878D82A}">
                    <a16:rowId xmlns:a16="http://schemas.microsoft.com/office/drawing/2014/main" xmlns="" val="10003"/>
                  </a:ext>
                </a:extLst>
              </a:tr>
              <a:tr h="493333">
                <a:tc>
                  <a:txBody>
                    <a:bodyPr/>
                    <a:lstStyle/>
                    <a:p>
                      <a:pPr algn="ctr" rtl="0" fontAlgn="ctr"/>
                      <a:r>
                        <a:rPr lang="en-IN" sz="1600" b="0" i="0" u="none" strike="noStrike">
                          <a:solidFill>
                            <a:srgbClr val="000000"/>
                          </a:solidFill>
                          <a:effectLst/>
                          <a:latin typeface="Calibri" panose="020F0502020204030204" pitchFamily="34" charset="0"/>
                        </a:rPr>
                        <a:t>Extra Trees Classifier</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99FF"/>
                    </a:solidFill>
                  </a:tcPr>
                </a:tc>
                <a:tc>
                  <a:txBody>
                    <a:bodyPr/>
                    <a:lstStyle/>
                    <a:p>
                      <a:pPr algn="ctr" rtl="0" fontAlgn="ctr"/>
                      <a:r>
                        <a:rPr lang="en-IN" sz="1600" b="0" i="0" u="none" strike="noStrike" dirty="0">
                          <a:solidFill>
                            <a:srgbClr val="000000"/>
                          </a:solidFill>
                          <a:effectLst/>
                          <a:latin typeface="Calibri" panose="020F0502020204030204" pitchFamily="34" charset="0"/>
                        </a:rPr>
                        <a:t>Random Forest</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99FF"/>
                    </a:solidFill>
                  </a:tcPr>
                </a:tc>
                <a:tc>
                  <a:txBody>
                    <a:bodyPr/>
                    <a:lstStyle/>
                    <a:p>
                      <a:pPr algn="ctr" rtl="0" fontAlgn="ctr"/>
                      <a:r>
                        <a:rPr lang="en-IN" sz="1600" b="0" i="0" u="none" strike="noStrike">
                          <a:solidFill>
                            <a:srgbClr val="000000"/>
                          </a:solidFill>
                          <a:effectLst/>
                          <a:latin typeface="Calibri" panose="020F0502020204030204" pitchFamily="34" charset="0"/>
                        </a:rPr>
                        <a:t>98.92%</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EDD81"/>
                    </a:solidFill>
                  </a:tcPr>
                </a:tc>
                <a:tc>
                  <a:txBody>
                    <a:bodyPr/>
                    <a:lstStyle/>
                    <a:p>
                      <a:pPr algn="ctr" rtl="0" fontAlgn="ctr"/>
                      <a:r>
                        <a:rPr lang="en-IN" sz="1600" b="0" i="0" u="none" strike="noStrike">
                          <a:solidFill>
                            <a:srgbClr val="000000"/>
                          </a:solidFill>
                          <a:effectLst/>
                          <a:latin typeface="Calibri" panose="020F0502020204030204" pitchFamily="34" charset="0"/>
                        </a:rPr>
                        <a:t>98.89%</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EDF81"/>
                    </a:solidFill>
                  </a:tcPr>
                </a:tc>
                <a:tc>
                  <a:txBody>
                    <a:bodyPr/>
                    <a:lstStyle/>
                    <a:p>
                      <a:pPr algn="ctr" rtl="0" fontAlgn="ctr"/>
                      <a:r>
                        <a:rPr lang="en-IN" sz="1600" b="0" i="0" u="none" strike="noStrike">
                          <a:solidFill>
                            <a:srgbClr val="000000"/>
                          </a:solidFill>
                          <a:effectLst/>
                          <a:latin typeface="Calibri" panose="020F0502020204030204" pitchFamily="34" charset="0"/>
                        </a:rPr>
                        <a:t>98.95%</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EE883"/>
                    </a:solidFill>
                  </a:tcPr>
                </a:tc>
                <a:tc>
                  <a:txBody>
                    <a:bodyPr/>
                    <a:lstStyle/>
                    <a:p>
                      <a:pPr algn="ctr" rtl="0" fontAlgn="ctr"/>
                      <a:r>
                        <a:rPr lang="en-IN" sz="1600" b="0" i="0" u="none" strike="noStrike">
                          <a:solidFill>
                            <a:srgbClr val="000000"/>
                          </a:solidFill>
                          <a:effectLst/>
                          <a:latin typeface="Calibri" panose="020F0502020204030204" pitchFamily="34" charset="0"/>
                        </a:rPr>
                        <a:t>0.9887</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EDB80"/>
                    </a:solidFill>
                  </a:tcPr>
                </a:tc>
                <a:tc>
                  <a:txBody>
                    <a:bodyPr/>
                    <a:lstStyle/>
                    <a:p>
                      <a:pPr algn="ctr" rtl="0" fontAlgn="ctr"/>
                      <a:r>
                        <a:rPr lang="en-IN" sz="1600" b="0" i="0" u="none" strike="noStrike">
                          <a:solidFill>
                            <a:srgbClr val="0D0D0D"/>
                          </a:solidFill>
                          <a:effectLst/>
                          <a:latin typeface="Calibri" panose="020F0502020204030204" pitchFamily="34" charset="0"/>
                        </a:rPr>
                        <a:t>99.73%</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EE282"/>
                    </a:solidFill>
                  </a:tcPr>
                </a:tc>
                <a:tc>
                  <a:txBody>
                    <a:bodyPr/>
                    <a:lstStyle/>
                    <a:p>
                      <a:pPr algn="ctr" rtl="0" fontAlgn="ctr"/>
                      <a:r>
                        <a:rPr lang="en-IN" sz="1600" b="0" i="0" u="none" strike="noStrike">
                          <a:solidFill>
                            <a:srgbClr val="000000"/>
                          </a:solidFill>
                          <a:effectLst/>
                          <a:latin typeface="Calibri" panose="020F0502020204030204" pitchFamily="34" charset="0"/>
                        </a:rPr>
                        <a:t>29.50%</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A5D17E"/>
                    </a:solidFill>
                  </a:tcPr>
                </a:tc>
                <a:tc>
                  <a:txBody>
                    <a:bodyPr/>
                    <a:lstStyle/>
                    <a:p>
                      <a:pPr algn="ctr" rtl="0" fontAlgn="ctr"/>
                      <a:r>
                        <a:rPr lang="en-IN" sz="1600" b="0" i="0" u="none" strike="noStrike">
                          <a:solidFill>
                            <a:srgbClr val="000000"/>
                          </a:solidFill>
                          <a:effectLst/>
                          <a:latin typeface="Calibri" panose="020F0502020204030204" pitchFamily="34" charset="0"/>
                        </a:rPr>
                        <a:t>30.21%</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DBB7B"/>
                    </a:solidFill>
                  </a:tcPr>
                </a:tc>
                <a:tc>
                  <a:txBody>
                    <a:bodyPr/>
                    <a:lstStyle/>
                    <a:p>
                      <a:pPr algn="ctr" rtl="0" fontAlgn="ctr"/>
                      <a:r>
                        <a:rPr lang="en-IN" sz="1600" b="0" i="0" u="none" strike="noStrike">
                          <a:solidFill>
                            <a:srgbClr val="000000"/>
                          </a:solidFill>
                          <a:effectLst/>
                          <a:latin typeface="Calibri" panose="020F0502020204030204" pitchFamily="34" charset="0"/>
                        </a:rPr>
                        <a:t>0.9986</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A2D07F"/>
                    </a:solidFill>
                  </a:tcPr>
                </a:tc>
                <a:tc vMerge="1">
                  <a:txBody>
                    <a:bodyPr/>
                    <a:lstStyle/>
                    <a:p>
                      <a:endParaRPr lang="en-IN"/>
                    </a:p>
                  </a:txBody>
                  <a:tcPr/>
                </a:tc>
                <a:extLst>
                  <a:ext uri="{0D108BD9-81ED-4DB2-BD59-A6C34878D82A}">
                    <a16:rowId xmlns:a16="http://schemas.microsoft.com/office/drawing/2014/main" xmlns="" val="10004"/>
                  </a:ext>
                </a:extLst>
              </a:tr>
              <a:tr h="493333">
                <a:tc>
                  <a:txBody>
                    <a:bodyPr/>
                    <a:lstStyle/>
                    <a:p>
                      <a:pPr algn="ctr" rtl="0" fontAlgn="ctr"/>
                      <a:r>
                        <a:rPr lang="en-IN" sz="1600" b="0" i="0" u="none" strike="noStrike">
                          <a:solidFill>
                            <a:srgbClr val="000000"/>
                          </a:solidFill>
                          <a:effectLst/>
                          <a:latin typeface="Calibri" panose="020F0502020204030204" pitchFamily="34" charset="0"/>
                        </a:rPr>
                        <a:t>XGBoost Classifier</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99FF"/>
                    </a:solidFill>
                  </a:tcPr>
                </a:tc>
                <a:tc>
                  <a:txBody>
                    <a:bodyPr/>
                    <a:lstStyle/>
                    <a:p>
                      <a:pPr algn="ctr" rtl="0" fontAlgn="ctr"/>
                      <a:r>
                        <a:rPr lang="en-IN" sz="1600" b="0" i="0" u="none" strike="noStrike" dirty="0">
                          <a:solidFill>
                            <a:srgbClr val="000000"/>
                          </a:solidFill>
                          <a:effectLst/>
                          <a:latin typeface="Calibri" panose="020F0502020204030204" pitchFamily="34" charset="0"/>
                        </a:rPr>
                        <a:t>Mutual Information</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99FF"/>
                    </a:solidFill>
                  </a:tcPr>
                </a:tc>
                <a:tc>
                  <a:txBody>
                    <a:bodyPr/>
                    <a:lstStyle/>
                    <a:p>
                      <a:pPr algn="ctr" rtl="0" fontAlgn="ctr"/>
                      <a:r>
                        <a:rPr lang="en-IN" sz="1600" b="0" i="0" u="none" strike="noStrike">
                          <a:solidFill>
                            <a:srgbClr val="000000"/>
                          </a:solidFill>
                          <a:effectLst/>
                          <a:latin typeface="Calibri" panose="020F0502020204030204" pitchFamily="34" charset="0"/>
                        </a:rPr>
                        <a:t>98.98%</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EE784"/>
                    </a:solidFill>
                  </a:tcPr>
                </a:tc>
                <a:tc>
                  <a:txBody>
                    <a:bodyPr/>
                    <a:lstStyle/>
                    <a:p>
                      <a:pPr algn="ctr" rtl="0" fontAlgn="ctr"/>
                      <a:r>
                        <a:rPr lang="en-IN" sz="1600" b="0" i="0" u="none" strike="noStrike">
                          <a:solidFill>
                            <a:srgbClr val="000000"/>
                          </a:solidFill>
                          <a:effectLst/>
                          <a:latin typeface="Calibri" panose="020F0502020204030204" pitchFamily="34" charset="0"/>
                        </a:rPr>
                        <a:t>98.94%</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1E784"/>
                    </a:solidFill>
                  </a:tcPr>
                </a:tc>
                <a:tc>
                  <a:txBody>
                    <a:bodyPr/>
                    <a:lstStyle/>
                    <a:p>
                      <a:pPr algn="ctr" rtl="0" fontAlgn="ctr"/>
                      <a:r>
                        <a:rPr lang="en-IN" sz="1600" b="0" i="0" u="none" strike="noStrike">
                          <a:solidFill>
                            <a:srgbClr val="000000"/>
                          </a:solidFill>
                          <a:effectLst/>
                          <a:latin typeface="Calibri" panose="020F0502020204030204" pitchFamily="34" charset="0"/>
                        </a:rPr>
                        <a:t>98.98%</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CE683"/>
                    </a:solidFill>
                  </a:tcPr>
                </a:tc>
                <a:tc>
                  <a:txBody>
                    <a:bodyPr/>
                    <a:lstStyle/>
                    <a:p>
                      <a:pPr algn="ctr" rtl="0" fontAlgn="ctr"/>
                      <a:r>
                        <a:rPr lang="en-IN" sz="1600" b="0" i="0" u="none" strike="noStrike">
                          <a:solidFill>
                            <a:srgbClr val="000000"/>
                          </a:solidFill>
                          <a:effectLst/>
                          <a:latin typeface="Calibri" panose="020F0502020204030204" pitchFamily="34" charset="0"/>
                        </a:rPr>
                        <a:t>0.9894</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CE683"/>
                    </a:solidFill>
                  </a:tcPr>
                </a:tc>
                <a:tc>
                  <a:txBody>
                    <a:bodyPr/>
                    <a:lstStyle/>
                    <a:p>
                      <a:pPr algn="ctr" rtl="0" fontAlgn="ctr"/>
                      <a:r>
                        <a:rPr lang="en-IN" sz="1600" b="0" i="0" u="none" strike="noStrike">
                          <a:solidFill>
                            <a:srgbClr val="0D0D0D"/>
                          </a:solidFill>
                          <a:effectLst/>
                          <a:latin typeface="Calibri" panose="020F0502020204030204" pitchFamily="34" charset="0"/>
                        </a:rPr>
                        <a:t>99.74%</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4E884"/>
                    </a:solidFill>
                  </a:tcPr>
                </a:tc>
                <a:tc>
                  <a:txBody>
                    <a:bodyPr/>
                    <a:lstStyle/>
                    <a:p>
                      <a:pPr algn="ctr" rtl="0" fontAlgn="ctr"/>
                      <a:r>
                        <a:rPr lang="en-IN" sz="1600" b="0" i="0" u="none" strike="noStrike">
                          <a:solidFill>
                            <a:srgbClr val="000000"/>
                          </a:solidFill>
                          <a:effectLst/>
                          <a:latin typeface="Calibri" panose="020F0502020204030204" pitchFamily="34" charset="0"/>
                        </a:rPr>
                        <a:t>32.26%</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CB279"/>
                    </a:solidFill>
                  </a:tcPr>
                </a:tc>
                <a:tc>
                  <a:txBody>
                    <a:bodyPr/>
                    <a:lstStyle/>
                    <a:p>
                      <a:pPr algn="ctr" rtl="0" fontAlgn="ctr"/>
                      <a:r>
                        <a:rPr lang="en-IN" sz="1600" b="0" i="0" u="none" strike="noStrike">
                          <a:solidFill>
                            <a:srgbClr val="000000"/>
                          </a:solidFill>
                          <a:effectLst/>
                          <a:latin typeface="Calibri" panose="020F0502020204030204" pitchFamily="34" charset="0"/>
                        </a:rPr>
                        <a:t>29.37%</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E984"/>
                    </a:solidFill>
                  </a:tcPr>
                </a:tc>
                <a:tc>
                  <a:txBody>
                    <a:bodyPr/>
                    <a:lstStyle/>
                    <a:p>
                      <a:pPr algn="ctr" rtl="0" fontAlgn="ctr"/>
                      <a:r>
                        <a:rPr lang="en-IN" sz="1600" b="0" i="0" u="none" strike="noStrike">
                          <a:solidFill>
                            <a:srgbClr val="000000"/>
                          </a:solidFill>
                          <a:effectLst/>
                          <a:latin typeface="Calibri" panose="020F0502020204030204" pitchFamily="34" charset="0"/>
                        </a:rPr>
                        <a:t>0.9980</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EB84"/>
                    </a:solidFill>
                  </a:tcPr>
                </a:tc>
                <a:tc vMerge="1">
                  <a:txBody>
                    <a:bodyPr/>
                    <a:lstStyle/>
                    <a:p>
                      <a:endParaRPr lang="en-IN"/>
                    </a:p>
                  </a:txBody>
                  <a:tcPr/>
                </a:tc>
                <a:extLst>
                  <a:ext uri="{0D108BD9-81ED-4DB2-BD59-A6C34878D82A}">
                    <a16:rowId xmlns:a16="http://schemas.microsoft.com/office/drawing/2014/main" xmlns="" val="10005"/>
                  </a:ext>
                </a:extLst>
              </a:tr>
              <a:tr h="493333">
                <a:tc>
                  <a:txBody>
                    <a:bodyPr/>
                    <a:lstStyle/>
                    <a:p>
                      <a:pPr algn="ctr" rtl="0" fontAlgn="ctr"/>
                      <a:r>
                        <a:rPr lang="en-IN" sz="1600" b="0" i="0" u="none" strike="noStrike">
                          <a:solidFill>
                            <a:srgbClr val="000000"/>
                          </a:solidFill>
                          <a:effectLst/>
                          <a:latin typeface="Calibri" panose="020F0502020204030204" pitchFamily="34" charset="0"/>
                        </a:rPr>
                        <a:t>Extra Trees Classifier</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99FF"/>
                    </a:solidFill>
                  </a:tcPr>
                </a:tc>
                <a:tc>
                  <a:txBody>
                    <a:bodyPr/>
                    <a:lstStyle/>
                    <a:p>
                      <a:pPr algn="ctr" rtl="0" fontAlgn="ctr"/>
                      <a:r>
                        <a:rPr lang="en-IN" sz="1600" b="0" i="0" u="none" strike="noStrike" dirty="0">
                          <a:solidFill>
                            <a:srgbClr val="000000"/>
                          </a:solidFill>
                          <a:effectLst/>
                          <a:latin typeface="Calibri" panose="020F0502020204030204" pitchFamily="34" charset="0"/>
                        </a:rPr>
                        <a:t>Correlation</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99FF"/>
                    </a:solidFill>
                  </a:tcPr>
                </a:tc>
                <a:tc>
                  <a:txBody>
                    <a:bodyPr/>
                    <a:lstStyle/>
                    <a:p>
                      <a:pPr algn="ctr" rtl="0" fontAlgn="ctr"/>
                      <a:r>
                        <a:rPr lang="en-IN" sz="1600" b="0" i="0" u="none" strike="noStrike">
                          <a:solidFill>
                            <a:srgbClr val="000000"/>
                          </a:solidFill>
                          <a:effectLst/>
                          <a:latin typeface="Calibri" panose="020F0502020204030204" pitchFamily="34" charset="0"/>
                        </a:rPr>
                        <a:t>98.79%</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AA075"/>
                    </a:solidFill>
                  </a:tcPr>
                </a:tc>
                <a:tc>
                  <a:txBody>
                    <a:bodyPr/>
                    <a:lstStyle/>
                    <a:p>
                      <a:pPr algn="ctr" rtl="0" fontAlgn="ctr"/>
                      <a:r>
                        <a:rPr lang="en-IN" sz="1600" b="0" i="0" u="none" strike="noStrike">
                          <a:solidFill>
                            <a:srgbClr val="000000"/>
                          </a:solidFill>
                          <a:effectLst/>
                          <a:latin typeface="Calibri" panose="020F0502020204030204" pitchFamily="34" charset="0"/>
                        </a:rPr>
                        <a:t>98.76%</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BA476"/>
                    </a:solidFill>
                  </a:tcPr>
                </a:tc>
                <a:tc>
                  <a:txBody>
                    <a:bodyPr/>
                    <a:lstStyle/>
                    <a:p>
                      <a:pPr algn="ctr" rtl="0" fontAlgn="ctr"/>
                      <a:r>
                        <a:rPr lang="en-IN" sz="1600" b="0" i="0" u="none" strike="noStrike">
                          <a:solidFill>
                            <a:srgbClr val="000000"/>
                          </a:solidFill>
                          <a:effectLst/>
                          <a:latin typeface="Calibri" panose="020F0502020204030204" pitchFamily="34" charset="0"/>
                        </a:rPr>
                        <a:t>98.83%</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BA276"/>
                    </a:solidFill>
                  </a:tcPr>
                </a:tc>
                <a:tc>
                  <a:txBody>
                    <a:bodyPr/>
                    <a:lstStyle/>
                    <a:p>
                      <a:pPr algn="ctr" rtl="0" fontAlgn="ctr"/>
                      <a:r>
                        <a:rPr lang="en-IN" sz="1600" b="0" i="0" u="none" strike="noStrike">
                          <a:solidFill>
                            <a:srgbClr val="000000"/>
                          </a:solidFill>
                          <a:effectLst/>
                          <a:latin typeface="Calibri" panose="020F0502020204030204" pitchFamily="34" charset="0"/>
                        </a:rPr>
                        <a:t>0.9873</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A9B74"/>
                    </a:solidFill>
                  </a:tcPr>
                </a:tc>
                <a:tc>
                  <a:txBody>
                    <a:bodyPr/>
                    <a:lstStyle/>
                    <a:p>
                      <a:pPr algn="ctr" rtl="0" fontAlgn="ctr"/>
                      <a:r>
                        <a:rPr lang="en-IN" sz="1600" b="0" i="0" u="none" strike="noStrike">
                          <a:solidFill>
                            <a:srgbClr val="0D0D0D"/>
                          </a:solidFill>
                          <a:effectLst/>
                          <a:latin typeface="Calibri" panose="020F0502020204030204" pitchFamily="34" charset="0"/>
                        </a:rPr>
                        <a:t>99.69%</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A9D75"/>
                    </a:solidFill>
                  </a:tcPr>
                </a:tc>
                <a:tc>
                  <a:txBody>
                    <a:bodyPr/>
                    <a:lstStyle/>
                    <a:p>
                      <a:pPr algn="ctr" rtl="0" fontAlgn="ctr"/>
                      <a:r>
                        <a:rPr lang="en-IN" sz="1600" b="0" i="0" u="none" strike="noStrike">
                          <a:solidFill>
                            <a:srgbClr val="000000"/>
                          </a:solidFill>
                          <a:effectLst/>
                          <a:latin typeface="Calibri" panose="020F0502020204030204" pitchFamily="34" charset="0"/>
                        </a:rPr>
                        <a:t>28.73%</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3BE7B"/>
                    </a:solidFill>
                  </a:tcPr>
                </a:tc>
                <a:tc>
                  <a:txBody>
                    <a:bodyPr/>
                    <a:lstStyle/>
                    <a:p>
                      <a:pPr algn="ctr" rtl="0" fontAlgn="ctr"/>
                      <a:r>
                        <a:rPr lang="en-IN" sz="1600" b="0" i="0" u="none" strike="noStrike">
                          <a:solidFill>
                            <a:srgbClr val="000000"/>
                          </a:solidFill>
                          <a:effectLst/>
                          <a:latin typeface="Calibri" panose="020F0502020204030204" pitchFamily="34" charset="0"/>
                        </a:rPr>
                        <a:t>31.16%</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A8671"/>
                    </a:solidFill>
                  </a:tcPr>
                </a:tc>
                <a:tc>
                  <a:txBody>
                    <a:bodyPr/>
                    <a:lstStyle/>
                    <a:p>
                      <a:pPr algn="ctr" rtl="0" fontAlgn="ctr"/>
                      <a:r>
                        <a:rPr lang="en-IN" sz="1600" b="0" i="0" u="none" strike="noStrike">
                          <a:solidFill>
                            <a:srgbClr val="000000"/>
                          </a:solidFill>
                          <a:effectLst/>
                          <a:latin typeface="Calibri" panose="020F0502020204030204" pitchFamily="34" charset="0"/>
                        </a:rPr>
                        <a:t>0.9980</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EB84"/>
                    </a:solidFill>
                  </a:tcPr>
                </a:tc>
                <a:tc vMerge="1">
                  <a:txBody>
                    <a:bodyPr/>
                    <a:lstStyle/>
                    <a:p>
                      <a:endParaRPr lang="en-IN"/>
                    </a:p>
                  </a:txBody>
                  <a:tcPr/>
                </a:tc>
                <a:extLst>
                  <a:ext uri="{0D108BD9-81ED-4DB2-BD59-A6C34878D82A}">
                    <a16:rowId xmlns:a16="http://schemas.microsoft.com/office/drawing/2014/main" xmlns="" val="10006"/>
                  </a:ext>
                </a:extLst>
              </a:tr>
              <a:tr h="493333">
                <a:tc>
                  <a:txBody>
                    <a:bodyPr/>
                    <a:lstStyle/>
                    <a:p>
                      <a:pPr algn="ctr" rtl="0" fontAlgn="ctr"/>
                      <a:r>
                        <a:rPr lang="en-IN" sz="1600" b="0" i="0" u="none" strike="noStrike">
                          <a:solidFill>
                            <a:srgbClr val="000000"/>
                          </a:solidFill>
                          <a:effectLst/>
                          <a:latin typeface="Calibri" panose="020F0502020204030204" pitchFamily="34" charset="0"/>
                        </a:rPr>
                        <a:t>XGBoost Classifier</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99FF"/>
                    </a:solidFill>
                  </a:tcPr>
                </a:tc>
                <a:tc>
                  <a:txBody>
                    <a:bodyPr/>
                    <a:lstStyle/>
                    <a:p>
                      <a:pPr algn="ctr" rtl="0" fontAlgn="ctr"/>
                      <a:r>
                        <a:rPr lang="en-IN" sz="1600" b="0" i="0" u="none" strike="noStrike" dirty="0">
                          <a:solidFill>
                            <a:srgbClr val="000000"/>
                          </a:solidFill>
                          <a:effectLst/>
                          <a:latin typeface="Calibri" panose="020F0502020204030204" pitchFamily="34" charset="0"/>
                        </a:rPr>
                        <a:t>Correlation</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99FF"/>
                    </a:solidFill>
                  </a:tcPr>
                </a:tc>
                <a:tc>
                  <a:txBody>
                    <a:bodyPr/>
                    <a:lstStyle/>
                    <a:p>
                      <a:pPr algn="ctr" rtl="0" fontAlgn="ctr"/>
                      <a:r>
                        <a:rPr lang="en-IN" sz="1600" b="0" i="0" u="none" strike="noStrike">
                          <a:solidFill>
                            <a:srgbClr val="000000"/>
                          </a:solidFill>
                          <a:effectLst/>
                          <a:latin typeface="Calibri" panose="020F0502020204030204" pitchFamily="34" charset="0"/>
                        </a:rPr>
                        <a:t>99.07%</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AD780"/>
                    </a:solidFill>
                  </a:tcPr>
                </a:tc>
                <a:tc>
                  <a:txBody>
                    <a:bodyPr/>
                    <a:lstStyle/>
                    <a:p>
                      <a:pPr algn="ctr" rtl="0" fontAlgn="ctr"/>
                      <a:r>
                        <a:rPr lang="en-IN" sz="1600" b="0" i="0" u="none" strike="noStrike">
                          <a:solidFill>
                            <a:srgbClr val="000000"/>
                          </a:solidFill>
                          <a:effectLst/>
                          <a:latin typeface="Calibri" panose="020F0502020204030204" pitchFamily="34" charset="0"/>
                        </a:rPr>
                        <a:t>99.03%</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ED981"/>
                    </a:solidFill>
                  </a:tcPr>
                </a:tc>
                <a:tc>
                  <a:txBody>
                    <a:bodyPr/>
                    <a:lstStyle/>
                    <a:p>
                      <a:pPr algn="ctr" rtl="0" fontAlgn="ctr"/>
                      <a:r>
                        <a:rPr lang="en-IN" sz="1600" b="0" i="0" u="none" strike="noStrike">
                          <a:solidFill>
                            <a:srgbClr val="000000"/>
                          </a:solidFill>
                          <a:effectLst/>
                          <a:latin typeface="Calibri" panose="020F0502020204030204" pitchFamily="34" charset="0"/>
                        </a:rPr>
                        <a:t>99.07%</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A8D27F"/>
                    </a:solidFill>
                  </a:tcPr>
                </a:tc>
                <a:tc>
                  <a:txBody>
                    <a:bodyPr/>
                    <a:lstStyle/>
                    <a:p>
                      <a:pPr algn="ctr" rtl="0" fontAlgn="ctr"/>
                      <a:r>
                        <a:rPr lang="en-IN" sz="1600" b="0" i="0" u="none" strike="noStrike">
                          <a:solidFill>
                            <a:srgbClr val="000000"/>
                          </a:solidFill>
                          <a:effectLst/>
                          <a:latin typeface="Calibri" panose="020F0502020204030204" pitchFamily="34" charset="0"/>
                        </a:rPr>
                        <a:t>0.9903</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BD881"/>
                    </a:solidFill>
                  </a:tcPr>
                </a:tc>
                <a:tc>
                  <a:txBody>
                    <a:bodyPr/>
                    <a:lstStyle/>
                    <a:p>
                      <a:pPr algn="ctr" rtl="0" fontAlgn="ctr"/>
                      <a:r>
                        <a:rPr lang="en-IN" sz="1600" b="0" i="0" u="none" strike="noStrike">
                          <a:solidFill>
                            <a:srgbClr val="0D0D0D"/>
                          </a:solidFill>
                          <a:effectLst/>
                          <a:latin typeface="Calibri" panose="020F0502020204030204" pitchFamily="34" charset="0"/>
                        </a:rPr>
                        <a:t>99.78%</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93CC7E"/>
                    </a:solidFill>
                  </a:tcPr>
                </a:tc>
                <a:tc>
                  <a:txBody>
                    <a:bodyPr/>
                    <a:lstStyle/>
                    <a:p>
                      <a:pPr algn="ctr" rtl="0" fontAlgn="ctr"/>
                      <a:r>
                        <a:rPr lang="en-IN" sz="1600" b="0" i="0" u="none" strike="noStrike">
                          <a:solidFill>
                            <a:srgbClr val="000000"/>
                          </a:solidFill>
                          <a:effectLst/>
                          <a:latin typeface="Calibri" panose="020F0502020204030204" pitchFamily="34" charset="0"/>
                        </a:rPr>
                        <a:t>32.64%</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CA577"/>
                    </a:solidFill>
                  </a:tcPr>
                </a:tc>
                <a:tc>
                  <a:txBody>
                    <a:bodyPr/>
                    <a:lstStyle/>
                    <a:p>
                      <a:pPr algn="ctr" rtl="0" fontAlgn="ctr"/>
                      <a:r>
                        <a:rPr lang="en-IN" sz="1600" b="0" i="0" u="none" strike="noStrike">
                          <a:solidFill>
                            <a:srgbClr val="000000"/>
                          </a:solidFill>
                          <a:effectLst/>
                          <a:latin typeface="Calibri" panose="020F0502020204030204" pitchFamily="34" charset="0"/>
                        </a:rPr>
                        <a:t>28.94%</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5E382"/>
                    </a:solidFill>
                  </a:tcPr>
                </a:tc>
                <a:tc>
                  <a:txBody>
                    <a:bodyPr/>
                    <a:lstStyle/>
                    <a:p>
                      <a:pPr algn="ctr" rtl="0" fontAlgn="ctr"/>
                      <a:r>
                        <a:rPr lang="en-IN" sz="1600" b="0" i="0" u="none" strike="noStrike">
                          <a:solidFill>
                            <a:srgbClr val="000000"/>
                          </a:solidFill>
                          <a:effectLst/>
                          <a:latin typeface="Calibri" panose="020F0502020204030204" pitchFamily="34" charset="0"/>
                        </a:rPr>
                        <a:t>0.9978</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CBF7B"/>
                    </a:solidFill>
                  </a:tcPr>
                </a:tc>
                <a:tc vMerge="1">
                  <a:txBody>
                    <a:bodyPr/>
                    <a:lstStyle/>
                    <a:p>
                      <a:endParaRPr lang="en-IN"/>
                    </a:p>
                  </a:txBody>
                  <a:tcPr/>
                </a:tc>
                <a:extLst>
                  <a:ext uri="{0D108BD9-81ED-4DB2-BD59-A6C34878D82A}">
                    <a16:rowId xmlns:a16="http://schemas.microsoft.com/office/drawing/2014/main" xmlns="" val="10007"/>
                  </a:ext>
                </a:extLst>
              </a:tr>
              <a:tr h="493333">
                <a:tc>
                  <a:txBody>
                    <a:bodyPr/>
                    <a:lstStyle/>
                    <a:p>
                      <a:pPr algn="ctr" rtl="0" fontAlgn="ctr"/>
                      <a:r>
                        <a:rPr lang="en-IN" sz="1600" b="0" i="0" u="none" strike="noStrike">
                          <a:solidFill>
                            <a:srgbClr val="000000"/>
                          </a:solidFill>
                          <a:effectLst/>
                          <a:latin typeface="Calibri" panose="020F0502020204030204" pitchFamily="34" charset="0"/>
                        </a:rPr>
                        <a:t>Extra Trees Classifier</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99FF"/>
                    </a:solidFill>
                  </a:tcPr>
                </a:tc>
                <a:tc>
                  <a:txBody>
                    <a:bodyPr/>
                    <a:lstStyle/>
                    <a:p>
                      <a:pPr algn="ctr" rtl="0" fontAlgn="ctr"/>
                      <a:r>
                        <a:rPr lang="en-IN" sz="1600" b="0" i="0" u="none" strike="noStrike" dirty="0">
                          <a:solidFill>
                            <a:srgbClr val="000000"/>
                          </a:solidFill>
                          <a:effectLst/>
                          <a:latin typeface="Calibri" panose="020F0502020204030204" pitchFamily="34" charset="0"/>
                        </a:rPr>
                        <a:t>Mutual Information</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99FF"/>
                    </a:solidFill>
                  </a:tcPr>
                </a:tc>
                <a:tc>
                  <a:txBody>
                    <a:bodyPr/>
                    <a:lstStyle/>
                    <a:p>
                      <a:pPr algn="ctr" rtl="0" fontAlgn="ctr"/>
                      <a:r>
                        <a:rPr lang="en-IN" sz="1600" b="0" i="0" u="none" strike="noStrike">
                          <a:solidFill>
                            <a:srgbClr val="000000"/>
                          </a:solidFill>
                          <a:effectLst/>
                          <a:latin typeface="Calibri" panose="020F0502020204030204" pitchFamily="34" charset="0"/>
                        </a:rPr>
                        <a:t>98.80%</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BA576"/>
                    </a:solidFill>
                  </a:tcPr>
                </a:tc>
                <a:tc>
                  <a:txBody>
                    <a:bodyPr/>
                    <a:lstStyle/>
                    <a:p>
                      <a:pPr algn="ctr" rtl="0" fontAlgn="ctr"/>
                      <a:r>
                        <a:rPr lang="en-IN" sz="1600" b="0" i="0" u="none" strike="noStrike">
                          <a:solidFill>
                            <a:srgbClr val="000000"/>
                          </a:solidFill>
                          <a:effectLst/>
                          <a:latin typeface="Calibri" panose="020F0502020204030204" pitchFamily="34" charset="0"/>
                        </a:rPr>
                        <a:t>98.77%</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BA877"/>
                    </a:solidFill>
                  </a:tcPr>
                </a:tc>
                <a:tc>
                  <a:txBody>
                    <a:bodyPr/>
                    <a:lstStyle/>
                    <a:p>
                      <a:pPr algn="ctr" rtl="0" fontAlgn="ctr"/>
                      <a:r>
                        <a:rPr lang="en-IN" sz="1600" b="0" i="0" u="none" strike="noStrike">
                          <a:solidFill>
                            <a:srgbClr val="000000"/>
                          </a:solidFill>
                          <a:effectLst/>
                          <a:latin typeface="Calibri" panose="020F0502020204030204" pitchFamily="34" charset="0"/>
                        </a:rPr>
                        <a:t>98.86%</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CB479"/>
                    </a:solidFill>
                  </a:tcPr>
                </a:tc>
                <a:tc>
                  <a:txBody>
                    <a:bodyPr/>
                    <a:lstStyle/>
                    <a:p>
                      <a:pPr algn="ctr" rtl="0" fontAlgn="ctr"/>
                      <a:r>
                        <a:rPr lang="en-IN" sz="1600" b="0" i="0" u="none" strike="noStrike">
                          <a:solidFill>
                            <a:srgbClr val="000000"/>
                          </a:solidFill>
                          <a:effectLst/>
                          <a:latin typeface="Calibri" panose="020F0502020204030204" pitchFamily="34" charset="0"/>
                        </a:rPr>
                        <a:t>0.9874</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A9F75"/>
                    </a:solidFill>
                  </a:tcPr>
                </a:tc>
                <a:tc>
                  <a:txBody>
                    <a:bodyPr/>
                    <a:lstStyle/>
                    <a:p>
                      <a:pPr algn="ctr" rtl="0" fontAlgn="ctr"/>
                      <a:r>
                        <a:rPr lang="en-IN" sz="1600" b="0" i="0" u="none" strike="noStrike">
                          <a:solidFill>
                            <a:srgbClr val="0D0D0D"/>
                          </a:solidFill>
                          <a:effectLst/>
                          <a:latin typeface="Calibri" panose="020F0502020204030204" pitchFamily="34" charset="0"/>
                        </a:rPr>
                        <a:t>99.70%</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BAE78"/>
                    </a:solidFill>
                  </a:tcPr>
                </a:tc>
                <a:tc>
                  <a:txBody>
                    <a:bodyPr/>
                    <a:lstStyle/>
                    <a:p>
                      <a:pPr algn="ctr" rtl="0" fontAlgn="ctr"/>
                      <a:r>
                        <a:rPr lang="en-IN" sz="1600" b="0" i="0" u="none" strike="noStrike">
                          <a:solidFill>
                            <a:srgbClr val="000000"/>
                          </a:solidFill>
                          <a:effectLst/>
                          <a:latin typeface="Calibri" panose="020F0502020204030204" pitchFamily="34" charset="0"/>
                        </a:rPr>
                        <a:t>28.82%</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AC07B"/>
                    </a:solidFill>
                  </a:tcPr>
                </a:tc>
                <a:tc>
                  <a:txBody>
                    <a:bodyPr/>
                    <a:lstStyle/>
                    <a:p>
                      <a:pPr algn="ctr" rtl="0" fontAlgn="ctr"/>
                      <a:r>
                        <a:rPr lang="en-IN" sz="1600" b="0" i="0" u="none" strike="noStrike">
                          <a:solidFill>
                            <a:srgbClr val="000000"/>
                          </a:solidFill>
                          <a:effectLst/>
                          <a:latin typeface="Calibri" panose="020F0502020204030204" pitchFamily="34" charset="0"/>
                        </a:rPr>
                        <a:t>30.97%</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B9173"/>
                    </a:solidFill>
                  </a:tcPr>
                </a:tc>
                <a:tc>
                  <a:txBody>
                    <a:bodyPr/>
                    <a:lstStyle/>
                    <a:p>
                      <a:pPr algn="ctr" rtl="0" fontAlgn="ctr"/>
                      <a:r>
                        <a:rPr lang="en-IN" sz="1600" b="0" i="0" u="none" strike="noStrike">
                          <a:solidFill>
                            <a:srgbClr val="000000"/>
                          </a:solidFill>
                          <a:effectLst/>
                          <a:latin typeface="Calibri" panose="020F0502020204030204" pitchFamily="34" charset="0"/>
                        </a:rPr>
                        <a:t>0.9976</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A9473"/>
                    </a:solidFill>
                  </a:tcPr>
                </a:tc>
                <a:tc vMerge="1">
                  <a:txBody>
                    <a:bodyPr/>
                    <a:lstStyle/>
                    <a:p>
                      <a:endParaRPr lang="en-IN"/>
                    </a:p>
                  </a:txBody>
                  <a:tcPr/>
                </a:tc>
                <a:extLst>
                  <a:ext uri="{0D108BD9-81ED-4DB2-BD59-A6C34878D82A}">
                    <a16:rowId xmlns:a16="http://schemas.microsoft.com/office/drawing/2014/main" xmlns="" val="10008"/>
                  </a:ext>
                </a:extLst>
              </a:tr>
              <a:tr h="732950">
                <a:tc>
                  <a:txBody>
                    <a:bodyPr/>
                    <a:lstStyle/>
                    <a:p>
                      <a:pPr algn="ctr" rtl="0" fontAlgn="ctr"/>
                      <a:r>
                        <a:rPr lang="en-IN" sz="1600" b="0" i="0" u="none" strike="noStrike">
                          <a:solidFill>
                            <a:srgbClr val="000000"/>
                          </a:solidFill>
                          <a:effectLst/>
                          <a:latin typeface="Calibri" panose="020F0502020204030204" pitchFamily="34" charset="0"/>
                        </a:rPr>
                        <a:t>Random Forest Classifier</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99FF"/>
                    </a:solidFill>
                  </a:tcPr>
                </a:tc>
                <a:tc>
                  <a:txBody>
                    <a:bodyPr/>
                    <a:lstStyle/>
                    <a:p>
                      <a:pPr algn="ctr" rtl="0" fontAlgn="ctr"/>
                      <a:r>
                        <a:rPr lang="en-IN" sz="1600" b="0" i="0" u="none" strike="noStrike" dirty="0">
                          <a:solidFill>
                            <a:srgbClr val="000000"/>
                          </a:solidFill>
                          <a:effectLst/>
                          <a:latin typeface="Calibri" panose="020F0502020204030204" pitchFamily="34" charset="0"/>
                        </a:rPr>
                        <a:t>Random Forest</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99FF"/>
                    </a:solidFill>
                  </a:tcPr>
                </a:tc>
                <a:tc>
                  <a:txBody>
                    <a:bodyPr/>
                    <a:lstStyle/>
                    <a:p>
                      <a:pPr algn="ctr" rtl="0" fontAlgn="ctr"/>
                      <a:r>
                        <a:rPr lang="en-IN" sz="1600" b="0" i="0" u="none" strike="noStrike">
                          <a:solidFill>
                            <a:srgbClr val="000000"/>
                          </a:solidFill>
                          <a:effectLst/>
                          <a:latin typeface="Calibri" panose="020F0502020204030204" pitchFamily="34" charset="0"/>
                        </a:rPr>
                        <a:t>98.67%</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8696B"/>
                    </a:solidFill>
                  </a:tcPr>
                </a:tc>
                <a:tc>
                  <a:txBody>
                    <a:bodyPr/>
                    <a:lstStyle/>
                    <a:p>
                      <a:pPr algn="ctr" rtl="0" fontAlgn="ctr"/>
                      <a:r>
                        <a:rPr lang="en-IN" sz="1600" b="0" i="0" u="none" strike="noStrike">
                          <a:solidFill>
                            <a:srgbClr val="000000"/>
                          </a:solidFill>
                          <a:effectLst/>
                          <a:latin typeface="Calibri" panose="020F0502020204030204" pitchFamily="34" charset="0"/>
                        </a:rPr>
                        <a:t>98.63%</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8696B"/>
                    </a:solidFill>
                  </a:tcPr>
                </a:tc>
                <a:tc>
                  <a:txBody>
                    <a:bodyPr/>
                    <a:lstStyle/>
                    <a:p>
                      <a:pPr algn="ctr" rtl="0" fontAlgn="ctr"/>
                      <a:r>
                        <a:rPr lang="en-IN" sz="1600" b="0" i="0" u="none" strike="noStrike">
                          <a:solidFill>
                            <a:srgbClr val="000000"/>
                          </a:solidFill>
                          <a:effectLst/>
                          <a:latin typeface="Calibri" panose="020F0502020204030204" pitchFamily="34" charset="0"/>
                        </a:rPr>
                        <a:t>98.73%</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8696B"/>
                    </a:solidFill>
                  </a:tcPr>
                </a:tc>
                <a:tc>
                  <a:txBody>
                    <a:bodyPr/>
                    <a:lstStyle/>
                    <a:p>
                      <a:pPr algn="ctr" rtl="0" fontAlgn="ctr"/>
                      <a:r>
                        <a:rPr lang="en-IN" sz="1600" b="0" i="0" u="none" strike="noStrike">
                          <a:solidFill>
                            <a:srgbClr val="000000"/>
                          </a:solidFill>
                          <a:effectLst/>
                          <a:latin typeface="Calibri" panose="020F0502020204030204" pitchFamily="34" charset="0"/>
                        </a:rPr>
                        <a:t>0.9862</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8696B"/>
                    </a:solidFill>
                  </a:tcPr>
                </a:tc>
                <a:tc>
                  <a:txBody>
                    <a:bodyPr/>
                    <a:lstStyle/>
                    <a:p>
                      <a:pPr algn="ctr" rtl="0" fontAlgn="ctr"/>
                      <a:r>
                        <a:rPr lang="en-IN" sz="1600" b="0" i="0" u="none" strike="noStrike">
                          <a:solidFill>
                            <a:srgbClr val="0D0D0D"/>
                          </a:solidFill>
                          <a:effectLst/>
                          <a:latin typeface="Calibri" panose="020F0502020204030204" pitchFamily="34" charset="0"/>
                        </a:rPr>
                        <a:t>99.66%</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8696B"/>
                    </a:solidFill>
                  </a:tcPr>
                </a:tc>
                <a:tc>
                  <a:txBody>
                    <a:bodyPr/>
                    <a:lstStyle/>
                    <a:p>
                      <a:pPr algn="ctr" rtl="0" fontAlgn="ctr"/>
                      <a:r>
                        <a:rPr lang="en-IN" sz="1600" b="0" i="0" u="none" strike="noStrike">
                          <a:solidFill>
                            <a:srgbClr val="000000"/>
                          </a:solidFill>
                          <a:effectLst/>
                          <a:latin typeface="Calibri" panose="020F0502020204030204" pitchFamily="34" charset="0"/>
                        </a:rPr>
                        <a:t>30.43%</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6E883"/>
                    </a:solidFill>
                  </a:tcPr>
                </a:tc>
                <a:tc>
                  <a:txBody>
                    <a:bodyPr/>
                    <a:lstStyle/>
                    <a:p>
                      <a:pPr algn="ctr" rtl="0" fontAlgn="ctr"/>
                      <a:r>
                        <a:rPr lang="en-IN" sz="1600" b="0" i="0" u="none" strike="noStrike">
                          <a:solidFill>
                            <a:srgbClr val="000000"/>
                          </a:solidFill>
                          <a:effectLst/>
                          <a:latin typeface="Calibri" panose="020F0502020204030204" pitchFamily="34" charset="0"/>
                        </a:rPr>
                        <a:t>31.68%</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8696B"/>
                    </a:solidFill>
                  </a:tcPr>
                </a:tc>
                <a:tc>
                  <a:txBody>
                    <a:bodyPr/>
                    <a:lstStyle/>
                    <a:p>
                      <a:pPr algn="ctr" rtl="0" fontAlgn="ctr"/>
                      <a:r>
                        <a:rPr lang="en-IN" sz="1600" b="0" i="0" u="none" strike="noStrike">
                          <a:solidFill>
                            <a:srgbClr val="000000"/>
                          </a:solidFill>
                          <a:effectLst/>
                          <a:latin typeface="Calibri" panose="020F0502020204030204" pitchFamily="34" charset="0"/>
                        </a:rPr>
                        <a:t>0.9976</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A9473"/>
                    </a:solidFill>
                  </a:tcPr>
                </a:tc>
                <a:tc vMerge="1">
                  <a:txBody>
                    <a:bodyPr/>
                    <a:lstStyle/>
                    <a:p>
                      <a:endParaRPr lang="en-IN"/>
                    </a:p>
                  </a:txBody>
                  <a:tcPr/>
                </a:tc>
                <a:extLst>
                  <a:ext uri="{0D108BD9-81ED-4DB2-BD59-A6C34878D82A}">
                    <a16:rowId xmlns:a16="http://schemas.microsoft.com/office/drawing/2014/main" xmlns="" val="10009"/>
                  </a:ext>
                </a:extLst>
              </a:tr>
              <a:tr h="732950">
                <a:tc>
                  <a:txBody>
                    <a:bodyPr/>
                    <a:lstStyle/>
                    <a:p>
                      <a:pPr algn="ctr" rtl="0" fontAlgn="ctr"/>
                      <a:r>
                        <a:rPr lang="en-IN" sz="1600" b="0" i="0" u="none" strike="noStrike">
                          <a:solidFill>
                            <a:srgbClr val="000000"/>
                          </a:solidFill>
                          <a:effectLst/>
                          <a:latin typeface="Calibri" panose="020F0502020204030204" pitchFamily="34" charset="0"/>
                        </a:rPr>
                        <a:t>Random Forest Classifier</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99FF"/>
                    </a:solidFill>
                  </a:tcPr>
                </a:tc>
                <a:tc>
                  <a:txBody>
                    <a:bodyPr/>
                    <a:lstStyle/>
                    <a:p>
                      <a:pPr algn="ctr" rtl="0" fontAlgn="ctr"/>
                      <a:r>
                        <a:rPr lang="en-IN" sz="1600" b="0" i="0" u="none" strike="noStrike" dirty="0">
                          <a:solidFill>
                            <a:srgbClr val="000000"/>
                          </a:solidFill>
                          <a:effectLst/>
                          <a:latin typeface="Calibri" panose="020F0502020204030204" pitchFamily="34" charset="0"/>
                        </a:rPr>
                        <a:t>RFE</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99FF"/>
                    </a:solidFill>
                  </a:tcPr>
                </a:tc>
                <a:tc>
                  <a:txBody>
                    <a:bodyPr/>
                    <a:lstStyle/>
                    <a:p>
                      <a:pPr algn="ctr" rtl="0" fontAlgn="ctr"/>
                      <a:r>
                        <a:rPr lang="en-IN" sz="1600" b="0" i="0" u="none" strike="noStrike">
                          <a:solidFill>
                            <a:srgbClr val="000000"/>
                          </a:solidFill>
                          <a:effectLst/>
                          <a:latin typeface="Calibri" panose="020F0502020204030204" pitchFamily="34" charset="0"/>
                        </a:rPr>
                        <a:t>98.91%</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DD880"/>
                    </a:solidFill>
                  </a:tcPr>
                </a:tc>
                <a:tc>
                  <a:txBody>
                    <a:bodyPr/>
                    <a:lstStyle/>
                    <a:p>
                      <a:pPr algn="ctr" rtl="0" fontAlgn="ctr"/>
                      <a:r>
                        <a:rPr lang="en-IN" sz="1600" b="0" i="0" u="none" strike="noStrike">
                          <a:solidFill>
                            <a:srgbClr val="000000"/>
                          </a:solidFill>
                          <a:effectLst/>
                          <a:latin typeface="Calibri" panose="020F0502020204030204" pitchFamily="34" charset="0"/>
                        </a:rPr>
                        <a:t>98.88%</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EDB80"/>
                    </a:solidFill>
                  </a:tcPr>
                </a:tc>
                <a:tc>
                  <a:txBody>
                    <a:bodyPr/>
                    <a:lstStyle/>
                    <a:p>
                      <a:pPr algn="ctr" rtl="0" fontAlgn="ctr"/>
                      <a:r>
                        <a:rPr lang="en-IN" sz="1600" b="0" i="0" u="none" strike="noStrike">
                          <a:solidFill>
                            <a:srgbClr val="000000"/>
                          </a:solidFill>
                          <a:effectLst/>
                          <a:latin typeface="Calibri" panose="020F0502020204030204" pitchFamily="34" charset="0"/>
                        </a:rPr>
                        <a:t>98.96%</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CEA84"/>
                    </a:solidFill>
                  </a:tcPr>
                </a:tc>
                <a:tc>
                  <a:txBody>
                    <a:bodyPr/>
                    <a:lstStyle/>
                    <a:p>
                      <a:pPr algn="ctr" rtl="0" fontAlgn="ctr"/>
                      <a:r>
                        <a:rPr lang="en-IN" sz="1600" b="0" i="0" u="none" strike="noStrike">
                          <a:solidFill>
                            <a:srgbClr val="000000"/>
                          </a:solidFill>
                          <a:effectLst/>
                          <a:latin typeface="Calibri" panose="020F0502020204030204" pitchFamily="34" charset="0"/>
                        </a:rPr>
                        <a:t>0.9887</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EDB80"/>
                    </a:solidFill>
                  </a:tcPr>
                </a:tc>
                <a:tc>
                  <a:txBody>
                    <a:bodyPr/>
                    <a:lstStyle/>
                    <a:p>
                      <a:pPr algn="ctr" rtl="0" fontAlgn="ctr"/>
                      <a:r>
                        <a:rPr lang="en-IN" sz="1600" b="0" i="0" u="none" strike="noStrike">
                          <a:solidFill>
                            <a:srgbClr val="0D0D0D"/>
                          </a:solidFill>
                          <a:effectLst/>
                          <a:latin typeface="Calibri" panose="020F0502020204030204" pitchFamily="34" charset="0"/>
                        </a:rPr>
                        <a:t>99.72%</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DD17F"/>
                    </a:solidFill>
                  </a:tcPr>
                </a:tc>
                <a:tc>
                  <a:txBody>
                    <a:bodyPr/>
                    <a:lstStyle/>
                    <a:p>
                      <a:pPr algn="ctr" rtl="0" fontAlgn="ctr"/>
                      <a:r>
                        <a:rPr lang="en-IN" sz="1600" b="0" i="0" u="none" strike="noStrike">
                          <a:solidFill>
                            <a:srgbClr val="000000"/>
                          </a:solidFill>
                          <a:effectLst/>
                          <a:latin typeface="Calibri" panose="020F0502020204030204" pitchFamily="34" charset="0"/>
                        </a:rPr>
                        <a:t>30.63%</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E884"/>
                    </a:solidFill>
                  </a:tcPr>
                </a:tc>
                <a:tc>
                  <a:txBody>
                    <a:bodyPr/>
                    <a:lstStyle/>
                    <a:p>
                      <a:pPr algn="ctr" rtl="0" fontAlgn="ctr"/>
                      <a:r>
                        <a:rPr lang="en-IN" sz="1600" b="0" i="0" u="none" strike="noStrike">
                          <a:solidFill>
                            <a:srgbClr val="000000"/>
                          </a:solidFill>
                          <a:effectLst/>
                          <a:latin typeface="Calibri" panose="020F0502020204030204" pitchFamily="34" charset="0"/>
                        </a:rPr>
                        <a:t>29.22%</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8E983"/>
                    </a:solidFill>
                  </a:tcPr>
                </a:tc>
                <a:tc>
                  <a:txBody>
                    <a:bodyPr/>
                    <a:lstStyle/>
                    <a:p>
                      <a:pPr algn="ctr" rtl="0" fontAlgn="ctr"/>
                      <a:r>
                        <a:rPr lang="en-IN" sz="1600" b="0" i="0" u="none" strike="noStrike" dirty="0">
                          <a:solidFill>
                            <a:srgbClr val="000000"/>
                          </a:solidFill>
                          <a:effectLst/>
                          <a:latin typeface="Calibri" panose="020F0502020204030204" pitchFamily="34" charset="0"/>
                        </a:rPr>
                        <a:t>0.9974</a:t>
                      </a:r>
                    </a:p>
                  </a:txBody>
                  <a:tcPr marL="4956" marR="4956" marT="495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8696B"/>
                    </a:solidFill>
                  </a:tcPr>
                </a:tc>
                <a:tc vMerge="1">
                  <a:txBody>
                    <a:bodyPr/>
                    <a:lstStyle/>
                    <a:p>
                      <a:endParaRPr lang="en-IN"/>
                    </a:p>
                  </a:txBody>
                  <a:tcPr/>
                </a:tc>
                <a:extLst>
                  <a:ext uri="{0D108BD9-81ED-4DB2-BD59-A6C34878D82A}">
                    <a16:rowId xmlns:a16="http://schemas.microsoft.com/office/drawing/2014/main" xmlns="" val="10010"/>
                  </a:ext>
                </a:extLst>
              </a:tr>
            </a:tbl>
          </a:graphicData>
        </a:graphic>
      </p:graphicFrame>
      <p:sp>
        <p:nvSpPr>
          <p:cNvPr id="9" name="TextBox 8"/>
          <p:cNvSpPr txBox="1"/>
          <p:nvPr/>
        </p:nvSpPr>
        <p:spPr>
          <a:xfrm>
            <a:off x="0" y="0"/>
            <a:ext cx="5660232" cy="369332"/>
          </a:xfrm>
          <a:prstGeom prst="rect">
            <a:avLst/>
          </a:prstGeom>
          <a:noFill/>
        </p:spPr>
        <p:txBody>
          <a:bodyPr wrap="square" rtlCol="0">
            <a:spAutoFit/>
          </a:bodyPr>
          <a:lstStyle/>
          <a:p>
            <a:r>
              <a:rPr lang="en-US" dirty="0"/>
              <a:t>TOP 10 Results for MIT-BIH ARRHYTHMIA DATABASE</a:t>
            </a:r>
            <a:endParaRPr lang="en-IN" dirty="0"/>
          </a:p>
        </p:txBody>
      </p:sp>
    </p:spTree>
    <p:extLst>
      <p:ext uri="{BB962C8B-B14F-4D97-AF65-F5344CB8AC3E}">
        <p14:creationId xmlns:p14="http://schemas.microsoft.com/office/powerpoint/2010/main" val="37755314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graphicFrame>
        <p:nvGraphicFramePr>
          <p:cNvPr id="12" name="Chart 11"/>
          <p:cNvGraphicFramePr>
            <a:graphicFrameLocks/>
          </p:cNvGraphicFramePr>
          <p:nvPr>
            <p:extLst>
              <p:ext uri="{D42A27DB-BD31-4B8C-83A1-F6EECF244321}">
                <p14:modId xmlns:p14="http://schemas.microsoft.com/office/powerpoint/2010/main" val="4006343170"/>
              </p:ext>
            </p:extLst>
          </p:nvPr>
        </p:nvGraphicFramePr>
        <p:xfrm>
          <a:off x="0" y="0"/>
          <a:ext cx="12192000" cy="6858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1920572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sp>
        <p:nvSpPr>
          <p:cNvPr id="6" name="TextBox 5"/>
          <p:cNvSpPr txBox="1"/>
          <p:nvPr/>
        </p:nvSpPr>
        <p:spPr>
          <a:xfrm>
            <a:off x="105878" y="67377"/>
            <a:ext cx="7507705" cy="369332"/>
          </a:xfrm>
          <a:prstGeom prst="rect">
            <a:avLst/>
          </a:prstGeom>
          <a:noFill/>
        </p:spPr>
        <p:txBody>
          <a:bodyPr wrap="square" rtlCol="0">
            <a:spAutoFit/>
          </a:bodyPr>
          <a:lstStyle/>
          <a:p>
            <a:r>
              <a:rPr lang="en-US" dirty="0"/>
              <a:t>TOP-10 RESULTS FOR MIT-BIH SUPRAVENTRICULAR ARRHYTHMIA DATABASE</a:t>
            </a:r>
            <a:endParaRPr lang="en-IN" dirty="0"/>
          </a:p>
        </p:txBody>
      </p:sp>
      <p:graphicFrame>
        <p:nvGraphicFramePr>
          <p:cNvPr id="8" name="Table 7"/>
          <p:cNvGraphicFramePr>
            <a:graphicFrameLocks noGrp="1"/>
          </p:cNvGraphicFramePr>
          <p:nvPr>
            <p:extLst>
              <p:ext uri="{D42A27DB-BD31-4B8C-83A1-F6EECF244321}">
                <p14:modId xmlns:p14="http://schemas.microsoft.com/office/powerpoint/2010/main" val="4242238643"/>
              </p:ext>
            </p:extLst>
          </p:nvPr>
        </p:nvGraphicFramePr>
        <p:xfrm>
          <a:off x="105879" y="436707"/>
          <a:ext cx="11993077" cy="6372886"/>
        </p:xfrm>
        <a:graphic>
          <a:graphicData uri="http://schemas.openxmlformats.org/drawingml/2006/table">
            <a:tbl>
              <a:tblPr/>
              <a:tblGrid>
                <a:gridCol w="1303185">
                  <a:extLst>
                    <a:ext uri="{9D8B030D-6E8A-4147-A177-3AD203B41FA5}">
                      <a16:colId xmlns:a16="http://schemas.microsoft.com/office/drawing/2014/main" xmlns="" val="20000"/>
                    </a:ext>
                  </a:extLst>
                </a:gridCol>
                <a:gridCol w="1416504">
                  <a:extLst>
                    <a:ext uri="{9D8B030D-6E8A-4147-A177-3AD203B41FA5}">
                      <a16:colId xmlns:a16="http://schemas.microsoft.com/office/drawing/2014/main" xmlns="" val="20001"/>
                    </a:ext>
                  </a:extLst>
                </a:gridCol>
                <a:gridCol w="1019883">
                  <a:extLst>
                    <a:ext uri="{9D8B030D-6E8A-4147-A177-3AD203B41FA5}">
                      <a16:colId xmlns:a16="http://schemas.microsoft.com/office/drawing/2014/main" xmlns="" val="20002"/>
                    </a:ext>
                  </a:extLst>
                </a:gridCol>
                <a:gridCol w="1038772">
                  <a:extLst>
                    <a:ext uri="{9D8B030D-6E8A-4147-A177-3AD203B41FA5}">
                      <a16:colId xmlns:a16="http://schemas.microsoft.com/office/drawing/2014/main" xmlns="" val="20003"/>
                    </a:ext>
                  </a:extLst>
                </a:gridCol>
                <a:gridCol w="1152091">
                  <a:extLst>
                    <a:ext uri="{9D8B030D-6E8A-4147-A177-3AD203B41FA5}">
                      <a16:colId xmlns:a16="http://schemas.microsoft.com/office/drawing/2014/main" xmlns="" val="20004"/>
                    </a:ext>
                  </a:extLst>
                </a:gridCol>
                <a:gridCol w="906563">
                  <a:extLst>
                    <a:ext uri="{9D8B030D-6E8A-4147-A177-3AD203B41FA5}">
                      <a16:colId xmlns:a16="http://schemas.microsoft.com/office/drawing/2014/main" xmlns="" val="20005"/>
                    </a:ext>
                  </a:extLst>
                </a:gridCol>
                <a:gridCol w="1152091">
                  <a:extLst>
                    <a:ext uri="{9D8B030D-6E8A-4147-A177-3AD203B41FA5}">
                      <a16:colId xmlns:a16="http://schemas.microsoft.com/office/drawing/2014/main" xmlns="" val="20006"/>
                    </a:ext>
                  </a:extLst>
                </a:gridCol>
                <a:gridCol w="906563">
                  <a:extLst>
                    <a:ext uri="{9D8B030D-6E8A-4147-A177-3AD203B41FA5}">
                      <a16:colId xmlns:a16="http://schemas.microsoft.com/office/drawing/2014/main" xmlns="" val="20007"/>
                    </a:ext>
                  </a:extLst>
                </a:gridCol>
                <a:gridCol w="906563">
                  <a:extLst>
                    <a:ext uri="{9D8B030D-6E8A-4147-A177-3AD203B41FA5}">
                      <a16:colId xmlns:a16="http://schemas.microsoft.com/office/drawing/2014/main" xmlns="" val="20008"/>
                    </a:ext>
                  </a:extLst>
                </a:gridCol>
                <a:gridCol w="906563">
                  <a:extLst>
                    <a:ext uri="{9D8B030D-6E8A-4147-A177-3AD203B41FA5}">
                      <a16:colId xmlns:a16="http://schemas.microsoft.com/office/drawing/2014/main" xmlns="" val="20009"/>
                    </a:ext>
                  </a:extLst>
                </a:gridCol>
                <a:gridCol w="1284299">
                  <a:extLst>
                    <a:ext uri="{9D8B030D-6E8A-4147-A177-3AD203B41FA5}">
                      <a16:colId xmlns:a16="http://schemas.microsoft.com/office/drawing/2014/main" xmlns="" val="20010"/>
                    </a:ext>
                  </a:extLst>
                </a:gridCol>
              </a:tblGrid>
              <a:tr h="759538">
                <a:tc>
                  <a:txBody>
                    <a:bodyPr/>
                    <a:lstStyle/>
                    <a:p>
                      <a:pPr algn="ctr" rtl="0" fontAlgn="ctr"/>
                      <a:r>
                        <a:rPr lang="en-IN" sz="1600" b="0" i="0" u="none" strike="noStrike" dirty="0">
                          <a:solidFill>
                            <a:srgbClr val="000000"/>
                          </a:solidFill>
                          <a:effectLst/>
                          <a:latin typeface="Calibri" panose="020F0502020204030204" pitchFamily="34" charset="0"/>
                        </a:rPr>
                        <a:t>Model</a:t>
                      </a: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CCFF"/>
                    </a:solidFill>
                  </a:tcPr>
                </a:tc>
                <a:tc>
                  <a:txBody>
                    <a:bodyPr/>
                    <a:lstStyle/>
                    <a:p>
                      <a:pPr algn="ctr" rtl="0" fontAlgn="ctr"/>
                      <a:r>
                        <a:rPr lang="en-IN" sz="1600" b="0" i="0" u="none" strike="noStrike">
                          <a:solidFill>
                            <a:srgbClr val="000000"/>
                          </a:solidFill>
                          <a:effectLst/>
                          <a:latin typeface="Calibri" panose="020F0502020204030204" pitchFamily="34" charset="0"/>
                        </a:rPr>
                        <a:t>Feature Selection Method</a:t>
                      </a: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CCFF"/>
                    </a:solidFill>
                  </a:tcPr>
                </a:tc>
                <a:tc>
                  <a:txBody>
                    <a:bodyPr/>
                    <a:lstStyle/>
                    <a:p>
                      <a:pPr algn="ctr" rtl="0" fontAlgn="ctr"/>
                      <a:r>
                        <a:rPr lang="en-IN" sz="1600" b="0" i="0" u="none" strike="noStrike">
                          <a:solidFill>
                            <a:srgbClr val="000000"/>
                          </a:solidFill>
                          <a:effectLst/>
                          <a:latin typeface="Calibri" panose="020F0502020204030204" pitchFamily="34" charset="0"/>
                        </a:rPr>
                        <a:t>Accuracy</a:t>
                      </a: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CCFF"/>
                    </a:solidFill>
                  </a:tcPr>
                </a:tc>
                <a:tc>
                  <a:txBody>
                    <a:bodyPr/>
                    <a:lstStyle/>
                    <a:p>
                      <a:pPr algn="ctr" rtl="0" fontAlgn="ctr"/>
                      <a:r>
                        <a:rPr lang="en-IN" sz="1600" b="0" i="0" u="none" strike="noStrike">
                          <a:solidFill>
                            <a:srgbClr val="000000"/>
                          </a:solidFill>
                          <a:effectLst/>
                          <a:latin typeface="Calibri" panose="020F0502020204030204" pitchFamily="34" charset="0"/>
                        </a:rPr>
                        <a:t>Precision</a:t>
                      </a: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CCFF"/>
                    </a:solidFill>
                  </a:tcPr>
                </a:tc>
                <a:tc>
                  <a:txBody>
                    <a:bodyPr/>
                    <a:lstStyle/>
                    <a:p>
                      <a:pPr algn="ctr" rtl="0" fontAlgn="ctr"/>
                      <a:r>
                        <a:rPr lang="en-IN" sz="1600" b="0" i="0" u="none" strike="noStrike">
                          <a:solidFill>
                            <a:srgbClr val="000000"/>
                          </a:solidFill>
                          <a:effectLst/>
                          <a:latin typeface="Calibri" panose="020F0502020204030204" pitchFamily="34" charset="0"/>
                        </a:rPr>
                        <a:t>TPR / Sensitivity / Recall</a:t>
                      </a: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CCFF"/>
                    </a:solidFill>
                  </a:tcPr>
                </a:tc>
                <a:tc>
                  <a:txBody>
                    <a:bodyPr/>
                    <a:lstStyle/>
                    <a:p>
                      <a:pPr algn="ctr" rtl="0" fontAlgn="ctr"/>
                      <a:r>
                        <a:rPr lang="en-IN" sz="1600" b="0" i="0" u="none" strike="noStrike">
                          <a:solidFill>
                            <a:srgbClr val="000000"/>
                          </a:solidFill>
                          <a:effectLst/>
                          <a:latin typeface="Calibri" panose="020F0502020204030204" pitchFamily="34" charset="0"/>
                        </a:rPr>
                        <a:t>F1 Score</a:t>
                      </a: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CCFF"/>
                    </a:solidFill>
                  </a:tcPr>
                </a:tc>
                <a:tc>
                  <a:txBody>
                    <a:bodyPr/>
                    <a:lstStyle/>
                    <a:p>
                      <a:pPr algn="ctr" rtl="0" fontAlgn="ctr"/>
                      <a:r>
                        <a:rPr lang="en-IN" sz="1600" b="0" i="0" u="none" strike="noStrike">
                          <a:solidFill>
                            <a:srgbClr val="000000"/>
                          </a:solidFill>
                          <a:effectLst/>
                          <a:latin typeface="Calibri" panose="020F0502020204030204" pitchFamily="34" charset="0"/>
                        </a:rPr>
                        <a:t>TNR / Specificity</a:t>
                      </a: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CCFF"/>
                    </a:solidFill>
                  </a:tcPr>
                </a:tc>
                <a:tc>
                  <a:txBody>
                    <a:bodyPr/>
                    <a:lstStyle/>
                    <a:p>
                      <a:pPr algn="ctr" rtl="0" fontAlgn="ctr"/>
                      <a:r>
                        <a:rPr lang="en-IN" sz="1600" b="0" i="0" u="none" strike="noStrike">
                          <a:solidFill>
                            <a:srgbClr val="000000"/>
                          </a:solidFill>
                          <a:effectLst/>
                          <a:latin typeface="Calibri" panose="020F0502020204030204" pitchFamily="34" charset="0"/>
                        </a:rPr>
                        <a:t>FPR</a:t>
                      </a: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CCFF"/>
                    </a:solidFill>
                  </a:tcPr>
                </a:tc>
                <a:tc>
                  <a:txBody>
                    <a:bodyPr/>
                    <a:lstStyle/>
                    <a:p>
                      <a:pPr algn="ctr" rtl="0" fontAlgn="ctr"/>
                      <a:r>
                        <a:rPr lang="en-IN" sz="1600" b="0" i="0" u="none" strike="noStrike">
                          <a:solidFill>
                            <a:srgbClr val="000000"/>
                          </a:solidFill>
                          <a:effectLst/>
                          <a:latin typeface="Calibri" panose="020F0502020204030204" pitchFamily="34" charset="0"/>
                        </a:rPr>
                        <a:t>FNR</a:t>
                      </a: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CCFF"/>
                    </a:solidFill>
                  </a:tcPr>
                </a:tc>
                <a:tc>
                  <a:txBody>
                    <a:bodyPr/>
                    <a:lstStyle/>
                    <a:p>
                      <a:pPr algn="ctr" rtl="0" fontAlgn="ctr"/>
                      <a:r>
                        <a:rPr lang="en-IN" sz="1600" b="0" i="0" u="none" strike="noStrike">
                          <a:solidFill>
                            <a:srgbClr val="000000"/>
                          </a:solidFill>
                          <a:effectLst/>
                          <a:latin typeface="Calibri" panose="020F0502020204030204" pitchFamily="34" charset="0"/>
                        </a:rPr>
                        <a:t>ROC AUC</a:t>
                      </a: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CCFF"/>
                    </a:solidFill>
                  </a:tcPr>
                </a:tc>
                <a:tc>
                  <a:txBody>
                    <a:bodyPr/>
                    <a:lstStyle/>
                    <a:p>
                      <a:pPr algn="ctr" fontAlgn="ctr"/>
                      <a:r>
                        <a:rPr lang="en-IN" sz="1600" b="0" i="0" u="none" strike="noStrike">
                          <a:solidFill>
                            <a:srgbClr val="000000"/>
                          </a:solidFill>
                          <a:effectLst/>
                          <a:latin typeface="Calibri" panose="020F0502020204030204" pitchFamily="34" charset="0"/>
                        </a:rPr>
                        <a:t>No. of instances</a:t>
                      </a: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CCFF"/>
                    </a:solidFill>
                  </a:tcPr>
                </a:tc>
                <a:extLst>
                  <a:ext uri="{0D108BD9-81ED-4DB2-BD59-A6C34878D82A}">
                    <a16:rowId xmlns:a16="http://schemas.microsoft.com/office/drawing/2014/main" xmlns="" val="10000"/>
                  </a:ext>
                </a:extLst>
              </a:tr>
              <a:tr h="463025">
                <a:tc>
                  <a:txBody>
                    <a:bodyPr/>
                    <a:lstStyle/>
                    <a:p>
                      <a:pPr algn="ctr" fontAlgn="ctr"/>
                      <a:r>
                        <a:rPr lang="en-IN" sz="1600" b="0" i="0" u="none" strike="noStrike" dirty="0">
                          <a:solidFill>
                            <a:srgbClr val="000000"/>
                          </a:solidFill>
                          <a:effectLst/>
                          <a:latin typeface="Calibri" panose="020F0502020204030204" pitchFamily="34" charset="0"/>
                          <a:cs typeface="Calibri" panose="020F0502020204030204" pitchFamily="34" charset="0"/>
                        </a:rPr>
                        <a:t>XGBoost Classifier</a:t>
                      </a:r>
                      <a:endParaRPr lang="en-IN" sz="1600" b="0" i="0" u="none" strike="noStrike" dirty="0">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algn="ctr" fontAlgn="ctr"/>
                      <a:r>
                        <a:rPr lang="en-IN" sz="1600" b="0" i="0" u="none" strike="noStrike" dirty="0">
                          <a:solidFill>
                            <a:srgbClr val="000000"/>
                          </a:solidFill>
                          <a:effectLst/>
                          <a:latin typeface="Calibri" panose="020F0502020204030204" pitchFamily="34" charset="0"/>
                          <a:cs typeface="Calibri" panose="020F0502020204030204" pitchFamily="34" charset="0"/>
                        </a:rPr>
                        <a:t>RFE</a:t>
                      </a:r>
                      <a:endParaRPr lang="en-IN" sz="1600" b="0" i="0" u="none" strike="noStrike" dirty="0">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98.07%</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3BE7B"/>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98.03%</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3BE7B"/>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97.70%</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1E784"/>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0.9803</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3BE7B"/>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99.52%</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3BE7B"/>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46.01%</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696B"/>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25.69%</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3BE7B"/>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0.9963</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3BE7B"/>
                    </a:solidFill>
                  </a:tcPr>
                </a:tc>
                <a:tc rowSpan="10">
                  <a:txBody>
                    <a:bodyPr/>
                    <a:lstStyle/>
                    <a:p>
                      <a:pPr marL="0" marR="0" indent="0" algn="ctr" defTabSz="761970" rtl="0" eaLnBrk="1" fontAlgn="t"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184428</a:t>
                      </a:r>
                    </a:p>
                    <a:p>
                      <a:pPr algn="ctr" fontAlgn="t"/>
                      <a:endParaRPr lang="en-US" sz="1600" b="0" i="0" u="none" strike="noStrike" dirty="0">
                        <a:solidFill>
                          <a:srgbClr val="000000"/>
                        </a:solidFill>
                        <a:effectLst/>
                        <a:latin typeface="Calibri" panose="020F0502020204030204" pitchFamily="34" charset="0"/>
                      </a:endParaRPr>
                    </a:p>
                    <a:p>
                      <a:pPr algn="ctr" fontAlgn="t"/>
                      <a:r>
                        <a:rPr lang="en-US" sz="1600" b="0" i="0" u="none" strike="noStrike" dirty="0">
                          <a:solidFill>
                            <a:srgbClr val="000000"/>
                          </a:solidFill>
                          <a:effectLst/>
                          <a:latin typeface="Calibri" panose="020F0502020204030204" pitchFamily="34" charset="0"/>
                        </a:rPr>
                        <a:t>N : 0</a:t>
                      </a:r>
                      <a:endParaRPr lang="en-US" sz="1600" b="0" i="0" u="none" strike="noStrike" baseline="0" dirty="0">
                        <a:solidFill>
                          <a:srgbClr val="000000"/>
                        </a:solidFill>
                        <a:effectLst/>
                        <a:latin typeface="Calibri" panose="020F0502020204030204" pitchFamily="34" charset="0"/>
                      </a:endParaRPr>
                    </a:p>
                    <a:p>
                      <a:pPr algn="ctr" fontAlgn="t"/>
                      <a:r>
                        <a:rPr lang="en-US" sz="1600" b="0" i="0" u="none" strike="noStrike" dirty="0">
                          <a:solidFill>
                            <a:srgbClr val="000000"/>
                          </a:solidFill>
                          <a:effectLst/>
                          <a:latin typeface="Calibri" panose="020F0502020204030204" pitchFamily="34" charset="0"/>
                        </a:rPr>
                        <a:t>SVEB : 1 </a:t>
                      </a:r>
                    </a:p>
                    <a:p>
                      <a:pPr algn="ctr" fontAlgn="t"/>
                      <a:r>
                        <a:rPr lang="en-US" sz="1600" b="0" i="0" u="none" strike="noStrike" dirty="0">
                          <a:solidFill>
                            <a:srgbClr val="000000"/>
                          </a:solidFill>
                          <a:effectLst/>
                          <a:latin typeface="Calibri" panose="020F0502020204030204" pitchFamily="34" charset="0"/>
                        </a:rPr>
                        <a:t>VEB : 2</a:t>
                      </a:r>
                    </a:p>
                    <a:p>
                      <a:pPr algn="ctr" fontAlgn="t"/>
                      <a:r>
                        <a:rPr lang="en-US" sz="1600" b="0" i="0" u="none" strike="noStrike" dirty="0">
                          <a:solidFill>
                            <a:srgbClr val="000000"/>
                          </a:solidFill>
                          <a:effectLst/>
                          <a:latin typeface="Calibri" panose="020F0502020204030204" pitchFamily="34" charset="0"/>
                        </a:rPr>
                        <a:t>F :3</a:t>
                      </a:r>
                    </a:p>
                    <a:p>
                      <a:pPr algn="ctr" fontAlgn="t"/>
                      <a:r>
                        <a:rPr lang="en-US" sz="1600" b="0" i="0" u="none" strike="noStrike" dirty="0">
                          <a:solidFill>
                            <a:srgbClr val="000000"/>
                          </a:solidFill>
                          <a:effectLst/>
                          <a:latin typeface="Calibri" panose="020F0502020204030204" pitchFamily="34" charset="0"/>
                        </a:rPr>
                        <a:t>Q : 4</a:t>
                      </a:r>
                    </a:p>
                    <a:p>
                      <a:pPr algn="ctr" fontAlgn="t"/>
                      <a:endParaRPr lang="en-US" sz="1600" b="0" i="0" u="none" strike="noStrike" dirty="0">
                        <a:solidFill>
                          <a:srgbClr val="000000"/>
                        </a:solidFill>
                        <a:effectLst/>
                        <a:latin typeface="Calibri" panose="020F0502020204030204" pitchFamily="34" charset="0"/>
                      </a:endParaRPr>
                    </a:p>
                    <a:p>
                      <a:pPr algn="ctr" fontAlgn="t"/>
                      <a:r>
                        <a:rPr lang="en-US" sz="1600" b="0" i="0" u="none" strike="noStrike" dirty="0">
                          <a:solidFill>
                            <a:srgbClr val="000000"/>
                          </a:solidFill>
                          <a:effectLst/>
                          <a:latin typeface="Calibri" panose="020F0502020204030204" pitchFamily="34" charset="0"/>
                        </a:rPr>
                        <a:t>Training set:</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 0    129756</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   1      9755</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   2      7950</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    4        63</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    3        18</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Test set:</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   0    32439</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   1     2439</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    2     1987</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     4       16</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    3        5</a:t>
                      </a:r>
                    </a:p>
                  </a:txBody>
                  <a:tcPr marL="5028" marR="5028" marT="502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extLst>
                  <a:ext uri="{0D108BD9-81ED-4DB2-BD59-A6C34878D82A}">
                    <a16:rowId xmlns:a16="http://schemas.microsoft.com/office/drawing/2014/main" xmlns="" val="10001"/>
                  </a:ext>
                </a:extLst>
              </a:tr>
              <a:tr h="511227">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XGBoost Classifier</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algn="ctr" fontAlgn="ctr"/>
                      <a:r>
                        <a:rPr lang="en-IN" sz="1600" b="0" i="0" u="none" strike="noStrike" dirty="0">
                          <a:solidFill>
                            <a:srgbClr val="000000"/>
                          </a:solidFill>
                          <a:effectLst/>
                          <a:latin typeface="Calibri" panose="020F0502020204030204" pitchFamily="34" charset="0"/>
                          <a:cs typeface="Calibri" panose="020F0502020204030204" pitchFamily="34" charset="0"/>
                        </a:rPr>
                        <a:t>Random Forest</a:t>
                      </a:r>
                      <a:endParaRPr lang="en-IN" sz="1600" b="0" i="0" u="none" strike="noStrike" dirty="0">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98.02%</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3CC7E"/>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97.96%</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2D07F"/>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98.05%</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3BE7B"/>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0.9798</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FCB7E"/>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99.51%</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ACA7E"/>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45.52%</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716D"/>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25.79%</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4BE7B"/>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0.9963</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3BE7B"/>
                    </a:solidFill>
                  </a:tcPr>
                </a:tc>
                <a:tc vMerge="1">
                  <a:txBody>
                    <a:bodyPr/>
                    <a:lstStyle/>
                    <a:p>
                      <a:endParaRPr lang="en-IN"/>
                    </a:p>
                  </a:txBody>
                  <a:tcPr/>
                </a:tc>
                <a:extLst>
                  <a:ext uri="{0D108BD9-81ED-4DB2-BD59-A6C34878D82A}">
                    <a16:rowId xmlns:a16="http://schemas.microsoft.com/office/drawing/2014/main" xmlns="" val="10002"/>
                  </a:ext>
                </a:extLst>
              </a:tr>
              <a:tr h="511227">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Extra Trees Classifier</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algn="ctr" fontAlgn="ctr"/>
                      <a:r>
                        <a:rPr lang="en-IN" sz="1600" b="0" i="0" u="none" strike="noStrike" dirty="0">
                          <a:solidFill>
                            <a:srgbClr val="000000"/>
                          </a:solidFill>
                          <a:effectLst/>
                          <a:latin typeface="Calibri" panose="020F0502020204030204" pitchFamily="34" charset="0"/>
                          <a:cs typeface="Calibri" panose="020F0502020204030204" pitchFamily="34" charset="0"/>
                        </a:rPr>
                        <a:t>RFE</a:t>
                      </a:r>
                      <a:endParaRPr lang="en-IN" sz="1600" b="0" i="0" u="none" strike="noStrike" dirty="0">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98.05%</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6C47D"/>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97.99%</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7C97E"/>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97.68%</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EA84"/>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0.9799</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6C87D"/>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99.51%</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ACA7E"/>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37.83%</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684"/>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34.37%</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0E683"/>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0.9961</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7C47D"/>
                    </a:solidFill>
                  </a:tcPr>
                </a:tc>
                <a:tc vMerge="1">
                  <a:txBody>
                    <a:bodyPr/>
                    <a:lstStyle/>
                    <a:p>
                      <a:endParaRPr lang="en-IN"/>
                    </a:p>
                  </a:txBody>
                  <a:tcPr/>
                </a:tc>
                <a:extLst>
                  <a:ext uri="{0D108BD9-81ED-4DB2-BD59-A6C34878D82A}">
                    <a16:rowId xmlns:a16="http://schemas.microsoft.com/office/drawing/2014/main" xmlns="" val="10003"/>
                  </a:ext>
                </a:extLst>
              </a:tr>
              <a:tr h="511227">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Extra Trees Classifier</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algn="ctr" fontAlgn="ctr"/>
                      <a:r>
                        <a:rPr lang="en-IN" sz="1600" b="0" i="0" u="none" strike="noStrike" dirty="0">
                          <a:solidFill>
                            <a:srgbClr val="000000"/>
                          </a:solidFill>
                          <a:effectLst/>
                          <a:latin typeface="Calibri" panose="020F0502020204030204" pitchFamily="34" charset="0"/>
                          <a:cs typeface="Calibri" panose="020F0502020204030204" pitchFamily="34" charset="0"/>
                        </a:rPr>
                        <a:t>Random Forest</a:t>
                      </a:r>
                      <a:endParaRPr lang="en-IN" sz="1600" b="0" i="0" u="none" strike="noStrike" dirty="0">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98.05%</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6C47D"/>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97.98%</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0CB7E"/>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98.04%</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8C07C"/>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0.9799</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6C87D"/>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99.51%</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ACA7E"/>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37.15%</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E783"/>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38.27%</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BF7C"/>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0.9956</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8D27F"/>
                    </a:solidFill>
                  </a:tcPr>
                </a:tc>
                <a:tc vMerge="1">
                  <a:txBody>
                    <a:bodyPr/>
                    <a:lstStyle/>
                    <a:p>
                      <a:endParaRPr lang="en-IN"/>
                    </a:p>
                  </a:txBody>
                  <a:tcPr/>
                </a:tc>
                <a:extLst>
                  <a:ext uri="{0D108BD9-81ED-4DB2-BD59-A6C34878D82A}">
                    <a16:rowId xmlns:a16="http://schemas.microsoft.com/office/drawing/2014/main" xmlns="" val="10004"/>
                  </a:ext>
                </a:extLst>
              </a:tr>
              <a:tr h="759538">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Random Forest Classifier</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algn="ctr" fontAlgn="ctr"/>
                      <a:r>
                        <a:rPr lang="en-IN" sz="1600" b="0" i="0" u="none" strike="noStrike" dirty="0">
                          <a:solidFill>
                            <a:srgbClr val="000000"/>
                          </a:solidFill>
                          <a:effectLst/>
                          <a:latin typeface="Calibri" panose="020F0502020204030204" pitchFamily="34" charset="0"/>
                          <a:cs typeface="Calibri" panose="020F0502020204030204" pitchFamily="34" charset="0"/>
                        </a:rPr>
                        <a:t>Random Forest</a:t>
                      </a:r>
                      <a:endParaRPr lang="en-IN" sz="1600" b="0" i="0" u="none" strike="noStrike" dirty="0">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97.91%</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BEA84"/>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97.86%</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BEA84"/>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97.96%</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8C97E"/>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0.9785</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B84"/>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99.48%</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B84"/>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36.72%</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5E382"/>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35.75%</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483"/>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0.9948</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6E984"/>
                    </a:solidFill>
                  </a:tcPr>
                </a:tc>
                <a:tc vMerge="1">
                  <a:txBody>
                    <a:bodyPr/>
                    <a:lstStyle/>
                    <a:p>
                      <a:endParaRPr lang="en-IN"/>
                    </a:p>
                  </a:txBody>
                  <a:tcPr/>
                </a:tc>
                <a:extLst>
                  <a:ext uri="{0D108BD9-81ED-4DB2-BD59-A6C34878D82A}">
                    <a16:rowId xmlns:a16="http://schemas.microsoft.com/office/drawing/2014/main" xmlns="" val="10005"/>
                  </a:ext>
                </a:extLst>
              </a:tr>
              <a:tr h="759538">
                <a:tc>
                  <a:txBody>
                    <a:bodyPr/>
                    <a:lstStyle/>
                    <a:p>
                      <a:pPr algn="ctr" fontAlgn="ctr"/>
                      <a:r>
                        <a:rPr lang="en-IN" sz="1600" b="0" i="0" u="none" strike="noStrike" dirty="0">
                          <a:solidFill>
                            <a:srgbClr val="000000"/>
                          </a:solidFill>
                          <a:effectLst/>
                          <a:latin typeface="Calibri" panose="020F0502020204030204" pitchFamily="34" charset="0"/>
                          <a:cs typeface="Calibri" panose="020F0502020204030204" pitchFamily="34" charset="0"/>
                        </a:rPr>
                        <a:t>Random Forest Classifier</a:t>
                      </a:r>
                      <a:endParaRPr lang="en-IN" sz="1600" b="0" i="0" u="none" strike="noStrike" dirty="0">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algn="ctr" fontAlgn="ctr"/>
                      <a:r>
                        <a:rPr lang="en-IN" sz="1600" b="0" i="0" u="none" strike="noStrike" dirty="0">
                          <a:solidFill>
                            <a:srgbClr val="000000"/>
                          </a:solidFill>
                          <a:effectLst/>
                          <a:latin typeface="Calibri" panose="020F0502020204030204" pitchFamily="34" charset="0"/>
                          <a:cs typeface="Calibri" panose="020F0502020204030204" pitchFamily="34" charset="0"/>
                        </a:rPr>
                        <a:t>RFE</a:t>
                      </a:r>
                      <a:endParaRPr lang="en-IN" sz="1600" b="0" i="0" u="none" strike="noStrike" dirty="0">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algn="ctr" fontAlgn="ctr"/>
                      <a:r>
                        <a:rPr lang="en-IN" sz="1600" b="0" i="0" u="none" strike="noStrike" dirty="0">
                          <a:solidFill>
                            <a:srgbClr val="000000"/>
                          </a:solidFill>
                          <a:effectLst/>
                          <a:latin typeface="Calibri" panose="020F0502020204030204" pitchFamily="34" charset="0"/>
                          <a:cs typeface="Calibri" panose="020F0502020204030204" pitchFamily="34" charset="0"/>
                        </a:rPr>
                        <a:t>97.90%</a:t>
                      </a:r>
                      <a:endParaRPr lang="en-IN" sz="1600" b="0" i="0" u="none" strike="noStrike" dirty="0">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E983"/>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97.85%</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E983"/>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97.63%</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D37F"/>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0.9785</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B84"/>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99.48%</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B84"/>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34.86%</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8D27F"/>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39.83%</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A978"/>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0.9946</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E182"/>
                    </a:solidFill>
                  </a:tcPr>
                </a:tc>
                <a:tc vMerge="1">
                  <a:txBody>
                    <a:bodyPr/>
                    <a:lstStyle/>
                    <a:p>
                      <a:endParaRPr lang="en-IN"/>
                    </a:p>
                  </a:txBody>
                  <a:tcPr/>
                </a:tc>
                <a:extLst>
                  <a:ext uri="{0D108BD9-81ED-4DB2-BD59-A6C34878D82A}">
                    <a16:rowId xmlns:a16="http://schemas.microsoft.com/office/drawing/2014/main" xmlns="" val="10006"/>
                  </a:ext>
                </a:extLst>
              </a:tr>
              <a:tr h="511227">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XGBoost Classifier</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Mutual Information</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algn="ctr" fontAlgn="ctr"/>
                      <a:r>
                        <a:rPr lang="en-IN" sz="1600" b="0" i="0" u="none" strike="noStrike" dirty="0">
                          <a:solidFill>
                            <a:srgbClr val="000000"/>
                          </a:solidFill>
                          <a:effectLst/>
                          <a:latin typeface="Calibri" panose="020F0502020204030204" pitchFamily="34" charset="0"/>
                          <a:cs typeface="Calibri" panose="020F0502020204030204" pitchFamily="34" charset="0"/>
                        </a:rPr>
                        <a:t>97.61%</a:t>
                      </a:r>
                      <a:endParaRPr lang="en-IN" sz="1600" b="0" i="0" u="none" strike="noStrike" dirty="0">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A9F75"/>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97.54%</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BA276"/>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97.61%</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C67C"/>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0.9755</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BA476"/>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99.41%</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BA476"/>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41.34%</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B179"/>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30.86%</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7D67F"/>
                    </a:solidFill>
                  </a:tcPr>
                </a:tc>
                <a:tc>
                  <a:txBody>
                    <a:bodyPr/>
                    <a:lstStyle/>
                    <a:p>
                      <a:pPr algn="ctr" fontAlgn="ctr"/>
                      <a:r>
                        <a:rPr lang="en-IN" sz="1600" b="0" i="0" u="none" strike="noStrike" dirty="0">
                          <a:solidFill>
                            <a:srgbClr val="000000"/>
                          </a:solidFill>
                          <a:effectLst/>
                          <a:latin typeface="Calibri" panose="020F0502020204030204" pitchFamily="34" charset="0"/>
                          <a:cs typeface="Calibri" panose="020F0502020204030204" pitchFamily="34" charset="0"/>
                        </a:rPr>
                        <a:t>0.9940</a:t>
                      </a:r>
                      <a:endParaRPr lang="en-IN" sz="1600" b="0" i="0" u="none" strike="noStrike" dirty="0">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BAA77"/>
                    </a:solidFill>
                  </a:tcPr>
                </a:tc>
                <a:tc vMerge="1">
                  <a:txBody>
                    <a:bodyPr/>
                    <a:lstStyle/>
                    <a:p>
                      <a:endParaRPr lang="en-IN"/>
                    </a:p>
                  </a:txBody>
                  <a:tcPr/>
                </a:tc>
                <a:extLst>
                  <a:ext uri="{0D108BD9-81ED-4DB2-BD59-A6C34878D82A}">
                    <a16:rowId xmlns:a16="http://schemas.microsoft.com/office/drawing/2014/main" xmlns="" val="10007"/>
                  </a:ext>
                </a:extLst>
              </a:tr>
              <a:tr h="511227">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Extra Trees Classifier</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Mutual Information</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algn="ctr" fontAlgn="ctr"/>
                      <a:r>
                        <a:rPr lang="en-IN" sz="1600" b="0" i="0" u="none" strike="noStrike" dirty="0">
                          <a:solidFill>
                            <a:srgbClr val="000000"/>
                          </a:solidFill>
                          <a:effectLst/>
                          <a:latin typeface="Calibri" panose="020F0502020204030204" pitchFamily="34" charset="0"/>
                          <a:cs typeface="Calibri" panose="020F0502020204030204" pitchFamily="34" charset="0"/>
                        </a:rPr>
                        <a:t>97.64%</a:t>
                      </a:r>
                      <a:endParaRPr lang="en-IN" sz="1600" b="0" i="0" u="none" strike="noStrike" dirty="0">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BA676"/>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97.57%</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BA977"/>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97.59%</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B87A"/>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0.9755</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BA476"/>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99.41%</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BA476"/>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32.74%</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3BE7B"/>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39.29%</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B179"/>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0.9937</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A8E72"/>
                    </a:solidFill>
                  </a:tcPr>
                </a:tc>
                <a:tc vMerge="1">
                  <a:txBody>
                    <a:bodyPr/>
                    <a:lstStyle/>
                    <a:p>
                      <a:endParaRPr lang="en-IN"/>
                    </a:p>
                  </a:txBody>
                  <a:tcPr/>
                </a:tc>
                <a:extLst>
                  <a:ext uri="{0D108BD9-81ED-4DB2-BD59-A6C34878D82A}">
                    <a16:rowId xmlns:a16="http://schemas.microsoft.com/office/drawing/2014/main" xmlns="" val="10008"/>
                  </a:ext>
                </a:extLst>
              </a:tr>
              <a:tr h="511227">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XGBoost Classifier</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algn="ctr" fontAlgn="ctr"/>
                      <a:r>
                        <a:rPr lang="en-IN" sz="1600" b="0" i="0" u="none" strike="noStrike" dirty="0">
                          <a:solidFill>
                            <a:srgbClr val="000000"/>
                          </a:solidFill>
                          <a:effectLst/>
                          <a:latin typeface="Calibri" panose="020F0502020204030204" pitchFamily="34" charset="0"/>
                          <a:cs typeface="Calibri" panose="020F0502020204030204" pitchFamily="34" charset="0"/>
                        </a:rPr>
                        <a:t>Correlation</a:t>
                      </a:r>
                      <a:endParaRPr lang="en-IN" sz="1600" b="0" i="0" u="none" strike="noStrike" dirty="0">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97.65%</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BA977"/>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97.58%</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BAB77"/>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97.65%</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E182"/>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0.9760</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BAF78"/>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99.42%</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BAE78"/>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40.95%</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B77A"/>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34.74%</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6E883"/>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0.9936</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8470"/>
                    </a:solidFill>
                  </a:tcPr>
                </a:tc>
                <a:tc vMerge="1">
                  <a:txBody>
                    <a:bodyPr/>
                    <a:lstStyle/>
                    <a:p>
                      <a:endParaRPr lang="en-IN"/>
                    </a:p>
                  </a:txBody>
                  <a:tcPr/>
                </a:tc>
                <a:extLst>
                  <a:ext uri="{0D108BD9-81ED-4DB2-BD59-A6C34878D82A}">
                    <a16:rowId xmlns:a16="http://schemas.microsoft.com/office/drawing/2014/main" xmlns="" val="10009"/>
                  </a:ext>
                </a:extLst>
              </a:tr>
              <a:tr h="511227">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Extra Trees Classifier</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algn="ctr" fontAlgn="ctr"/>
                      <a:r>
                        <a:rPr lang="en-IN" sz="1600" b="0" i="0" u="none" strike="noStrike" dirty="0">
                          <a:solidFill>
                            <a:srgbClr val="000000"/>
                          </a:solidFill>
                          <a:effectLst/>
                          <a:latin typeface="Calibri" panose="020F0502020204030204" pitchFamily="34" charset="0"/>
                          <a:cs typeface="Calibri" panose="020F0502020204030204" pitchFamily="34" charset="0"/>
                        </a:rPr>
                        <a:t>Correlation</a:t>
                      </a:r>
                      <a:endParaRPr lang="en-IN" sz="1600" b="0" i="0" u="none" strike="noStrike" dirty="0">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6FFFF"/>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97.40%</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696B"/>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97.29%</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696B"/>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97.47%</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696B"/>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0.9730</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696B"/>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99.35%</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696B"/>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33.13%</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FC17B"/>
                    </a:solidFill>
                  </a:tcPr>
                </a:tc>
                <a:tc>
                  <a:txBody>
                    <a:bodyPr/>
                    <a:lstStyle/>
                    <a:p>
                      <a:pPr algn="ctr" fontAlgn="ctr"/>
                      <a:r>
                        <a:rPr lang="en-IN" sz="1600" b="0" i="0" u="none" strike="noStrike">
                          <a:solidFill>
                            <a:srgbClr val="000000"/>
                          </a:solidFill>
                          <a:effectLst/>
                          <a:latin typeface="Calibri" panose="020F0502020204030204" pitchFamily="34" charset="0"/>
                          <a:cs typeface="Calibri" panose="020F0502020204030204" pitchFamily="34" charset="0"/>
                        </a:rPr>
                        <a:t>44.16%</a:t>
                      </a:r>
                      <a:endParaRPr lang="en-IN" sz="1600" b="0" i="0" u="none" strike="noStrike">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696B"/>
                    </a:solidFill>
                  </a:tcPr>
                </a:tc>
                <a:tc>
                  <a:txBody>
                    <a:bodyPr/>
                    <a:lstStyle/>
                    <a:p>
                      <a:pPr algn="ctr" fontAlgn="ctr"/>
                      <a:r>
                        <a:rPr lang="en-IN" sz="1600" b="0" i="0" u="none" strike="noStrike" dirty="0">
                          <a:solidFill>
                            <a:srgbClr val="000000"/>
                          </a:solidFill>
                          <a:effectLst/>
                          <a:latin typeface="Calibri" panose="020F0502020204030204" pitchFamily="34" charset="0"/>
                          <a:cs typeface="Calibri" panose="020F0502020204030204" pitchFamily="34" charset="0"/>
                        </a:rPr>
                        <a:t>0.9933</a:t>
                      </a:r>
                      <a:endParaRPr lang="en-IN" sz="1600" b="0" i="0" u="none" strike="noStrike" dirty="0">
                        <a:solidFill>
                          <a:srgbClr val="000000"/>
                        </a:solidFill>
                        <a:effectLst/>
                        <a:latin typeface="Calibri" panose="020F0502020204030204" pitchFamily="34" charset="0"/>
                      </a:endParaRPr>
                    </a:p>
                  </a:txBody>
                  <a:tcPr marL="5028" marR="5028" marT="5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696B"/>
                    </a:solidFill>
                  </a:tcPr>
                </a:tc>
                <a:tc vMerge="1">
                  <a:txBody>
                    <a:bodyPr/>
                    <a:lstStyle/>
                    <a:p>
                      <a:endParaRPr lang="en-IN"/>
                    </a:p>
                  </a:txBody>
                  <a:tcPr/>
                </a:tc>
                <a:extLst>
                  <a:ext uri="{0D108BD9-81ED-4DB2-BD59-A6C34878D82A}">
                    <a16:rowId xmlns:a16="http://schemas.microsoft.com/office/drawing/2014/main" xmlns="" val="10010"/>
                  </a:ext>
                </a:extLst>
              </a:tr>
            </a:tbl>
          </a:graphicData>
        </a:graphic>
      </p:graphicFrame>
    </p:spTree>
    <p:extLst>
      <p:ext uri="{BB962C8B-B14F-4D97-AF65-F5344CB8AC3E}">
        <p14:creationId xmlns:p14="http://schemas.microsoft.com/office/powerpoint/2010/main" val="11235685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graphicFrame>
        <p:nvGraphicFramePr>
          <p:cNvPr id="8" name="Chart 7"/>
          <p:cNvGraphicFramePr>
            <a:graphicFrameLocks/>
          </p:cNvGraphicFramePr>
          <p:nvPr>
            <p:extLst>
              <p:ext uri="{D42A27DB-BD31-4B8C-83A1-F6EECF244321}">
                <p14:modId xmlns:p14="http://schemas.microsoft.com/office/powerpoint/2010/main" val="4033011849"/>
              </p:ext>
            </p:extLst>
          </p:nvPr>
        </p:nvGraphicFramePr>
        <p:xfrm>
          <a:off x="0" y="1"/>
          <a:ext cx="12192000" cy="698124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98648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sp>
        <p:nvSpPr>
          <p:cNvPr id="6" name="TextBox 5"/>
          <p:cNvSpPr txBox="1"/>
          <p:nvPr/>
        </p:nvSpPr>
        <p:spPr>
          <a:xfrm>
            <a:off x="54758" y="0"/>
            <a:ext cx="7507705" cy="369332"/>
          </a:xfrm>
          <a:prstGeom prst="rect">
            <a:avLst/>
          </a:prstGeom>
          <a:noFill/>
        </p:spPr>
        <p:txBody>
          <a:bodyPr wrap="square" rtlCol="0">
            <a:spAutoFit/>
          </a:bodyPr>
          <a:lstStyle/>
          <a:p>
            <a:r>
              <a:rPr lang="en-US" dirty="0"/>
              <a:t>TOP-10 RESULTS FOR St. PETERSBURG INCART 12-LEAD DATABASE</a:t>
            </a:r>
            <a:endParaRPr lang="en-IN" dirty="0"/>
          </a:p>
        </p:txBody>
      </p:sp>
      <p:graphicFrame>
        <p:nvGraphicFramePr>
          <p:cNvPr id="7" name="Table 6"/>
          <p:cNvGraphicFramePr>
            <a:graphicFrameLocks noGrp="1"/>
          </p:cNvGraphicFramePr>
          <p:nvPr>
            <p:extLst>
              <p:ext uri="{D42A27DB-BD31-4B8C-83A1-F6EECF244321}">
                <p14:modId xmlns:p14="http://schemas.microsoft.com/office/powerpoint/2010/main" val="3212083044"/>
              </p:ext>
            </p:extLst>
          </p:nvPr>
        </p:nvGraphicFramePr>
        <p:xfrm>
          <a:off x="105878" y="340865"/>
          <a:ext cx="12012329" cy="6485187"/>
        </p:xfrm>
        <a:graphic>
          <a:graphicData uri="http://schemas.openxmlformats.org/drawingml/2006/table">
            <a:tbl>
              <a:tblPr/>
              <a:tblGrid>
                <a:gridCol w="1315637">
                  <a:extLst>
                    <a:ext uri="{9D8B030D-6E8A-4147-A177-3AD203B41FA5}">
                      <a16:colId xmlns:a16="http://schemas.microsoft.com/office/drawing/2014/main" xmlns="" val="20000"/>
                    </a:ext>
                  </a:extLst>
                </a:gridCol>
                <a:gridCol w="1430040">
                  <a:extLst>
                    <a:ext uri="{9D8B030D-6E8A-4147-A177-3AD203B41FA5}">
                      <a16:colId xmlns:a16="http://schemas.microsoft.com/office/drawing/2014/main" xmlns="" val="20001"/>
                    </a:ext>
                  </a:extLst>
                </a:gridCol>
                <a:gridCol w="1029629">
                  <a:extLst>
                    <a:ext uri="{9D8B030D-6E8A-4147-A177-3AD203B41FA5}">
                      <a16:colId xmlns:a16="http://schemas.microsoft.com/office/drawing/2014/main" xmlns="" val="20002"/>
                    </a:ext>
                  </a:extLst>
                </a:gridCol>
                <a:gridCol w="1048695">
                  <a:extLst>
                    <a:ext uri="{9D8B030D-6E8A-4147-A177-3AD203B41FA5}">
                      <a16:colId xmlns:a16="http://schemas.microsoft.com/office/drawing/2014/main" xmlns="" val="20003"/>
                    </a:ext>
                  </a:extLst>
                </a:gridCol>
                <a:gridCol w="1163099">
                  <a:extLst>
                    <a:ext uri="{9D8B030D-6E8A-4147-A177-3AD203B41FA5}">
                      <a16:colId xmlns:a16="http://schemas.microsoft.com/office/drawing/2014/main" xmlns="" val="20004"/>
                    </a:ext>
                  </a:extLst>
                </a:gridCol>
                <a:gridCol w="915224">
                  <a:extLst>
                    <a:ext uri="{9D8B030D-6E8A-4147-A177-3AD203B41FA5}">
                      <a16:colId xmlns:a16="http://schemas.microsoft.com/office/drawing/2014/main" xmlns="" val="20005"/>
                    </a:ext>
                  </a:extLst>
                </a:gridCol>
                <a:gridCol w="1163099">
                  <a:extLst>
                    <a:ext uri="{9D8B030D-6E8A-4147-A177-3AD203B41FA5}">
                      <a16:colId xmlns:a16="http://schemas.microsoft.com/office/drawing/2014/main" xmlns="" val="20006"/>
                    </a:ext>
                  </a:extLst>
                </a:gridCol>
                <a:gridCol w="915224">
                  <a:extLst>
                    <a:ext uri="{9D8B030D-6E8A-4147-A177-3AD203B41FA5}">
                      <a16:colId xmlns:a16="http://schemas.microsoft.com/office/drawing/2014/main" xmlns="" val="20007"/>
                    </a:ext>
                  </a:extLst>
                </a:gridCol>
                <a:gridCol w="915224">
                  <a:extLst>
                    <a:ext uri="{9D8B030D-6E8A-4147-A177-3AD203B41FA5}">
                      <a16:colId xmlns:a16="http://schemas.microsoft.com/office/drawing/2014/main" xmlns="" val="20008"/>
                    </a:ext>
                  </a:extLst>
                </a:gridCol>
                <a:gridCol w="915224">
                  <a:extLst>
                    <a:ext uri="{9D8B030D-6E8A-4147-A177-3AD203B41FA5}">
                      <a16:colId xmlns:a16="http://schemas.microsoft.com/office/drawing/2014/main" xmlns="" val="20009"/>
                    </a:ext>
                  </a:extLst>
                </a:gridCol>
                <a:gridCol w="1201234">
                  <a:extLst>
                    <a:ext uri="{9D8B030D-6E8A-4147-A177-3AD203B41FA5}">
                      <a16:colId xmlns:a16="http://schemas.microsoft.com/office/drawing/2014/main" xmlns="" val="20010"/>
                    </a:ext>
                  </a:extLst>
                </a:gridCol>
              </a:tblGrid>
              <a:tr h="695791">
                <a:tc>
                  <a:txBody>
                    <a:bodyPr/>
                    <a:lstStyle/>
                    <a:p>
                      <a:pPr algn="ctr" rtl="0" fontAlgn="ctr"/>
                      <a:r>
                        <a:rPr lang="en-IN" sz="1600" b="0" i="0" u="none" strike="noStrike" dirty="0">
                          <a:solidFill>
                            <a:srgbClr val="000000"/>
                          </a:solidFill>
                          <a:effectLst/>
                          <a:latin typeface="Calibri" panose="020F0502020204030204" pitchFamily="34" charset="0"/>
                        </a:rPr>
                        <a:t>Model</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FF"/>
                    </a:solidFill>
                  </a:tcPr>
                </a:tc>
                <a:tc>
                  <a:txBody>
                    <a:bodyPr/>
                    <a:lstStyle/>
                    <a:p>
                      <a:pPr algn="ctr" rtl="0" fontAlgn="ctr"/>
                      <a:r>
                        <a:rPr lang="en-IN" sz="1600" b="0" i="0" u="none" strike="noStrike">
                          <a:solidFill>
                            <a:srgbClr val="000000"/>
                          </a:solidFill>
                          <a:effectLst/>
                          <a:latin typeface="Calibri" panose="020F0502020204030204" pitchFamily="34" charset="0"/>
                        </a:rPr>
                        <a:t>Feature Selection Method</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FF"/>
                    </a:solidFill>
                  </a:tcPr>
                </a:tc>
                <a:tc>
                  <a:txBody>
                    <a:bodyPr/>
                    <a:lstStyle/>
                    <a:p>
                      <a:pPr algn="ctr" rtl="0" fontAlgn="ctr"/>
                      <a:r>
                        <a:rPr lang="en-IN" sz="1600" b="0" i="0" u="none" strike="noStrike">
                          <a:solidFill>
                            <a:srgbClr val="000000"/>
                          </a:solidFill>
                          <a:effectLst/>
                          <a:latin typeface="Calibri" panose="020F0502020204030204" pitchFamily="34" charset="0"/>
                        </a:rPr>
                        <a:t>Accuracy</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FF"/>
                    </a:solidFill>
                  </a:tcPr>
                </a:tc>
                <a:tc>
                  <a:txBody>
                    <a:bodyPr/>
                    <a:lstStyle/>
                    <a:p>
                      <a:pPr algn="ctr" rtl="0" fontAlgn="ctr"/>
                      <a:r>
                        <a:rPr lang="en-IN" sz="1600" b="0" i="0" u="none" strike="noStrike">
                          <a:solidFill>
                            <a:srgbClr val="000000"/>
                          </a:solidFill>
                          <a:effectLst/>
                          <a:latin typeface="Calibri" panose="020F0502020204030204" pitchFamily="34" charset="0"/>
                        </a:rPr>
                        <a:t>Precision</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FF"/>
                    </a:solidFill>
                  </a:tcPr>
                </a:tc>
                <a:tc>
                  <a:txBody>
                    <a:bodyPr/>
                    <a:lstStyle/>
                    <a:p>
                      <a:pPr algn="ctr" rtl="0" fontAlgn="ctr"/>
                      <a:r>
                        <a:rPr lang="en-IN" sz="1600" b="0" i="0" u="none" strike="noStrike">
                          <a:solidFill>
                            <a:srgbClr val="000000"/>
                          </a:solidFill>
                          <a:effectLst/>
                          <a:latin typeface="Calibri" panose="020F0502020204030204" pitchFamily="34" charset="0"/>
                        </a:rPr>
                        <a:t>TPR / Sensitivity / Recall</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FF"/>
                    </a:solidFill>
                  </a:tcPr>
                </a:tc>
                <a:tc>
                  <a:txBody>
                    <a:bodyPr/>
                    <a:lstStyle/>
                    <a:p>
                      <a:pPr algn="ctr" rtl="0" fontAlgn="ctr"/>
                      <a:r>
                        <a:rPr lang="en-IN" sz="1600" b="0" i="0" u="none" strike="noStrike">
                          <a:solidFill>
                            <a:srgbClr val="000000"/>
                          </a:solidFill>
                          <a:effectLst/>
                          <a:latin typeface="Calibri" panose="020F0502020204030204" pitchFamily="34" charset="0"/>
                        </a:rPr>
                        <a:t>F1 Score</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FF"/>
                    </a:solidFill>
                  </a:tcPr>
                </a:tc>
                <a:tc>
                  <a:txBody>
                    <a:bodyPr/>
                    <a:lstStyle/>
                    <a:p>
                      <a:pPr algn="ctr" rtl="0" fontAlgn="ctr"/>
                      <a:r>
                        <a:rPr lang="en-IN" sz="1600" b="0" i="0" u="none" strike="noStrike">
                          <a:solidFill>
                            <a:srgbClr val="000000"/>
                          </a:solidFill>
                          <a:effectLst/>
                          <a:latin typeface="Calibri" panose="020F0502020204030204" pitchFamily="34" charset="0"/>
                        </a:rPr>
                        <a:t>TNR / Specificity</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FF"/>
                    </a:solidFill>
                  </a:tcPr>
                </a:tc>
                <a:tc>
                  <a:txBody>
                    <a:bodyPr/>
                    <a:lstStyle/>
                    <a:p>
                      <a:pPr algn="ctr" rtl="0" fontAlgn="ctr"/>
                      <a:r>
                        <a:rPr lang="en-IN" sz="1600" b="0" i="0" u="none" strike="noStrike" dirty="0">
                          <a:solidFill>
                            <a:srgbClr val="000000"/>
                          </a:solidFill>
                          <a:effectLst/>
                          <a:latin typeface="Calibri" panose="020F0502020204030204" pitchFamily="34" charset="0"/>
                        </a:rPr>
                        <a:t>FPR</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FF"/>
                    </a:solidFill>
                  </a:tcPr>
                </a:tc>
                <a:tc>
                  <a:txBody>
                    <a:bodyPr/>
                    <a:lstStyle/>
                    <a:p>
                      <a:pPr algn="ctr" rtl="0" fontAlgn="ctr"/>
                      <a:r>
                        <a:rPr lang="en-IN" sz="1600" b="0" i="0" u="none" strike="noStrike">
                          <a:solidFill>
                            <a:srgbClr val="000000"/>
                          </a:solidFill>
                          <a:effectLst/>
                          <a:latin typeface="Calibri" panose="020F0502020204030204" pitchFamily="34" charset="0"/>
                        </a:rPr>
                        <a:t>FNR</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FF"/>
                    </a:solidFill>
                  </a:tcPr>
                </a:tc>
                <a:tc>
                  <a:txBody>
                    <a:bodyPr/>
                    <a:lstStyle/>
                    <a:p>
                      <a:pPr algn="ctr" rtl="0" fontAlgn="ctr"/>
                      <a:r>
                        <a:rPr lang="en-IN" sz="1600" b="0" i="0" u="none" strike="noStrike">
                          <a:solidFill>
                            <a:srgbClr val="000000"/>
                          </a:solidFill>
                          <a:effectLst/>
                          <a:latin typeface="Calibri" panose="020F0502020204030204" pitchFamily="34" charset="0"/>
                        </a:rPr>
                        <a:t>ROC AUC</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FF"/>
                    </a:solidFill>
                  </a:tcPr>
                </a:tc>
                <a:tc>
                  <a:txBody>
                    <a:bodyPr/>
                    <a:lstStyle/>
                    <a:p>
                      <a:pPr algn="ctr" fontAlgn="ctr"/>
                      <a:r>
                        <a:rPr lang="en-IN" sz="1600" b="0" i="0" u="none" strike="noStrike">
                          <a:solidFill>
                            <a:srgbClr val="000000"/>
                          </a:solidFill>
                          <a:effectLst/>
                          <a:latin typeface="Calibri" panose="020F0502020204030204" pitchFamily="34" charset="0"/>
                        </a:rPr>
                        <a:t>No. of instances</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FF"/>
                    </a:solidFill>
                  </a:tcPr>
                </a:tc>
                <a:extLst>
                  <a:ext uri="{0D108BD9-81ED-4DB2-BD59-A6C34878D82A}">
                    <a16:rowId xmlns:a16="http://schemas.microsoft.com/office/drawing/2014/main" xmlns="" val="10000"/>
                  </a:ext>
                </a:extLst>
              </a:tr>
              <a:tr h="756005">
                <a:tc>
                  <a:txBody>
                    <a:bodyPr/>
                    <a:lstStyle/>
                    <a:p>
                      <a:pPr algn="ctr" fontAlgn="ctr"/>
                      <a:r>
                        <a:rPr lang="en-IN" sz="1600" b="0" i="0" u="none" strike="noStrike">
                          <a:solidFill>
                            <a:srgbClr val="000000"/>
                          </a:solidFill>
                          <a:effectLst/>
                          <a:latin typeface="Calibri" panose="020F0502020204030204" pitchFamily="34" charset="0"/>
                        </a:rPr>
                        <a:t>Extra Trees Classifier</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7ABFF"/>
                    </a:solidFill>
                  </a:tcPr>
                </a:tc>
                <a:tc>
                  <a:txBody>
                    <a:bodyPr/>
                    <a:lstStyle/>
                    <a:p>
                      <a:pPr algn="ctr" fontAlgn="ctr"/>
                      <a:r>
                        <a:rPr lang="en-IN" sz="1600" b="0" i="0" u="none" strike="noStrike" dirty="0">
                          <a:solidFill>
                            <a:srgbClr val="000000"/>
                          </a:solidFill>
                          <a:effectLst/>
                          <a:latin typeface="Calibri" panose="020F0502020204030204" pitchFamily="34" charset="0"/>
                        </a:rPr>
                        <a:t>RFE</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7ABFF"/>
                    </a:solidFill>
                  </a:tcPr>
                </a:tc>
                <a:tc>
                  <a:txBody>
                    <a:bodyPr/>
                    <a:lstStyle/>
                    <a:p>
                      <a:pPr algn="ctr" fontAlgn="ctr"/>
                      <a:r>
                        <a:rPr lang="en-IN" sz="1600" b="0" i="0" u="none" strike="noStrike">
                          <a:solidFill>
                            <a:srgbClr val="000000"/>
                          </a:solidFill>
                          <a:effectLst/>
                          <a:latin typeface="Calibri" panose="020F0502020204030204" pitchFamily="34" charset="0"/>
                        </a:rPr>
                        <a:t>99.66%</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DF82"/>
                    </a:solidFill>
                  </a:tcPr>
                </a:tc>
                <a:tc>
                  <a:txBody>
                    <a:bodyPr/>
                    <a:lstStyle/>
                    <a:p>
                      <a:pPr algn="ctr" fontAlgn="ctr"/>
                      <a:r>
                        <a:rPr lang="en-IN" sz="1600" b="0" i="0" u="none" strike="noStrike">
                          <a:solidFill>
                            <a:srgbClr val="000000"/>
                          </a:solidFill>
                          <a:effectLst/>
                          <a:latin typeface="Calibri" panose="020F0502020204030204" pitchFamily="34" charset="0"/>
                        </a:rPr>
                        <a:t>99.64%</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EE283"/>
                    </a:solidFill>
                  </a:tcPr>
                </a:tc>
                <a:tc>
                  <a:txBody>
                    <a:bodyPr/>
                    <a:lstStyle/>
                    <a:p>
                      <a:pPr algn="ctr" fontAlgn="ctr"/>
                      <a:r>
                        <a:rPr lang="en-IN" sz="1600" b="0" i="0" u="none" strike="noStrike">
                          <a:solidFill>
                            <a:srgbClr val="000000"/>
                          </a:solidFill>
                          <a:effectLst/>
                          <a:latin typeface="Calibri" panose="020F0502020204030204" pitchFamily="34" charset="0"/>
                        </a:rPr>
                        <a:t>99.57%</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E784"/>
                    </a:solidFill>
                  </a:tcPr>
                </a:tc>
                <a:tc>
                  <a:txBody>
                    <a:bodyPr/>
                    <a:lstStyle/>
                    <a:p>
                      <a:pPr algn="ctr" fontAlgn="ctr"/>
                      <a:r>
                        <a:rPr lang="en-IN" sz="1600" b="0" i="0" u="none" strike="noStrike">
                          <a:solidFill>
                            <a:srgbClr val="000000"/>
                          </a:solidFill>
                          <a:effectLst/>
                          <a:latin typeface="Calibri" panose="020F0502020204030204" pitchFamily="34" charset="0"/>
                        </a:rPr>
                        <a:t>0.9964</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EE283"/>
                    </a:solidFill>
                  </a:tcPr>
                </a:tc>
                <a:tc>
                  <a:txBody>
                    <a:bodyPr/>
                    <a:lstStyle/>
                    <a:p>
                      <a:pPr algn="ctr" fontAlgn="ctr"/>
                      <a:r>
                        <a:rPr lang="en-IN" sz="1600" b="0" i="0" u="none" strike="noStrike">
                          <a:solidFill>
                            <a:srgbClr val="000000"/>
                          </a:solidFill>
                          <a:effectLst/>
                          <a:latin typeface="Calibri" panose="020F0502020204030204" pitchFamily="34" charset="0"/>
                        </a:rPr>
                        <a:t>99.92%</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881"/>
                    </a:solidFill>
                  </a:tcPr>
                </a:tc>
                <a:tc>
                  <a:txBody>
                    <a:bodyPr/>
                    <a:lstStyle/>
                    <a:p>
                      <a:pPr algn="ctr" fontAlgn="ctr"/>
                      <a:r>
                        <a:rPr lang="en-IN" sz="1600" b="0" i="0" u="none" strike="noStrike">
                          <a:solidFill>
                            <a:srgbClr val="000000"/>
                          </a:solidFill>
                          <a:effectLst/>
                          <a:latin typeface="Calibri" panose="020F0502020204030204" pitchFamily="34" charset="0"/>
                        </a:rPr>
                        <a:t>30.84%</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D27F"/>
                    </a:solidFill>
                  </a:tcPr>
                </a:tc>
                <a:tc>
                  <a:txBody>
                    <a:bodyPr/>
                    <a:lstStyle/>
                    <a:p>
                      <a:pPr algn="ctr" fontAlgn="ctr"/>
                      <a:r>
                        <a:rPr lang="en-IN" sz="1600" b="0" i="0" u="none" strike="noStrike">
                          <a:solidFill>
                            <a:srgbClr val="000000"/>
                          </a:solidFill>
                          <a:effectLst/>
                          <a:latin typeface="Calibri" panose="020F0502020204030204" pitchFamily="34" charset="0"/>
                        </a:rPr>
                        <a:t>34.85%</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E683"/>
                    </a:solidFill>
                  </a:tcPr>
                </a:tc>
                <a:tc>
                  <a:txBody>
                    <a:bodyPr/>
                    <a:lstStyle/>
                    <a:p>
                      <a:pPr algn="ctr" fontAlgn="ctr"/>
                      <a:r>
                        <a:rPr lang="en-IN" sz="1600" b="0" i="0" u="none" strike="noStrike">
                          <a:solidFill>
                            <a:srgbClr val="000000"/>
                          </a:solidFill>
                          <a:effectLst/>
                          <a:latin typeface="Calibri" panose="020F0502020204030204" pitchFamily="34" charset="0"/>
                        </a:rPr>
                        <a:t>0.9999</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rowSpan="10">
                  <a:txBody>
                    <a:bodyPr/>
                    <a:lstStyle/>
                    <a:p>
                      <a:pPr marL="0" marR="0" indent="0" algn="ctr" defTabSz="761970" rtl="0" eaLnBrk="1" fontAlgn="t"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175729</a:t>
                      </a:r>
                    </a:p>
                    <a:p>
                      <a:pPr algn="ctr" fontAlgn="t"/>
                      <a:endParaRPr lang="en-US" sz="1600" b="0" i="0" u="none" strike="noStrike" dirty="0">
                        <a:solidFill>
                          <a:srgbClr val="000000"/>
                        </a:solidFill>
                        <a:effectLst/>
                        <a:latin typeface="Calibri" panose="020F0502020204030204" pitchFamily="34" charset="0"/>
                      </a:endParaRPr>
                    </a:p>
                    <a:p>
                      <a:pPr algn="ctr" fontAlgn="t"/>
                      <a:r>
                        <a:rPr lang="en-US" sz="1600" b="0" i="0" u="none" strike="noStrike" dirty="0">
                          <a:solidFill>
                            <a:srgbClr val="000000"/>
                          </a:solidFill>
                          <a:effectLst/>
                          <a:latin typeface="Calibri" panose="020F0502020204030204" pitchFamily="34" charset="0"/>
                        </a:rPr>
                        <a:t>N : 0</a:t>
                      </a:r>
                      <a:endParaRPr lang="en-US" sz="1600" b="0" i="0" u="none" strike="noStrike" baseline="0" dirty="0">
                        <a:solidFill>
                          <a:srgbClr val="000000"/>
                        </a:solidFill>
                        <a:effectLst/>
                        <a:latin typeface="Calibri" panose="020F0502020204030204" pitchFamily="34" charset="0"/>
                      </a:endParaRPr>
                    </a:p>
                    <a:p>
                      <a:pPr algn="ctr" fontAlgn="t"/>
                      <a:r>
                        <a:rPr lang="en-US" sz="1600" b="0" i="0" u="none" strike="noStrike" dirty="0">
                          <a:solidFill>
                            <a:srgbClr val="000000"/>
                          </a:solidFill>
                          <a:effectLst/>
                          <a:latin typeface="Calibri" panose="020F0502020204030204" pitchFamily="34" charset="0"/>
                        </a:rPr>
                        <a:t>SVEB : 1 </a:t>
                      </a:r>
                    </a:p>
                    <a:p>
                      <a:pPr algn="ctr" fontAlgn="t"/>
                      <a:r>
                        <a:rPr lang="en-US" sz="1600" b="0" i="0" u="none" strike="noStrike" dirty="0">
                          <a:solidFill>
                            <a:srgbClr val="000000"/>
                          </a:solidFill>
                          <a:effectLst/>
                          <a:latin typeface="Calibri" panose="020F0502020204030204" pitchFamily="34" charset="0"/>
                        </a:rPr>
                        <a:t>VEB : 2</a:t>
                      </a:r>
                    </a:p>
                    <a:p>
                      <a:pPr algn="ctr" fontAlgn="t"/>
                      <a:r>
                        <a:rPr lang="en-US" sz="1600" b="0" i="0" u="none" strike="noStrike" dirty="0">
                          <a:solidFill>
                            <a:srgbClr val="000000"/>
                          </a:solidFill>
                          <a:effectLst/>
                          <a:latin typeface="Calibri" panose="020F0502020204030204" pitchFamily="34" charset="0"/>
                        </a:rPr>
                        <a:t>F :3</a:t>
                      </a:r>
                    </a:p>
                    <a:p>
                      <a:pPr algn="ctr" fontAlgn="t"/>
                      <a:r>
                        <a:rPr lang="en-US" sz="1600" b="0" i="0" u="none" strike="noStrike" dirty="0">
                          <a:solidFill>
                            <a:srgbClr val="000000"/>
                          </a:solidFill>
                          <a:effectLst/>
                          <a:latin typeface="Calibri" panose="020F0502020204030204" pitchFamily="34" charset="0"/>
                        </a:rPr>
                        <a:t>Q : 4</a:t>
                      </a:r>
                    </a:p>
                    <a:p>
                      <a:pPr algn="ctr" fontAlgn="t"/>
                      <a:endParaRPr lang="en-US" sz="1600" b="0" i="0" u="none" strike="noStrike" dirty="0">
                        <a:solidFill>
                          <a:srgbClr val="000000"/>
                        </a:solidFill>
                        <a:effectLst/>
                        <a:latin typeface="Calibri" panose="020F0502020204030204" pitchFamily="34" charset="0"/>
                      </a:endParaRPr>
                    </a:p>
                    <a:p>
                      <a:pPr algn="ctr" fontAlgn="t"/>
                      <a:r>
                        <a:rPr lang="en-US" sz="1600" b="0" i="0" u="none" strike="noStrike" dirty="0">
                          <a:solidFill>
                            <a:srgbClr val="000000"/>
                          </a:solidFill>
                          <a:effectLst/>
                          <a:latin typeface="Calibri" panose="020F0502020204030204" pitchFamily="34" charset="0"/>
                        </a:rPr>
                        <a:t>Training set:</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0    122837</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2     16000</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1      1566</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3       175</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4         5</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Test set:</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0    30709</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2     4000</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1      392</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3       44</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4        1</a:t>
                      </a:r>
                    </a:p>
                  </a:txBody>
                  <a:tcPr marL="4585" marR="4585" marT="458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7ABFF"/>
                    </a:solidFill>
                  </a:tcPr>
                </a:tc>
                <a:extLst>
                  <a:ext uri="{0D108BD9-81ED-4DB2-BD59-A6C34878D82A}">
                    <a16:rowId xmlns:a16="http://schemas.microsoft.com/office/drawing/2014/main" xmlns="" val="10001"/>
                  </a:ext>
                </a:extLst>
              </a:tr>
              <a:tr h="468322">
                <a:tc>
                  <a:txBody>
                    <a:bodyPr/>
                    <a:lstStyle/>
                    <a:p>
                      <a:pPr algn="ctr" fontAlgn="ctr"/>
                      <a:r>
                        <a:rPr lang="en-IN" sz="1600" b="0" i="0" u="none" strike="noStrike">
                          <a:solidFill>
                            <a:srgbClr val="000000"/>
                          </a:solidFill>
                          <a:effectLst/>
                          <a:latin typeface="Calibri" panose="020F0502020204030204" pitchFamily="34" charset="0"/>
                        </a:rPr>
                        <a:t>XGBoost Classifier</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7ABFF"/>
                    </a:solidFill>
                  </a:tcPr>
                </a:tc>
                <a:tc>
                  <a:txBody>
                    <a:bodyPr/>
                    <a:lstStyle/>
                    <a:p>
                      <a:pPr algn="ctr" fontAlgn="ctr"/>
                      <a:r>
                        <a:rPr lang="en-IN" sz="1600" b="0" i="0" u="none" strike="noStrike">
                          <a:solidFill>
                            <a:srgbClr val="000000"/>
                          </a:solidFill>
                          <a:effectLst/>
                          <a:latin typeface="Calibri" panose="020F0502020204030204" pitchFamily="34" charset="0"/>
                        </a:rPr>
                        <a:t>Random Forest</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7ABFF"/>
                    </a:solidFill>
                  </a:tcPr>
                </a:tc>
                <a:tc>
                  <a:txBody>
                    <a:bodyPr/>
                    <a:lstStyle/>
                    <a:p>
                      <a:pPr algn="ctr" fontAlgn="ctr"/>
                      <a:r>
                        <a:rPr lang="en-IN" sz="1600" b="0" i="0" u="none" strike="noStrike">
                          <a:solidFill>
                            <a:srgbClr val="000000"/>
                          </a:solidFill>
                          <a:effectLst/>
                          <a:latin typeface="Calibri" panose="020F0502020204030204" pitchFamily="34" charset="0"/>
                        </a:rPr>
                        <a:t>99.74%</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600" b="0" i="0" u="none" strike="noStrike">
                          <a:solidFill>
                            <a:srgbClr val="000000"/>
                          </a:solidFill>
                          <a:effectLst/>
                          <a:latin typeface="Calibri" panose="020F0502020204030204" pitchFamily="34" charset="0"/>
                        </a:rPr>
                        <a:t>99.73%</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600" b="0" i="0" u="none" strike="noStrike">
                          <a:solidFill>
                            <a:srgbClr val="000000"/>
                          </a:solidFill>
                          <a:effectLst/>
                          <a:latin typeface="Calibri" panose="020F0502020204030204" pitchFamily="34" charset="0"/>
                        </a:rPr>
                        <a:t>99.62%</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D380"/>
                    </a:solidFill>
                  </a:tcPr>
                </a:tc>
                <a:tc>
                  <a:txBody>
                    <a:bodyPr/>
                    <a:lstStyle/>
                    <a:p>
                      <a:pPr algn="ctr" fontAlgn="ctr"/>
                      <a:r>
                        <a:rPr lang="en-IN" sz="1600" b="0" i="0" u="none" strike="noStrike">
                          <a:solidFill>
                            <a:srgbClr val="000000"/>
                          </a:solidFill>
                          <a:effectLst/>
                          <a:latin typeface="Calibri" panose="020F0502020204030204" pitchFamily="34" charset="0"/>
                        </a:rPr>
                        <a:t>0.9973</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600" b="0" i="0" u="none" strike="noStrike">
                          <a:solidFill>
                            <a:srgbClr val="000000"/>
                          </a:solidFill>
                          <a:effectLst/>
                          <a:latin typeface="Calibri" panose="020F0502020204030204" pitchFamily="34" charset="0"/>
                        </a:rPr>
                        <a:t>99.94%</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600" b="0" i="0" u="none" strike="noStrike">
                          <a:solidFill>
                            <a:srgbClr val="000000"/>
                          </a:solidFill>
                          <a:effectLst/>
                          <a:latin typeface="Calibri" panose="020F0502020204030204" pitchFamily="34" charset="0"/>
                        </a:rPr>
                        <a:t>34.08%</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C82"/>
                    </a:solidFill>
                  </a:tcPr>
                </a:tc>
                <a:tc>
                  <a:txBody>
                    <a:bodyPr/>
                    <a:lstStyle/>
                    <a:p>
                      <a:pPr algn="ctr" fontAlgn="ctr"/>
                      <a:r>
                        <a:rPr lang="en-IN" sz="1600" b="0" i="0" u="none" strike="noStrike">
                          <a:solidFill>
                            <a:srgbClr val="000000"/>
                          </a:solidFill>
                          <a:effectLst/>
                          <a:latin typeface="Calibri" panose="020F0502020204030204" pitchFamily="34" charset="0"/>
                        </a:rPr>
                        <a:t>32.54%</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DC57C"/>
                    </a:solidFill>
                  </a:tcPr>
                </a:tc>
                <a:tc>
                  <a:txBody>
                    <a:bodyPr/>
                    <a:lstStyle/>
                    <a:p>
                      <a:pPr algn="ctr" fontAlgn="ctr"/>
                      <a:r>
                        <a:rPr lang="en-IN" sz="1600" b="0" i="0" u="none" strike="noStrike">
                          <a:solidFill>
                            <a:srgbClr val="000000"/>
                          </a:solidFill>
                          <a:effectLst/>
                          <a:latin typeface="Calibri" panose="020F0502020204030204" pitchFamily="34" charset="0"/>
                        </a:rPr>
                        <a:t>0.9999</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vMerge="1">
                  <a:txBody>
                    <a:bodyPr/>
                    <a:lstStyle/>
                    <a:p>
                      <a:endParaRPr lang="en-IN"/>
                    </a:p>
                  </a:txBody>
                  <a:tcPr/>
                </a:tc>
                <a:extLst>
                  <a:ext uri="{0D108BD9-81ED-4DB2-BD59-A6C34878D82A}">
                    <a16:rowId xmlns:a16="http://schemas.microsoft.com/office/drawing/2014/main" xmlns="" val="10002"/>
                  </a:ext>
                </a:extLst>
              </a:tr>
              <a:tr h="468322">
                <a:tc>
                  <a:txBody>
                    <a:bodyPr/>
                    <a:lstStyle/>
                    <a:p>
                      <a:pPr algn="ctr" fontAlgn="ctr"/>
                      <a:r>
                        <a:rPr lang="en-IN" sz="1600" b="0" i="0" u="none" strike="noStrike">
                          <a:solidFill>
                            <a:srgbClr val="000000"/>
                          </a:solidFill>
                          <a:effectLst/>
                          <a:latin typeface="Calibri" panose="020F0502020204030204" pitchFamily="34" charset="0"/>
                        </a:rPr>
                        <a:t>XGBoost Classifier</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7ABFF"/>
                    </a:solidFill>
                  </a:tcPr>
                </a:tc>
                <a:tc>
                  <a:txBody>
                    <a:bodyPr/>
                    <a:lstStyle/>
                    <a:p>
                      <a:pPr algn="ctr" fontAlgn="ctr"/>
                      <a:r>
                        <a:rPr lang="en-IN" sz="1600" b="0" i="0" u="none" strike="noStrike">
                          <a:solidFill>
                            <a:srgbClr val="000000"/>
                          </a:solidFill>
                          <a:effectLst/>
                          <a:latin typeface="Calibri" panose="020F0502020204030204" pitchFamily="34" charset="0"/>
                        </a:rPr>
                        <a:t>RFE</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7ABFF"/>
                    </a:solidFill>
                  </a:tcPr>
                </a:tc>
                <a:tc>
                  <a:txBody>
                    <a:bodyPr/>
                    <a:lstStyle/>
                    <a:p>
                      <a:pPr algn="ctr" fontAlgn="ctr"/>
                      <a:r>
                        <a:rPr lang="en-IN" sz="1600" b="0" i="0" u="none" strike="noStrike">
                          <a:solidFill>
                            <a:srgbClr val="000000"/>
                          </a:solidFill>
                          <a:effectLst/>
                          <a:latin typeface="Calibri" panose="020F0502020204030204" pitchFamily="34" charset="0"/>
                        </a:rPr>
                        <a:t>99.74%</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600" b="0" i="0" u="none" strike="noStrike" dirty="0">
                          <a:solidFill>
                            <a:srgbClr val="000000"/>
                          </a:solidFill>
                          <a:effectLst/>
                          <a:latin typeface="Calibri" panose="020F0502020204030204" pitchFamily="34" charset="0"/>
                        </a:rPr>
                        <a:t>99.72%</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1C27C"/>
                    </a:solidFill>
                  </a:tcPr>
                </a:tc>
                <a:tc>
                  <a:txBody>
                    <a:bodyPr/>
                    <a:lstStyle/>
                    <a:p>
                      <a:pPr algn="ctr" fontAlgn="ctr"/>
                      <a:r>
                        <a:rPr lang="en-IN" sz="1600" b="0" i="0" u="none" strike="noStrike">
                          <a:solidFill>
                            <a:srgbClr val="000000"/>
                          </a:solidFill>
                          <a:effectLst/>
                          <a:latin typeface="Calibri" panose="020F0502020204030204" pitchFamily="34" charset="0"/>
                        </a:rPr>
                        <a:t>99.62%</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D380"/>
                    </a:solidFill>
                  </a:tcPr>
                </a:tc>
                <a:tc>
                  <a:txBody>
                    <a:bodyPr/>
                    <a:lstStyle/>
                    <a:p>
                      <a:pPr algn="ctr" fontAlgn="ctr"/>
                      <a:r>
                        <a:rPr lang="en-IN" sz="1600" b="0" i="0" u="none" strike="noStrike">
                          <a:solidFill>
                            <a:srgbClr val="000000"/>
                          </a:solidFill>
                          <a:effectLst/>
                          <a:latin typeface="Calibri" panose="020F0502020204030204" pitchFamily="34" charset="0"/>
                        </a:rPr>
                        <a:t>0.9972</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1C27C"/>
                    </a:solidFill>
                  </a:tcPr>
                </a:tc>
                <a:tc>
                  <a:txBody>
                    <a:bodyPr/>
                    <a:lstStyle/>
                    <a:p>
                      <a:pPr algn="ctr" fontAlgn="ctr"/>
                      <a:r>
                        <a:rPr lang="en-IN" sz="1600" b="0" i="0" u="none" strike="noStrike">
                          <a:solidFill>
                            <a:srgbClr val="000000"/>
                          </a:solidFill>
                          <a:effectLst/>
                          <a:latin typeface="Calibri" panose="020F0502020204030204" pitchFamily="34" charset="0"/>
                        </a:rPr>
                        <a:t>99.93%</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0CB7E"/>
                    </a:solidFill>
                  </a:tcPr>
                </a:tc>
                <a:tc>
                  <a:txBody>
                    <a:bodyPr/>
                    <a:lstStyle/>
                    <a:p>
                      <a:pPr algn="ctr" fontAlgn="ctr"/>
                      <a:r>
                        <a:rPr lang="en-IN" sz="1600" b="0" i="0" u="none" strike="noStrike">
                          <a:solidFill>
                            <a:srgbClr val="000000"/>
                          </a:solidFill>
                          <a:effectLst/>
                          <a:latin typeface="Calibri" panose="020F0502020204030204" pitchFamily="34" charset="0"/>
                        </a:rPr>
                        <a:t>34.58%</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781"/>
                    </a:solidFill>
                  </a:tcPr>
                </a:tc>
                <a:tc>
                  <a:txBody>
                    <a:bodyPr/>
                    <a:lstStyle/>
                    <a:p>
                      <a:pPr algn="ctr" fontAlgn="ctr"/>
                      <a:r>
                        <a:rPr lang="en-IN" sz="1600" b="0" i="0" u="none" strike="noStrike">
                          <a:solidFill>
                            <a:srgbClr val="000000"/>
                          </a:solidFill>
                          <a:effectLst/>
                          <a:latin typeface="Calibri" panose="020F0502020204030204" pitchFamily="34" charset="0"/>
                        </a:rPr>
                        <a:t>33.25%</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0CF7E"/>
                    </a:solidFill>
                  </a:tcPr>
                </a:tc>
                <a:tc>
                  <a:txBody>
                    <a:bodyPr/>
                    <a:lstStyle/>
                    <a:p>
                      <a:pPr algn="ctr" fontAlgn="ctr"/>
                      <a:r>
                        <a:rPr lang="en-IN" sz="1600" b="0" i="0" u="none" strike="noStrike">
                          <a:solidFill>
                            <a:srgbClr val="000000"/>
                          </a:solidFill>
                          <a:effectLst/>
                          <a:latin typeface="Calibri" panose="020F0502020204030204" pitchFamily="34" charset="0"/>
                        </a:rPr>
                        <a:t>0.9999</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vMerge="1">
                  <a:txBody>
                    <a:bodyPr/>
                    <a:lstStyle/>
                    <a:p>
                      <a:endParaRPr lang="en-IN"/>
                    </a:p>
                  </a:txBody>
                  <a:tcPr/>
                </a:tc>
                <a:extLst>
                  <a:ext uri="{0D108BD9-81ED-4DB2-BD59-A6C34878D82A}">
                    <a16:rowId xmlns:a16="http://schemas.microsoft.com/office/drawing/2014/main" xmlns="" val="10003"/>
                  </a:ext>
                </a:extLst>
              </a:tr>
              <a:tr h="468322">
                <a:tc>
                  <a:txBody>
                    <a:bodyPr/>
                    <a:lstStyle/>
                    <a:p>
                      <a:pPr algn="ctr" fontAlgn="ctr"/>
                      <a:r>
                        <a:rPr lang="en-IN" sz="1600" b="0" i="0" u="none" strike="noStrike">
                          <a:solidFill>
                            <a:srgbClr val="000000"/>
                          </a:solidFill>
                          <a:effectLst/>
                          <a:latin typeface="Calibri" panose="020F0502020204030204" pitchFamily="34" charset="0"/>
                        </a:rPr>
                        <a:t>XGBoost Classifier</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7ABFF"/>
                    </a:solidFill>
                  </a:tcPr>
                </a:tc>
                <a:tc>
                  <a:txBody>
                    <a:bodyPr/>
                    <a:lstStyle/>
                    <a:p>
                      <a:pPr algn="ctr" fontAlgn="ctr"/>
                      <a:r>
                        <a:rPr lang="en-IN" sz="1600" b="0" i="0" u="none" strike="noStrike">
                          <a:solidFill>
                            <a:srgbClr val="000000"/>
                          </a:solidFill>
                          <a:effectLst/>
                          <a:latin typeface="Calibri" panose="020F0502020204030204" pitchFamily="34" charset="0"/>
                        </a:rPr>
                        <a:t>Mutual Information</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7ABFF"/>
                    </a:solidFill>
                  </a:tcPr>
                </a:tc>
                <a:tc>
                  <a:txBody>
                    <a:bodyPr/>
                    <a:lstStyle/>
                    <a:p>
                      <a:pPr algn="ctr" fontAlgn="ctr"/>
                      <a:r>
                        <a:rPr lang="en-IN" sz="1600" b="0" i="0" u="none" strike="noStrike">
                          <a:solidFill>
                            <a:srgbClr val="000000"/>
                          </a:solidFill>
                          <a:effectLst/>
                          <a:latin typeface="Calibri" panose="020F0502020204030204" pitchFamily="34" charset="0"/>
                        </a:rPr>
                        <a:t>99.67%</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DB81"/>
                    </a:solidFill>
                  </a:tcPr>
                </a:tc>
                <a:tc>
                  <a:txBody>
                    <a:bodyPr/>
                    <a:lstStyle/>
                    <a:p>
                      <a:pPr algn="ctr" fontAlgn="ctr"/>
                      <a:r>
                        <a:rPr lang="en-IN" sz="1600" b="0" i="0" u="none" strike="noStrike" dirty="0">
                          <a:solidFill>
                            <a:srgbClr val="000000"/>
                          </a:solidFill>
                          <a:effectLst/>
                          <a:latin typeface="Calibri" panose="020F0502020204030204" pitchFamily="34" charset="0"/>
                        </a:rPr>
                        <a:t>99.65%</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DE82"/>
                    </a:solidFill>
                  </a:tcPr>
                </a:tc>
                <a:tc>
                  <a:txBody>
                    <a:bodyPr/>
                    <a:lstStyle/>
                    <a:p>
                      <a:pPr algn="ctr" fontAlgn="ctr"/>
                      <a:r>
                        <a:rPr lang="en-IN" sz="1600" b="0" i="0" u="none" strike="noStrike">
                          <a:solidFill>
                            <a:srgbClr val="000000"/>
                          </a:solidFill>
                          <a:effectLst/>
                          <a:latin typeface="Calibri" panose="020F0502020204030204" pitchFamily="34" charset="0"/>
                        </a:rPr>
                        <a:t>99.67%</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600" b="0" i="0" u="none" strike="noStrike">
                          <a:solidFill>
                            <a:srgbClr val="000000"/>
                          </a:solidFill>
                          <a:effectLst/>
                          <a:latin typeface="Calibri" panose="020F0502020204030204" pitchFamily="34" charset="0"/>
                        </a:rPr>
                        <a:t>0.9965</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DE82"/>
                    </a:solidFill>
                  </a:tcPr>
                </a:tc>
                <a:tc>
                  <a:txBody>
                    <a:bodyPr/>
                    <a:lstStyle/>
                    <a:p>
                      <a:pPr algn="ctr" fontAlgn="ctr"/>
                      <a:r>
                        <a:rPr lang="en-IN" sz="1600" b="0" i="0" u="none" strike="noStrike">
                          <a:solidFill>
                            <a:srgbClr val="000000"/>
                          </a:solidFill>
                          <a:effectLst/>
                          <a:latin typeface="Calibri" panose="020F0502020204030204" pitchFamily="34" charset="0"/>
                        </a:rPr>
                        <a:t>99.92%</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881"/>
                    </a:solidFill>
                  </a:tcPr>
                </a:tc>
                <a:tc>
                  <a:txBody>
                    <a:bodyPr/>
                    <a:lstStyle/>
                    <a:p>
                      <a:pPr algn="ctr" fontAlgn="ctr"/>
                      <a:r>
                        <a:rPr lang="en-IN" sz="1600" b="0" i="0" u="none" strike="noStrike">
                          <a:solidFill>
                            <a:srgbClr val="000000"/>
                          </a:solidFill>
                          <a:effectLst/>
                          <a:latin typeface="Calibri" panose="020F0502020204030204" pitchFamily="34" charset="0"/>
                        </a:rPr>
                        <a:t>34.12%</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C81"/>
                    </a:solidFill>
                  </a:tcPr>
                </a:tc>
                <a:tc>
                  <a:txBody>
                    <a:bodyPr/>
                    <a:lstStyle/>
                    <a:p>
                      <a:pPr algn="ctr" fontAlgn="ctr"/>
                      <a:r>
                        <a:rPr lang="en-IN" sz="1600" b="0" i="0" u="none" strike="noStrike">
                          <a:solidFill>
                            <a:srgbClr val="000000"/>
                          </a:solidFill>
                          <a:effectLst/>
                          <a:latin typeface="Calibri" panose="020F0502020204030204" pitchFamily="34" charset="0"/>
                        </a:rPr>
                        <a:t>32.24%</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EC17B"/>
                    </a:solidFill>
                  </a:tcPr>
                </a:tc>
                <a:tc>
                  <a:txBody>
                    <a:bodyPr/>
                    <a:lstStyle/>
                    <a:p>
                      <a:pPr algn="ctr" fontAlgn="ctr"/>
                      <a:r>
                        <a:rPr lang="en-IN" sz="1600" b="0" i="0" u="none" strike="noStrike">
                          <a:solidFill>
                            <a:srgbClr val="000000"/>
                          </a:solidFill>
                          <a:effectLst/>
                          <a:latin typeface="Calibri" panose="020F0502020204030204" pitchFamily="34" charset="0"/>
                        </a:rPr>
                        <a:t>0.9997</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E383"/>
                    </a:solidFill>
                  </a:tcPr>
                </a:tc>
                <a:tc vMerge="1">
                  <a:txBody>
                    <a:bodyPr/>
                    <a:lstStyle/>
                    <a:p>
                      <a:endParaRPr lang="en-IN"/>
                    </a:p>
                  </a:txBody>
                  <a:tcPr/>
                </a:tc>
                <a:extLst>
                  <a:ext uri="{0D108BD9-81ED-4DB2-BD59-A6C34878D82A}">
                    <a16:rowId xmlns:a16="http://schemas.microsoft.com/office/drawing/2014/main" xmlns="" val="10004"/>
                  </a:ext>
                </a:extLst>
              </a:tr>
              <a:tr h="695791">
                <a:tc>
                  <a:txBody>
                    <a:bodyPr/>
                    <a:lstStyle/>
                    <a:p>
                      <a:pPr algn="ctr" fontAlgn="ctr"/>
                      <a:r>
                        <a:rPr lang="en-IN" sz="1600" b="0" i="0" u="none" strike="noStrike">
                          <a:solidFill>
                            <a:srgbClr val="000000"/>
                          </a:solidFill>
                          <a:effectLst/>
                          <a:latin typeface="Calibri" panose="020F0502020204030204" pitchFamily="34" charset="0"/>
                        </a:rPr>
                        <a:t>Random Forest Classifier</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7ABFF"/>
                    </a:solidFill>
                  </a:tcPr>
                </a:tc>
                <a:tc>
                  <a:txBody>
                    <a:bodyPr/>
                    <a:lstStyle/>
                    <a:p>
                      <a:pPr algn="ctr" fontAlgn="ctr"/>
                      <a:r>
                        <a:rPr lang="en-IN" sz="1600" b="0" i="0" u="none" strike="noStrike">
                          <a:solidFill>
                            <a:srgbClr val="000000"/>
                          </a:solidFill>
                          <a:effectLst/>
                          <a:latin typeface="Calibri" panose="020F0502020204030204" pitchFamily="34" charset="0"/>
                        </a:rPr>
                        <a:t>RFE</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7ABFF"/>
                    </a:solidFill>
                  </a:tcPr>
                </a:tc>
                <a:tc>
                  <a:txBody>
                    <a:bodyPr/>
                    <a:lstStyle/>
                    <a:p>
                      <a:pPr algn="ctr" fontAlgn="ctr"/>
                      <a:r>
                        <a:rPr lang="en-IN" sz="1600" b="0" i="0" u="none" strike="noStrike">
                          <a:solidFill>
                            <a:srgbClr val="000000"/>
                          </a:solidFill>
                          <a:effectLst/>
                          <a:latin typeface="Calibri" panose="020F0502020204030204" pitchFamily="34" charset="0"/>
                        </a:rPr>
                        <a:t>99.58%</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F7B"/>
                    </a:solidFill>
                  </a:tcPr>
                </a:tc>
                <a:tc>
                  <a:txBody>
                    <a:bodyPr/>
                    <a:lstStyle/>
                    <a:p>
                      <a:pPr algn="ctr" fontAlgn="ctr"/>
                      <a:r>
                        <a:rPr lang="en-IN" sz="1600" b="0" i="0" u="none" strike="noStrike">
                          <a:solidFill>
                            <a:srgbClr val="000000"/>
                          </a:solidFill>
                          <a:effectLst/>
                          <a:latin typeface="Calibri" panose="020F0502020204030204" pitchFamily="34" charset="0"/>
                        </a:rPr>
                        <a:t>99.56%</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C7B"/>
                    </a:solidFill>
                  </a:tcPr>
                </a:tc>
                <a:tc>
                  <a:txBody>
                    <a:bodyPr/>
                    <a:lstStyle/>
                    <a:p>
                      <a:pPr algn="ctr" fontAlgn="ctr"/>
                      <a:r>
                        <a:rPr lang="en-IN" sz="1600" b="0" i="0" u="none" strike="noStrike">
                          <a:solidFill>
                            <a:srgbClr val="000000"/>
                          </a:solidFill>
                          <a:effectLst/>
                          <a:latin typeface="Calibri" panose="020F0502020204030204" pitchFamily="34" charset="0"/>
                        </a:rPr>
                        <a:t>99.54%</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679"/>
                    </a:solidFill>
                  </a:tcPr>
                </a:tc>
                <a:tc>
                  <a:txBody>
                    <a:bodyPr/>
                    <a:lstStyle/>
                    <a:p>
                      <a:pPr algn="ctr" fontAlgn="ctr"/>
                      <a:r>
                        <a:rPr lang="en-IN" sz="1600" b="0" i="0" u="none" strike="noStrike">
                          <a:solidFill>
                            <a:srgbClr val="000000"/>
                          </a:solidFill>
                          <a:effectLst/>
                          <a:latin typeface="Calibri" panose="020F0502020204030204" pitchFamily="34" charset="0"/>
                        </a:rPr>
                        <a:t>0.9955</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77A"/>
                    </a:solidFill>
                  </a:tcPr>
                </a:tc>
                <a:tc>
                  <a:txBody>
                    <a:bodyPr/>
                    <a:lstStyle/>
                    <a:p>
                      <a:pPr algn="ctr" fontAlgn="ctr"/>
                      <a:r>
                        <a:rPr lang="en-IN" sz="1600" b="0" i="0" u="none" strike="noStrike">
                          <a:solidFill>
                            <a:srgbClr val="000000"/>
                          </a:solidFill>
                          <a:effectLst/>
                          <a:latin typeface="Calibri" panose="020F0502020204030204" pitchFamily="34" charset="0"/>
                        </a:rPr>
                        <a:t>99.90%</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880"/>
                    </a:solidFill>
                  </a:tcPr>
                </a:tc>
                <a:tc>
                  <a:txBody>
                    <a:bodyPr/>
                    <a:lstStyle/>
                    <a:p>
                      <a:pPr algn="ctr" fontAlgn="ctr"/>
                      <a:r>
                        <a:rPr lang="en-IN" sz="1600" b="0" i="0" u="none" strike="noStrike">
                          <a:solidFill>
                            <a:srgbClr val="000000"/>
                          </a:solidFill>
                          <a:effectLst/>
                          <a:latin typeface="Calibri" panose="020F0502020204030204" pitchFamily="34" charset="0"/>
                        </a:rPr>
                        <a:t>31.16%</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D67F"/>
                    </a:solidFill>
                  </a:tcPr>
                </a:tc>
                <a:tc>
                  <a:txBody>
                    <a:bodyPr/>
                    <a:lstStyle/>
                    <a:p>
                      <a:pPr algn="ctr" fontAlgn="ctr"/>
                      <a:r>
                        <a:rPr lang="en-IN" sz="1600" b="0" i="0" u="none" strike="noStrike">
                          <a:solidFill>
                            <a:srgbClr val="000000"/>
                          </a:solidFill>
                          <a:effectLst/>
                          <a:latin typeface="Calibri" panose="020F0502020204030204" pitchFamily="34" charset="0"/>
                        </a:rPr>
                        <a:t>37.71%</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600" b="0" i="0" u="none" strike="noStrike">
                          <a:solidFill>
                            <a:srgbClr val="000000"/>
                          </a:solidFill>
                          <a:effectLst/>
                          <a:latin typeface="Calibri" panose="020F0502020204030204" pitchFamily="34" charset="0"/>
                        </a:rPr>
                        <a:t>0.9997</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E383"/>
                    </a:solidFill>
                  </a:tcPr>
                </a:tc>
                <a:tc vMerge="1">
                  <a:txBody>
                    <a:bodyPr/>
                    <a:lstStyle/>
                    <a:p>
                      <a:endParaRPr lang="en-IN"/>
                    </a:p>
                  </a:txBody>
                  <a:tcPr/>
                </a:tc>
                <a:extLst>
                  <a:ext uri="{0D108BD9-81ED-4DB2-BD59-A6C34878D82A}">
                    <a16:rowId xmlns:a16="http://schemas.microsoft.com/office/drawing/2014/main" xmlns="" val="10005"/>
                  </a:ext>
                </a:extLst>
              </a:tr>
              <a:tr h="468322">
                <a:tc>
                  <a:txBody>
                    <a:bodyPr/>
                    <a:lstStyle/>
                    <a:p>
                      <a:pPr algn="ctr" fontAlgn="ctr"/>
                      <a:r>
                        <a:rPr lang="en-IN" sz="1600" b="0" i="0" u="none" strike="noStrike">
                          <a:solidFill>
                            <a:srgbClr val="000000"/>
                          </a:solidFill>
                          <a:effectLst/>
                          <a:latin typeface="Calibri" panose="020F0502020204030204" pitchFamily="34" charset="0"/>
                        </a:rPr>
                        <a:t>Extra Trees Classifier</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7ABFF"/>
                    </a:solidFill>
                  </a:tcPr>
                </a:tc>
                <a:tc>
                  <a:txBody>
                    <a:bodyPr/>
                    <a:lstStyle/>
                    <a:p>
                      <a:pPr algn="ctr" fontAlgn="ctr"/>
                      <a:r>
                        <a:rPr lang="en-IN" sz="1600" b="0" i="0" u="none" strike="noStrike">
                          <a:solidFill>
                            <a:srgbClr val="000000"/>
                          </a:solidFill>
                          <a:effectLst/>
                          <a:latin typeface="Calibri" panose="020F0502020204030204" pitchFamily="34" charset="0"/>
                        </a:rPr>
                        <a:t>Mutual Information</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7ABFF"/>
                    </a:solidFill>
                  </a:tcPr>
                </a:tc>
                <a:tc>
                  <a:txBody>
                    <a:bodyPr/>
                    <a:lstStyle/>
                    <a:p>
                      <a:pPr algn="ctr" fontAlgn="ctr"/>
                      <a:r>
                        <a:rPr lang="en-IN" sz="1600" b="0" i="0" u="none" strike="noStrike">
                          <a:solidFill>
                            <a:srgbClr val="000000"/>
                          </a:solidFill>
                          <a:effectLst/>
                          <a:latin typeface="Calibri" panose="020F0502020204030204" pitchFamily="34" charset="0"/>
                        </a:rPr>
                        <a:t>99.58%</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F7B"/>
                    </a:solidFill>
                  </a:tcPr>
                </a:tc>
                <a:tc>
                  <a:txBody>
                    <a:bodyPr/>
                    <a:lstStyle/>
                    <a:p>
                      <a:pPr algn="ctr" fontAlgn="ctr"/>
                      <a:r>
                        <a:rPr lang="en-IN" sz="1600" b="0" i="0" u="none" strike="noStrike">
                          <a:solidFill>
                            <a:srgbClr val="000000"/>
                          </a:solidFill>
                          <a:effectLst/>
                          <a:latin typeface="Calibri" panose="020F0502020204030204" pitchFamily="34" charset="0"/>
                        </a:rPr>
                        <a:t>99.57%</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C57C"/>
                    </a:solidFill>
                  </a:tcPr>
                </a:tc>
                <a:tc>
                  <a:txBody>
                    <a:bodyPr/>
                    <a:lstStyle/>
                    <a:p>
                      <a:pPr algn="ctr" fontAlgn="ctr"/>
                      <a:r>
                        <a:rPr lang="en-IN" sz="1600" b="0" i="0" u="none" strike="noStrike">
                          <a:solidFill>
                            <a:srgbClr val="000000"/>
                          </a:solidFill>
                          <a:effectLst/>
                          <a:latin typeface="Calibri" panose="020F0502020204030204" pitchFamily="34" charset="0"/>
                        </a:rPr>
                        <a:t>99.55%</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D17F"/>
                    </a:solidFill>
                  </a:tcPr>
                </a:tc>
                <a:tc>
                  <a:txBody>
                    <a:bodyPr/>
                    <a:lstStyle/>
                    <a:p>
                      <a:pPr algn="ctr" fontAlgn="ctr"/>
                      <a:r>
                        <a:rPr lang="en-IN" sz="1600" b="0" i="0" u="none" strike="noStrike">
                          <a:solidFill>
                            <a:srgbClr val="000000"/>
                          </a:solidFill>
                          <a:effectLst/>
                          <a:latin typeface="Calibri" panose="020F0502020204030204" pitchFamily="34" charset="0"/>
                        </a:rPr>
                        <a:t>0.9956</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F7B"/>
                    </a:solidFill>
                  </a:tcPr>
                </a:tc>
                <a:tc>
                  <a:txBody>
                    <a:bodyPr/>
                    <a:lstStyle/>
                    <a:p>
                      <a:pPr algn="ctr" fontAlgn="ctr"/>
                      <a:r>
                        <a:rPr lang="en-IN" sz="1600" b="0" i="0" u="none" strike="noStrike">
                          <a:solidFill>
                            <a:srgbClr val="000000"/>
                          </a:solidFill>
                          <a:effectLst/>
                          <a:latin typeface="Calibri" panose="020F0502020204030204" pitchFamily="34" charset="0"/>
                        </a:rPr>
                        <a:t>99.90%</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880"/>
                    </a:solidFill>
                  </a:tcPr>
                </a:tc>
                <a:tc>
                  <a:txBody>
                    <a:bodyPr/>
                    <a:lstStyle/>
                    <a:p>
                      <a:pPr algn="ctr" fontAlgn="ctr"/>
                      <a:r>
                        <a:rPr lang="en-IN" sz="1600" b="0" i="0" u="none" strike="noStrike">
                          <a:solidFill>
                            <a:srgbClr val="000000"/>
                          </a:solidFill>
                          <a:effectLst/>
                          <a:latin typeface="Calibri" panose="020F0502020204030204" pitchFamily="34" charset="0"/>
                        </a:rPr>
                        <a:t>30.55%</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BCE7E"/>
                    </a:solidFill>
                  </a:tcPr>
                </a:tc>
                <a:tc>
                  <a:txBody>
                    <a:bodyPr/>
                    <a:lstStyle/>
                    <a:p>
                      <a:pPr algn="ctr" fontAlgn="ctr"/>
                      <a:r>
                        <a:rPr lang="en-IN" sz="1600" b="0" i="0" u="none" strike="noStrike">
                          <a:solidFill>
                            <a:srgbClr val="000000"/>
                          </a:solidFill>
                          <a:effectLst/>
                          <a:latin typeface="Calibri" panose="020F0502020204030204" pitchFamily="34" charset="0"/>
                        </a:rPr>
                        <a:t>36.42%</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B78"/>
                    </a:solidFill>
                  </a:tcPr>
                </a:tc>
                <a:tc>
                  <a:txBody>
                    <a:bodyPr/>
                    <a:lstStyle/>
                    <a:p>
                      <a:pPr algn="ctr" fontAlgn="ctr"/>
                      <a:r>
                        <a:rPr lang="en-IN" sz="1600" b="0" i="0" u="none" strike="noStrike">
                          <a:solidFill>
                            <a:srgbClr val="000000"/>
                          </a:solidFill>
                          <a:effectLst/>
                          <a:latin typeface="Calibri" panose="020F0502020204030204" pitchFamily="34" charset="0"/>
                        </a:rPr>
                        <a:t>0.9996</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D17F"/>
                    </a:solidFill>
                  </a:tcPr>
                </a:tc>
                <a:tc vMerge="1">
                  <a:txBody>
                    <a:bodyPr/>
                    <a:lstStyle/>
                    <a:p>
                      <a:endParaRPr lang="en-IN"/>
                    </a:p>
                  </a:txBody>
                  <a:tcPr/>
                </a:tc>
                <a:extLst>
                  <a:ext uri="{0D108BD9-81ED-4DB2-BD59-A6C34878D82A}">
                    <a16:rowId xmlns:a16="http://schemas.microsoft.com/office/drawing/2014/main" xmlns="" val="10006"/>
                  </a:ext>
                </a:extLst>
              </a:tr>
              <a:tr h="468322">
                <a:tc>
                  <a:txBody>
                    <a:bodyPr/>
                    <a:lstStyle/>
                    <a:p>
                      <a:pPr algn="ctr" fontAlgn="ctr"/>
                      <a:r>
                        <a:rPr lang="en-IN" sz="1600" b="0" i="0" u="none" strike="noStrike">
                          <a:solidFill>
                            <a:srgbClr val="000000"/>
                          </a:solidFill>
                          <a:effectLst/>
                          <a:latin typeface="Calibri" panose="020F0502020204030204" pitchFamily="34" charset="0"/>
                        </a:rPr>
                        <a:t>MLP Classifier</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7ABFF"/>
                    </a:solidFill>
                  </a:tcPr>
                </a:tc>
                <a:tc>
                  <a:txBody>
                    <a:bodyPr/>
                    <a:lstStyle/>
                    <a:p>
                      <a:pPr algn="ctr" fontAlgn="ctr"/>
                      <a:r>
                        <a:rPr lang="en-IN" sz="1600" b="0" i="0" u="none" strike="noStrike">
                          <a:solidFill>
                            <a:srgbClr val="000000"/>
                          </a:solidFill>
                          <a:effectLst/>
                          <a:latin typeface="Calibri" panose="020F0502020204030204" pitchFamily="34" charset="0"/>
                        </a:rPr>
                        <a:t>Random Forest</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7ABFF"/>
                    </a:solidFill>
                  </a:tcPr>
                </a:tc>
                <a:tc>
                  <a:txBody>
                    <a:bodyPr/>
                    <a:lstStyle/>
                    <a:p>
                      <a:pPr algn="ctr" fontAlgn="ctr"/>
                      <a:r>
                        <a:rPr lang="en-IN" sz="1600" b="0" i="0" u="none" strike="noStrike">
                          <a:solidFill>
                            <a:srgbClr val="000000"/>
                          </a:solidFill>
                          <a:effectLst/>
                          <a:latin typeface="Calibri" panose="020F0502020204030204" pitchFamily="34" charset="0"/>
                        </a:rPr>
                        <a:t>99.61%</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980"/>
                    </a:solidFill>
                  </a:tcPr>
                </a:tc>
                <a:tc>
                  <a:txBody>
                    <a:bodyPr/>
                    <a:lstStyle/>
                    <a:p>
                      <a:pPr algn="ctr" fontAlgn="ctr"/>
                      <a:r>
                        <a:rPr lang="en-IN" sz="1600" b="0" i="0" u="none" strike="noStrike">
                          <a:solidFill>
                            <a:srgbClr val="000000"/>
                          </a:solidFill>
                          <a:effectLst/>
                          <a:latin typeface="Calibri" panose="020F0502020204030204" pitchFamily="34" charset="0"/>
                        </a:rPr>
                        <a:t>99.60%</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E81"/>
                    </a:solidFill>
                  </a:tcPr>
                </a:tc>
                <a:tc>
                  <a:txBody>
                    <a:bodyPr/>
                    <a:lstStyle/>
                    <a:p>
                      <a:pPr algn="ctr" fontAlgn="ctr"/>
                      <a:r>
                        <a:rPr lang="en-IN" sz="1600" b="0" i="0" u="none" strike="noStrike">
                          <a:solidFill>
                            <a:srgbClr val="000000"/>
                          </a:solidFill>
                          <a:effectLst/>
                          <a:latin typeface="Calibri" panose="020F0502020204030204" pitchFamily="34" charset="0"/>
                        </a:rPr>
                        <a:t>99.55%</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D17F"/>
                    </a:solidFill>
                  </a:tcPr>
                </a:tc>
                <a:tc>
                  <a:txBody>
                    <a:bodyPr/>
                    <a:lstStyle/>
                    <a:p>
                      <a:pPr algn="ctr" fontAlgn="ctr"/>
                      <a:r>
                        <a:rPr lang="en-IN" sz="1600" b="0" i="0" u="none" strike="noStrike">
                          <a:solidFill>
                            <a:srgbClr val="000000"/>
                          </a:solidFill>
                          <a:effectLst/>
                          <a:latin typeface="Calibri" panose="020F0502020204030204" pitchFamily="34" charset="0"/>
                        </a:rPr>
                        <a:t>0.9960</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F81"/>
                    </a:solidFill>
                  </a:tcPr>
                </a:tc>
                <a:tc>
                  <a:txBody>
                    <a:bodyPr/>
                    <a:lstStyle/>
                    <a:p>
                      <a:pPr algn="ctr" fontAlgn="ctr"/>
                      <a:r>
                        <a:rPr lang="en-IN" sz="1600" b="0" i="0" u="none" strike="noStrike">
                          <a:solidFill>
                            <a:srgbClr val="000000"/>
                          </a:solidFill>
                          <a:effectLst/>
                          <a:latin typeface="Calibri" panose="020F0502020204030204" pitchFamily="34" charset="0"/>
                        </a:rPr>
                        <a:t>99.90%</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880"/>
                    </a:solidFill>
                  </a:tcPr>
                </a:tc>
                <a:tc>
                  <a:txBody>
                    <a:bodyPr/>
                    <a:lstStyle/>
                    <a:p>
                      <a:pPr algn="ctr" fontAlgn="ctr"/>
                      <a:r>
                        <a:rPr lang="en-IN" sz="1600" b="0" i="0" u="none" strike="noStrike">
                          <a:solidFill>
                            <a:srgbClr val="000000"/>
                          </a:solidFill>
                          <a:effectLst/>
                          <a:latin typeface="Calibri" panose="020F0502020204030204" pitchFamily="34" charset="0"/>
                        </a:rPr>
                        <a:t>36.79%</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07C"/>
                    </a:solidFill>
                  </a:tcPr>
                </a:tc>
                <a:tc>
                  <a:txBody>
                    <a:bodyPr/>
                    <a:lstStyle/>
                    <a:p>
                      <a:pPr algn="ctr" fontAlgn="ctr"/>
                      <a:r>
                        <a:rPr lang="en-IN" sz="1600" b="0" i="0" u="none" strike="noStrike">
                          <a:solidFill>
                            <a:srgbClr val="000000"/>
                          </a:solidFill>
                          <a:effectLst/>
                          <a:latin typeface="Calibri" panose="020F0502020204030204" pitchFamily="34" charset="0"/>
                        </a:rPr>
                        <a:t>32.02%</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600" b="0" i="0" u="none" strike="noStrike">
                          <a:solidFill>
                            <a:srgbClr val="000000"/>
                          </a:solidFill>
                          <a:effectLst/>
                          <a:latin typeface="Calibri" panose="020F0502020204030204" pitchFamily="34" charset="0"/>
                        </a:rPr>
                        <a:t>0.9995</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D75"/>
                    </a:solidFill>
                  </a:tcPr>
                </a:tc>
                <a:tc vMerge="1">
                  <a:txBody>
                    <a:bodyPr/>
                    <a:lstStyle/>
                    <a:p>
                      <a:endParaRPr lang="en-IN"/>
                    </a:p>
                  </a:txBody>
                  <a:tcPr/>
                </a:tc>
                <a:extLst>
                  <a:ext uri="{0D108BD9-81ED-4DB2-BD59-A6C34878D82A}">
                    <a16:rowId xmlns:a16="http://schemas.microsoft.com/office/drawing/2014/main" xmlns="" val="10007"/>
                  </a:ext>
                </a:extLst>
              </a:tr>
              <a:tr h="468322">
                <a:tc>
                  <a:txBody>
                    <a:bodyPr/>
                    <a:lstStyle/>
                    <a:p>
                      <a:pPr algn="ctr" fontAlgn="ctr"/>
                      <a:r>
                        <a:rPr lang="en-IN" sz="1600" b="0" i="0" u="none" strike="noStrike">
                          <a:solidFill>
                            <a:srgbClr val="000000"/>
                          </a:solidFill>
                          <a:effectLst/>
                          <a:latin typeface="Calibri" panose="020F0502020204030204" pitchFamily="34" charset="0"/>
                        </a:rPr>
                        <a:t>MLP Classifier</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7ABFF"/>
                    </a:solidFill>
                  </a:tcPr>
                </a:tc>
                <a:tc>
                  <a:txBody>
                    <a:bodyPr/>
                    <a:lstStyle/>
                    <a:p>
                      <a:pPr algn="ctr" fontAlgn="ctr"/>
                      <a:r>
                        <a:rPr lang="en-IN" sz="1600" b="0" i="0" u="none" strike="noStrike">
                          <a:solidFill>
                            <a:srgbClr val="000000"/>
                          </a:solidFill>
                          <a:effectLst/>
                          <a:latin typeface="Calibri" panose="020F0502020204030204" pitchFamily="34" charset="0"/>
                        </a:rPr>
                        <a:t>RFE</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7ABFF"/>
                    </a:solidFill>
                  </a:tcPr>
                </a:tc>
                <a:tc>
                  <a:txBody>
                    <a:bodyPr/>
                    <a:lstStyle/>
                    <a:p>
                      <a:pPr algn="ctr" fontAlgn="ctr"/>
                      <a:r>
                        <a:rPr lang="en-IN" sz="1600" b="0" i="0" u="none" strike="noStrike">
                          <a:solidFill>
                            <a:srgbClr val="000000"/>
                          </a:solidFill>
                          <a:effectLst/>
                          <a:latin typeface="Calibri" panose="020F0502020204030204" pitchFamily="34" charset="0"/>
                        </a:rPr>
                        <a:t>99.65%</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383"/>
                    </a:solidFill>
                  </a:tcPr>
                </a:tc>
                <a:tc>
                  <a:txBody>
                    <a:bodyPr/>
                    <a:lstStyle/>
                    <a:p>
                      <a:pPr algn="ctr" fontAlgn="ctr"/>
                      <a:r>
                        <a:rPr lang="en-IN" sz="1600" b="0" i="0" u="none" strike="noStrike">
                          <a:solidFill>
                            <a:srgbClr val="000000"/>
                          </a:solidFill>
                          <a:effectLst/>
                          <a:latin typeface="Calibri" panose="020F0502020204030204" pitchFamily="34" charset="0"/>
                        </a:rPr>
                        <a:t>99.63%</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E683"/>
                    </a:solidFill>
                  </a:tcPr>
                </a:tc>
                <a:tc>
                  <a:txBody>
                    <a:bodyPr/>
                    <a:lstStyle/>
                    <a:p>
                      <a:pPr algn="ctr" fontAlgn="ctr"/>
                      <a:r>
                        <a:rPr lang="en-IN" sz="1600" b="0" i="0" u="none" strike="noStrike">
                          <a:solidFill>
                            <a:srgbClr val="000000"/>
                          </a:solidFill>
                          <a:effectLst/>
                          <a:latin typeface="Calibri" panose="020F0502020204030204" pitchFamily="34" charset="0"/>
                        </a:rPr>
                        <a:t>99.51%</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600" b="0" i="0" u="none" strike="noStrike">
                          <a:solidFill>
                            <a:srgbClr val="000000"/>
                          </a:solidFill>
                          <a:effectLst/>
                          <a:latin typeface="Calibri" panose="020F0502020204030204" pitchFamily="34" charset="0"/>
                        </a:rPr>
                        <a:t>0.9963</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E683"/>
                    </a:solidFill>
                  </a:tcPr>
                </a:tc>
                <a:tc>
                  <a:txBody>
                    <a:bodyPr/>
                    <a:lstStyle/>
                    <a:p>
                      <a:pPr algn="ctr" fontAlgn="ctr"/>
                      <a:r>
                        <a:rPr lang="en-IN" sz="1600" b="0" i="0" u="none" strike="noStrike">
                          <a:solidFill>
                            <a:srgbClr val="000000"/>
                          </a:solidFill>
                          <a:effectLst/>
                          <a:latin typeface="Calibri" panose="020F0502020204030204" pitchFamily="34" charset="0"/>
                        </a:rPr>
                        <a:t>99.91%</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583"/>
                    </a:solidFill>
                  </a:tcPr>
                </a:tc>
                <a:tc>
                  <a:txBody>
                    <a:bodyPr/>
                    <a:lstStyle/>
                    <a:p>
                      <a:pPr algn="ctr" fontAlgn="ctr"/>
                      <a:r>
                        <a:rPr lang="en-IN" sz="1600" b="0" i="0" u="none" strike="noStrike">
                          <a:solidFill>
                            <a:srgbClr val="000000"/>
                          </a:solidFill>
                          <a:effectLst/>
                          <a:latin typeface="Calibri" panose="020F0502020204030204" pitchFamily="34" charset="0"/>
                        </a:rPr>
                        <a:t>44.95%</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600" b="0" i="0" u="none" strike="noStrike">
                          <a:solidFill>
                            <a:srgbClr val="000000"/>
                          </a:solidFill>
                          <a:effectLst/>
                          <a:latin typeface="Calibri" panose="020F0502020204030204" pitchFamily="34" charset="0"/>
                        </a:rPr>
                        <a:t>35.42%</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D82"/>
                    </a:solidFill>
                  </a:tcPr>
                </a:tc>
                <a:tc>
                  <a:txBody>
                    <a:bodyPr/>
                    <a:lstStyle/>
                    <a:p>
                      <a:pPr algn="ctr" fontAlgn="ctr"/>
                      <a:r>
                        <a:rPr lang="en-IN" sz="1600" b="0" i="0" u="none" strike="noStrike">
                          <a:solidFill>
                            <a:srgbClr val="000000"/>
                          </a:solidFill>
                          <a:effectLst/>
                          <a:latin typeface="Calibri" panose="020F0502020204030204" pitchFamily="34" charset="0"/>
                        </a:rPr>
                        <a:t>0.9995</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D75"/>
                    </a:solidFill>
                  </a:tcPr>
                </a:tc>
                <a:tc vMerge="1">
                  <a:txBody>
                    <a:bodyPr/>
                    <a:lstStyle/>
                    <a:p>
                      <a:endParaRPr lang="en-IN"/>
                    </a:p>
                  </a:txBody>
                  <a:tcPr/>
                </a:tc>
                <a:extLst>
                  <a:ext uri="{0D108BD9-81ED-4DB2-BD59-A6C34878D82A}">
                    <a16:rowId xmlns:a16="http://schemas.microsoft.com/office/drawing/2014/main" xmlns="" val="10008"/>
                  </a:ext>
                </a:extLst>
              </a:tr>
              <a:tr h="695791">
                <a:tc>
                  <a:txBody>
                    <a:bodyPr/>
                    <a:lstStyle/>
                    <a:p>
                      <a:pPr algn="ctr" fontAlgn="ctr"/>
                      <a:r>
                        <a:rPr lang="en-IN" sz="1600" b="0" i="0" u="none" strike="noStrike">
                          <a:solidFill>
                            <a:srgbClr val="000000"/>
                          </a:solidFill>
                          <a:effectLst/>
                          <a:latin typeface="Calibri" panose="020F0502020204030204" pitchFamily="34" charset="0"/>
                        </a:rPr>
                        <a:t>Random Forest Classifier</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7ABFF"/>
                    </a:solidFill>
                  </a:tcPr>
                </a:tc>
                <a:tc>
                  <a:txBody>
                    <a:bodyPr/>
                    <a:lstStyle/>
                    <a:p>
                      <a:pPr algn="ctr" fontAlgn="ctr"/>
                      <a:r>
                        <a:rPr lang="en-IN" sz="1600" b="0" i="0" u="none" strike="noStrike">
                          <a:solidFill>
                            <a:srgbClr val="000000"/>
                          </a:solidFill>
                          <a:effectLst/>
                          <a:latin typeface="Calibri" panose="020F0502020204030204" pitchFamily="34" charset="0"/>
                        </a:rPr>
                        <a:t>Mutual Information</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7ABFF"/>
                    </a:solidFill>
                  </a:tcPr>
                </a:tc>
                <a:tc>
                  <a:txBody>
                    <a:bodyPr/>
                    <a:lstStyle/>
                    <a:p>
                      <a:pPr algn="ctr" fontAlgn="ctr"/>
                      <a:r>
                        <a:rPr lang="en-IN" sz="1600" b="0" i="0" u="none" strike="noStrike">
                          <a:solidFill>
                            <a:srgbClr val="000000"/>
                          </a:solidFill>
                          <a:effectLst/>
                          <a:latin typeface="Calibri" panose="020F0502020204030204" pitchFamily="34" charset="0"/>
                        </a:rPr>
                        <a:t>99.48%</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600" b="0" i="0" u="none" strike="noStrike">
                          <a:solidFill>
                            <a:srgbClr val="000000"/>
                          </a:solidFill>
                          <a:effectLst/>
                          <a:latin typeface="Calibri" panose="020F0502020204030204" pitchFamily="34" charset="0"/>
                        </a:rPr>
                        <a:t>99.46%</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600" b="0" i="0" u="none" strike="noStrike">
                          <a:solidFill>
                            <a:srgbClr val="000000"/>
                          </a:solidFill>
                          <a:effectLst/>
                          <a:latin typeface="Calibri" panose="020F0502020204030204" pitchFamily="34" charset="0"/>
                        </a:rPr>
                        <a:t>99.51%</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600" b="0" i="0" u="none" strike="noStrike">
                          <a:solidFill>
                            <a:srgbClr val="000000"/>
                          </a:solidFill>
                          <a:effectLst/>
                          <a:latin typeface="Calibri" panose="020F0502020204030204" pitchFamily="34" charset="0"/>
                        </a:rPr>
                        <a:t>0.9945</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600" b="0" i="0" u="none" strike="noStrike">
                          <a:solidFill>
                            <a:srgbClr val="000000"/>
                          </a:solidFill>
                          <a:effectLst/>
                          <a:latin typeface="Calibri" panose="020F0502020204030204" pitchFamily="34" charset="0"/>
                        </a:rPr>
                        <a:t>99.87%</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600" b="0" i="0" u="none" strike="noStrike">
                          <a:solidFill>
                            <a:srgbClr val="000000"/>
                          </a:solidFill>
                          <a:effectLst/>
                          <a:latin typeface="Calibri" panose="020F0502020204030204" pitchFamily="34" charset="0"/>
                        </a:rPr>
                        <a:t>29.36%</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600" b="0" i="0" u="none" strike="noStrike">
                          <a:solidFill>
                            <a:srgbClr val="000000"/>
                          </a:solidFill>
                          <a:effectLst/>
                          <a:latin typeface="Calibri" panose="020F0502020204030204" pitchFamily="34" charset="0"/>
                        </a:rPr>
                        <a:t>37.69%</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6B6C"/>
                    </a:solidFill>
                  </a:tcPr>
                </a:tc>
                <a:tc>
                  <a:txBody>
                    <a:bodyPr/>
                    <a:lstStyle/>
                    <a:p>
                      <a:pPr algn="ctr" fontAlgn="ctr"/>
                      <a:r>
                        <a:rPr lang="en-IN" sz="1600" b="0" i="0" u="none" strike="noStrike">
                          <a:solidFill>
                            <a:srgbClr val="000000"/>
                          </a:solidFill>
                          <a:effectLst/>
                          <a:latin typeface="Calibri" panose="020F0502020204030204" pitchFamily="34" charset="0"/>
                        </a:rPr>
                        <a:t>0.9994</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vMerge="1">
                  <a:txBody>
                    <a:bodyPr/>
                    <a:lstStyle/>
                    <a:p>
                      <a:endParaRPr lang="en-IN"/>
                    </a:p>
                  </a:txBody>
                  <a:tcPr/>
                </a:tc>
                <a:extLst>
                  <a:ext uri="{0D108BD9-81ED-4DB2-BD59-A6C34878D82A}">
                    <a16:rowId xmlns:a16="http://schemas.microsoft.com/office/drawing/2014/main" xmlns="" val="10009"/>
                  </a:ext>
                </a:extLst>
              </a:tr>
              <a:tr h="695791">
                <a:tc>
                  <a:txBody>
                    <a:bodyPr/>
                    <a:lstStyle/>
                    <a:p>
                      <a:pPr algn="ctr" fontAlgn="ctr"/>
                      <a:r>
                        <a:rPr lang="en-IN" sz="1600" b="0" i="0" u="none" strike="noStrike" dirty="0">
                          <a:solidFill>
                            <a:srgbClr val="000000"/>
                          </a:solidFill>
                          <a:effectLst/>
                          <a:latin typeface="Calibri" panose="020F0502020204030204" pitchFamily="34" charset="0"/>
                        </a:rPr>
                        <a:t>Random Forest Classifier</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7ABFF"/>
                    </a:solidFill>
                  </a:tcPr>
                </a:tc>
                <a:tc>
                  <a:txBody>
                    <a:bodyPr/>
                    <a:lstStyle/>
                    <a:p>
                      <a:pPr algn="ctr" fontAlgn="ctr"/>
                      <a:r>
                        <a:rPr lang="en-IN" sz="1600" b="0" i="0" u="none" strike="noStrike" dirty="0">
                          <a:solidFill>
                            <a:srgbClr val="000000"/>
                          </a:solidFill>
                          <a:effectLst/>
                          <a:latin typeface="Calibri" panose="020F0502020204030204" pitchFamily="34" charset="0"/>
                        </a:rPr>
                        <a:t>Random Forest</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7ABFF"/>
                    </a:solidFill>
                  </a:tcPr>
                </a:tc>
                <a:tc>
                  <a:txBody>
                    <a:bodyPr/>
                    <a:lstStyle/>
                    <a:p>
                      <a:pPr algn="ctr" fontAlgn="ctr"/>
                      <a:r>
                        <a:rPr lang="en-IN" sz="1600" b="0" i="0" u="none" strike="noStrike" dirty="0">
                          <a:solidFill>
                            <a:srgbClr val="000000"/>
                          </a:solidFill>
                          <a:effectLst/>
                          <a:latin typeface="Calibri" panose="020F0502020204030204" pitchFamily="34" charset="0"/>
                        </a:rPr>
                        <a:t>99.56%</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E78"/>
                    </a:solidFill>
                  </a:tcPr>
                </a:tc>
                <a:tc>
                  <a:txBody>
                    <a:bodyPr/>
                    <a:lstStyle/>
                    <a:p>
                      <a:pPr algn="ctr" fontAlgn="ctr"/>
                      <a:r>
                        <a:rPr lang="en-IN" sz="1600" b="0" i="0" u="none" strike="noStrike">
                          <a:solidFill>
                            <a:srgbClr val="000000"/>
                          </a:solidFill>
                          <a:effectLst/>
                          <a:latin typeface="Calibri" panose="020F0502020204030204" pitchFamily="34" charset="0"/>
                        </a:rPr>
                        <a:t>99.54%</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C77"/>
                    </a:solidFill>
                  </a:tcPr>
                </a:tc>
                <a:tc>
                  <a:txBody>
                    <a:bodyPr/>
                    <a:lstStyle/>
                    <a:p>
                      <a:pPr algn="ctr" fontAlgn="ctr"/>
                      <a:r>
                        <a:rPr lang="en-IN" sz="1600" b="0" i="0" u="none" strike="noStrike" dirty="0">
                          <a:solidFill>
                            <a:srgbClr val="000000"/>
                          </a:solidFill>
                          <a:effectLst/>
                          <a:latin typeface="Calibri" panose="020F0502020204030204" pitchFamily="34" charset="0"/>
                        </a:rPr>
                        <a:t>99.58%</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383"/>
                    </a:solidFill>
                  </a:tcPr>
                </a:tc>
                <a:tc>
                  <a:txBody>
                    <a:bodyPr/>
                    <a:lstStyle/>
                    <a:p>
                      <a:pPr algn="ctr" fontAlgn="ctr"/>
                      <a:r>
                        <a:rPr lang="en-IN" sz="1600" b="0" i="0" u="none" strike="noStrike" dirty="0">
                          <a:solidFill>
                            <a:srgbClr val="000000"/>
                          </a:solidFill>
                          <a:effectLst/>
                          <a:latin typeface="Calibri" panose="020F0502020204030204" pitchFamily="34" charset="0"/>
                        </a:rPr>
                        <a:t>0.9953</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877"/>
                    </a:solidFill>
                  </a:tcPr>
                </a:tc>
                <a:tc>
                  <a:txBody>
                    <a:bodyPr/>
                    <a:lstStyle/>
                    <a:p>
                      <a:pPr algn="ctr" fontAlgn="ctr"/>
                      <a:r>
                        <a:rPr lang="en-IN" sz="1600" b="0" i="0" u="none" strike="noStrike">
                          <a:solidFill>
                            <a:srgbClr val="000000"/>
                          </a:solidFill>
                          <a:effectLst/>
                          <a:latin typeface="Calibri" panose="020F0502020204030204" pitchFamily="34" charset="0"/>
                        </a:rPr>
                        <a:t>99.89%</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379"/>
                    </a:solidFill>
                  </a:tcPr>
                </a:tc>
                <a:tc>
                  <a:txBody>
                    <a:bodyPr/>
                    <a:lstStyle/>
                    <a:p>
                      <a:pPr algn="ctr" fontAlgn="ctr"/>
                      <a:r>
                        <a:rPr lang="en-IN" sz="1600" b="0" i="0" u="none" strike="noStrike">
                          <a:solidFill>
                            <a:srgbClr val="000000"/>
                          </a:solidFill>
                          <a:effectLst/>
                          <a:latin typeface="Calibri" panose="020F0502020204030204" pitchFamily="34" charset="0"/>
                        </a:rPr>
                        <a:t>30.69%</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2D07E"/>
                    </a:solidFill>
                  </a:tcPr>
                </a:tc>
                <a:tc>
                  <a:txBody>
                    <a:bodyPr/>
                    <a:lstStyle/>
                    <a:p>
                      <a:pPr algn="ctr" fontAlgn="ctr"/>
                      <a:r>
                        <a:rPr lang="en-IN" sz="1600" b="0" i="0" u="none" strike="noStrike">
                          <a:solidFill>
                            <a:srgbClr val="000000"/>
                          </a:solidFill>
                          <a:effectLst/>
                          <a:latin typeface="Calibri" panose="020F0502020204030204" pitchFamily="34" charset="0"/>
                        </a:rPr>
                        <a:t>37.46%</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66E"/>
                    </a:solidFill>
                  </a:tcPr>
                </a:tc>
                <a:tc>
                  <a:txBody>
                    <a:bodyPr/>
                    <a:lstStyle/>
                    <a:p>
                      <a:pPr algn="ctr" fontAlgn="ctr"/>
                      <a:r>
                        <a:rPr lang="en-IN" sz="1600" b="0" i="0" u="none" strike="noStrike" dirty="0">
                          <a:solidFill>
                            <a:srgbClr val="000000"/>
                          </a:solidFill>
                          <a:effectLst/>
                          <a:latin typeface="Calibri" panose="020F0502020204030204" pitchFamily="34" charset="0"/>
                        </a:rPr>
                        <a:t>0.9994</a:t>
                      </a:r>
                    </a:p>
                  </a:txBody>
                  <a:tcPr marL="4585" marR="4585" marT="45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vMerge="1">
                  <a:txBody>
                    <a:bodyPr/>
                    <a:lstStyle/>
                    <a:p>
                      <a:endParaRPr lang="en-IN"/>
                    </a:p>
                  </a:txBody>
                  <a:tcPr/>
                </a:tc>
                <a:extLst>
                  <a:ext uri="{0D108BD9-81ED-4DB2-BD59-A6C34878D82A}">
                    <a16:rowId xmlns:a16="http://schemas.microsoft.com/office/drawing/2014/main" xmlns="" val="10010"/>
                  </a:ext>
                </a:extLst>
              </a:tr>
            </a:tbl>
          </a:graphicData>
        </a:graphic>
      </p:graphicFrame>
    </p:spTree>
    <p:extLst>
      <p:ext uri="{BB962C8B-B14F-4D97-AF65-F5344CB8AC3E}">
        <p14:creationId xmlns:p14="http://schemas.microsoft.com/office/powerpoint/2010/main" val="2964799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graphicFrame>
        <p:nvGraphicFramePr>
          <p:cNvPr id="6" name="Chart 5"/>
          <p:cNvGraphicFramePr>
            <a:graphicFrameLocks/>
          </p:cNvGraphicFramePr>
          <p:nvPr>
            <p:extLst>
              <p:ext uri="{D42A27DB-BD31-4B8C-83A1-F6EECF244321}">
                <p14:modId xmlns:p14="http://schemas.microsoft.com/office/powerpoint/2010/main" val="4101834504"/>
              </p:ext>
            </p:extLst>
          </p:nvPr>
        </p:nvGraphicFramePr>
        <p:xfrm>
          <a:off x="0" y="0"/>
          <a:ext cx="12192000" cy="6858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3276598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sp>
        <p:nvSpPr>
          <p:cNvPr id="6" name="TextBox 5"/>
          <p:cNvSpPr txBox="1"/>
          <p:nvPr/>
        </p:nvSpPr>
        <p:spPr>
          <a:xfrm>
            <a:off x="105878" y="67377"/>
            <a:ext cx="7507705" cy="369332"/>
          </a:xfrm>
          <a:prstGeom prst="rect">
            <a:avLst/>
          </a:prstGeom>
          <a:noFill/>
        </p:spPr>
        <p:txBody>
          <a:bodyPr wrap="square" rtlCol="0">
            <a:spAutoFit/>
          </a:bodyPr>
          <a:lstStyle/>
          <a:p>
            <a:r>
              <a:rPr lang="en-US" dirty="0"/>
              <a:t>TOP-10 RESULTS FOR SUDDEN CARDIAC DEATH HOLTER DATABASE</a:t>
            </a:r>
            <a:endParaRPr lang="en-IN" dirty="0"/>
          </a:p>
        </p:txBody>
      </p:sp>
      <p:graphicFrame>
        <p:nvGraphicFramePr>
          <p:cNvPr id="7" name="Table 6"/>
          <p:cNvGraphicFramePr>
            <a:graphicFrameLocks noGrp="1"/>
          </p:cNvGraphicFramePr>
          <p:nvPr>
            <p:extLst>
              <p:ext uri="{D42A27DB-BD31-4B8C-83A1-F6EECF244321}">
                <p14:modId xmlns:p14="http://schemas.microsoft.com/office/powerpoint/2010/main" val="4055062483"/>
              </p:ext>
            </p:extLst>
          </p:nvPr>
        </p:nvGraphicFramePr>
        <p:xfrm>
          <a:off x="105877" y="421490"/>
          <a:ext cx="12086123" cy="6436510"/>
        </p:xfrm>
        <a:graphic>
          <a:graphicData uri="http://schemas.openxmlformats.org/drawingml/2006/table">
            <a:tbl>
              <a:tblPr/>
              <a:tblGrid>
                <a:gridCol w="1323719">
                  <a:extLst>
                    <a:ext uri="{9D8B030D-6E8A-4147-A177-3AD203B41FA5}">
                      <a16:colId xmlns:a16="http://schemas.microsoft.com/office/drawing/2014/main" xmlns="" val="20000"/>
                    </a:ext>
                  </a:extLst>
                </a:gridCol>
                <a:gridCol w="1438825">
                  <a:extLst>
                    <a:ext uri="{9D8B030D-6E8A-4147-A177-3AD203B41FA5}">
                      <a16:colId xmlns:a16="http://schemas.microsoft.com/office/drawing/2014/main" xmlns="" val="20001"/>
                    </a:ext>
                  </a:extLst>
                </a:gridCol>
                <a:gridCol w="1035954">
                  <a:extLst>
                    <a:ext uri="{9D8B030D-6E8A-4147-A177-3AD203B41FA5}">
                      <a16:colId xmlns:a16="http://schemas.microsoft.com/office/drawing/2014/main" xmlns="" val="20002"/>
                    </a:ext>
                  </a:extLst>
                </a:gridCol>
                <a:gridCol w="1055138">
                  <a:extLst>
                    <a:ext uri="{9D8B030D-6E8A-4147-A177-3AD203B41FA5}">
                      <a16:colId xmlns:a16="http://schemas.microsoft.com/office/drawing/2014/main" xmlns="" val="20003"/>
                    </a:ext>
                  </a:extLst>
                </a:gridCol>
                <a:gridCol w="1170244">
                  <a:extLst>
                    <a:ext uri="{9D8B030D-6E8A-4147-A177-3AD203B41FA5}">
                      <a16:colId xmlns:a16="http://schemas.microsoft.com/office/drawing/2014/main" xmlns="" val="20004"/>
                    </a:ext>
                  </a:extLst>
                </a:gridCol>
                <a:gridCol w="920847">
                  <a:extLst>
                    <a:ext uri="{9D8B030D-6E8A-4147-A177-3AD203B41FA5}">
                      <a16:colId xmlns:a16="http://schemas.microsoft.com/office/drawing/2014/main" xmlns="" val="20005"/>
                    </a:ext>
                  </a:extLst>
                </a:gridCol>
                <a:gridCol w="1170244">
                  <a:extLst>
                    <a:ext uri="{9D8B030D-6E8A-4147-A177-3AD203B41FA5}">
                      <a16:colId xmlns:a16="http://schemas.microsoft.com/office/drawing/2014/main" xmlns="" val="20006"/>
                    </a:ext>
                  </a:extLst>
                </a:gridCol>
                <a:gridCol w="920847">
                  <a:extLst>
                    <a:ext uri="{9D8B030D-6E8A-4147-A177-3AD203B41FA5}">
                      <a16:colId xmlns:a16="http://schemas.microsoft.com/office/drawing/2014/main" xmlns="" val="20007"/>
                    </a:ext>
                  </a:extLst>
                </a:gridCol>
                <a:gridCol w="920847">
                  <a:extLst>
                    <a:ext uri="{9D8B030D-6E8A-4147-A177-3AD203B41FA5}">
                      <a16:colId xmlns:a16="http://schemas.microsoft.com/office/drawing/2014/main" xmlns="" val="20008"/>
                    </a:ext>
                  </a:extLst>
                </a:gridCol>
                <a:gridCol w="920847">
                  <a:extLst>
                    <a:ext uri="{9D8B030D-6E8A-4147-A177-3AD203B41FA5}">
                      <a16:colId xmlns:a16="http://schemas.microsoft.com/office/drawing/2014/main" xmlns="" val="20009"/>
                    </a:ext>
                  </a:extLst>
                </a:gridCol>
                <a:gridCol w="1208611">
                  <a:extLst>
                    <a:ext uri="{9D8B030D-6E8A-4147-A177-3AD203B41FA5}">
                      <a16:colId xmlns:a16="http://schemas.microsoft.com/office/drawing/2014/main" xmlns="" val="20010"/>
                    </a:ext>
                  </a:extLst>
                </a:gridCol>
              </a:tblGrid>
              <a:tr h="718956">
                <a:tc>
                  <a:txBody>
                    <a:bodyPr/>
                    <a:lstStyle/>
                    <a:p>
                      <a:pPr algn="ctr" rtl="0" fontAlgn="ctr"/>
                      <a:r>
                        <a:rPr lang="en-IN" sz="1550" b="0" i="0" u="none" strike="noStrike" dirty="0">
                          <a:solidFill>
                            <a:srgbClr val="000000"/>
                          </a:solidFill>
                          <a:effectLst/>
                          <a:latin typeface="Calibri" panose="020F0502020204030204" pitchFamily="34" charset="0"/>
                        </a:rPr>
                        <a:t>Model</a:t>
                      </a: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FF"/>
                    </a:solidFill>
                  </a:tcPr>
                </a:tc>
                <a:tc>
                  <a:txBody>
                    <a:bodyPr/>
                    <a:lstStyle/>
                    <a:p>
                      <a:pPr algn="ctr" rtl="0" fontAlgn="ctr"/>
                      <a:r>
                        <a:rPr lang="en-IN" sz="1550" b="0" i="0" u="none" strike="noStrike">
                          <a:solidFill>
                            <a:srgbClr val="000000"/>
                          </a:solidFill>
                          <a:effectLst/>
                          <a:latin typeface="Calibri" panose="020F0502020204030204" pitchFamily="34" charset="0"/>
                        </a:rPr>
                        <a:t>Feature Selection Method</a:t>
                      </a: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FF"/>
                    </a:solidFill>
                  </a:tcPr>
                </a:tc>
                <a:tc>
                  <a:txBody>
                    <a:bodyPr/>
                    <a:lstStyle/>
                    <a:p>
                      <a:pPr algn="ctr" rtl="0" fontAlgn="ctr"/>
                      <a:r>
                        <a:rPr lang="en-IN" sz="1550" b="0" i="0" u="none" strike="noStrike">
                          <a:solidFill>
                            <a:srgbClr val="000000"/>
                          </a:solidFill>
                          <a:effectLst/>
                          <a:latin typeface="Calibri" panose="020F0502020204030204" pitchFamily="34" charset="0"/>
                        </a:rPr>
                        <a:t>Accuracy</a:t>
                      </a: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FF"/>
                    </a:solidFill>
                  </a:tcPr>
                </a:tc>
                <a:tc>
                  <a:txBody>
                    <a:bodyPr/>
                    <a:lstStyle/>
                    <a:p>
                      <a:pPr algn="ctr" rtl="0" fontAlgn="ctr"/>
                      <a:r>
                        <a:rPr lang="en-IN" sz="1550" b="0" i="0" u="none" strike="noStrike">
                          <a:solidFill>
                            <a:srgbClr val="000000"/>
                          </a:solidFill>
                          <a:effectLst/>
                          <a:latin typeface="Calibri" panose="020F0502020204030204" pitchFamily="34" charset="0"/>
                        </a:rPr>
                        <a:t>Precision</a:t>
                      </a: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FF"/>
                    </a:solidFill>
                  </a:tcPr>
                </a:tc>
                <a:tc>
                  <a:txBody>
                    <a:bodyPr/>
                    <a:lstStyle/>
                    <a:p>
                      <a:pPr algn="ctr" rtl="0" fontAlgn="ctr"/>
                      <a:r>
                        <a:rPr lang="en-IN" sz="1550" b="0" i="0" u="none" strike="noStrike">
                          <a:solidFill>
                            <a:srgbClr val="000000"/>
                          </a:solidFill>
                          <a:effectLst/>
                          <a:latin typeface="Calibri" panose="020F0502020204030204" pitchFamily="34" charset="0"/>
                        </a:rPr>
                        <a:t>TPR / Sensitivity / Recall</a:t>
                      </a: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FF"/>
                    </a:solidFill>
                  </a:tcPr>
                </a:tc>
                <a:tc>
                  <a:txBody>
                    <a:bodyPr/>
                    <a:lstStyle/>
                    <a:p>
                      <a:pPr algn="ctr" rtl="0" fontAlgn="ctr"/>
                      <a:r>
                        <a:rPr lang="en-IN" sz="1550" b="0" i="0" u="none" strike="noStrike" dirty="0">
                          <a:solidFill>
                            <a:srgbClr val="000000"/>
                          </a:solidFill>
                          <a:effectLst/>
                          <a:latin typeface="Calibri" panose="020F0502020204030204" pitchFamily="34" charset="0"/>
                        </a:rPr>
                        <a:t>F1 Score</a:t>
                      </a: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FF"/>
                    </a:solidFill>
                  </a:tcPr>
                </a:tc>
                <a:tc>
                  <a:txBody>
                    <a:bodyPr/>
                    <a:lstStyle/>
                    <a:p>
                      <a:pPr algn="ctr" rtl="0" fontAlgn="ctr"/>
                      <a:r>
                        <a:rPr lang="en-IN" sz="1550" b="0" i="0" u="none" strike="noStrike" dirty="0">
                          <a:solidFill>
                            <a:srgbClr val="000000"/>
                          </a:solidFill>
                          <a:effectLst/>
                          <a:latin typeface="Calibri" panose="020F0502020204030204" pitchFamily="34" charset="0"/>
                        </a:rPr>
                        <a:t>TNR / Specificity</a:t>
                      </a: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FF"/>
                    </a:solidFill>
                  </a:tcPr>
                </a:tc>
                <a:tc>
                  <a:txBody>
                    <a:bodyPr/>
                    <a:lstStyle/>
                    <a:p>
                      <a:pPr algn="ctr" rtl="0" fontAlgn="ctr"/>
                      <a:r>
                        <a:rPr lang="en-IN" sz="1550" b="0" i="0" u="none" strike="noStrike">
                          <a:solidFill>
                            <a:srgbClr val="000000"/>
                          </a:solidFill>
                          <a:effectLst/>
                          <a:latin typeface="Calibri" panose="020F0502020204030204" pitchFamily="34" charset="0"/>
                        </a:rPr>
                        <a:t>FPR</a:t>
                      </a: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FF"/>
                    </a:solidFill>
                  </a:tcPr>
                </a:tc>
                <a:tc>
                  <a:txBody>
                    <a:bodyPr/>
                    <a:lstStyle/>
                    <a:p>
                      <a:pPr algn="ctr" rtl="0" fontAlgn="ctr"/>
                      <a:r>
                        <a:rPr lang="en-IN" sz="1550" b="0" i="0" u="none" strike="noStrike">
                          <a:solidFill>
                            <a:srgbClr val="000000"/>
                          </a:solidFill>
                          <a:effectLst/>
                          <a:latin typeface="Calibri" panose="020F0502020204030204" pitchFamily="34" charset="0"/>
                        </a:rPr>
                        <a:t>FNR</a:t>
                      </a: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FF"/>
                    </a:solidFill>
                  </a:tcPr>
                </a:tc>
                <a:tc>
                  <a:txBody>
                    <a:bodyPr/>
                    <a:lstStyle/>
                    <a:p>
                      <a:pPr algn="ctr" rtl="0" fontAlgn="ctr"/>
                      <a:r>
                        <a:rPr lang="en-IN" sz="1550" b="0" i="0" u="none" strike="noStrike">
                          <a:solidFill>
                            <a:srgbClr val="000000"/>
                          </a:solidFill>
                          <a:effectLst/>
                          <a:latin typeface="Calibri" panose="020F0502020204030204" pitchFamily="34" charset="0"/>
                        </a:rPr>
                        <a:t>ROC AUC</a:t>
                      </a: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FF"/>
                    </a:solidFill>
                  </a:tcPr>
                </a:tc>
                <a:tc>
                  <a:txBody>
                    <a:bodyPr/>
                    <a:lstStyle/>
                    <a:p>
                      <a:pPr algn="ctr" fontAlgn="ctr"/>
                      <a:r>
                        <a:rPr lang="en-IN" sz="1550" b="0" i="0" u="none" strike="noStrike">
                          <a:solidFill>
                            <a:srgbClr val="000000"/>
                          </a:solidFill>
                          <a:effectLst/>
                          <a:latin typeface="Calibri" panose="020F0502020204030204" pitchFamily="34" charset="0"/>
                        </a:rPr>
                        <a:t>No. of instances</a:t>
                      </a: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FF"/>
                    </a:solidFill>
                  </a:tcPr>
                </a:tc>
                <a:extLst>
                  <a:ext uri="{0D108BD9-81ED-4DB2-BD59-A6C34878D82A}">
                    <a16:rowId xmlns:a16="http://schemas.microsoft.com/office/drawing/2014/main" xmlns="" val="10000"/>
                  </a:ext>
                </a:extLst>
              </a:tr>
              <a:tr h="480928">
                <a:tc>
                  <a:txBody>
                    <a:bodyPr/>
                    <a:lstStyle/>
                    <a:p>
                      <a:pPr algn="ctr" fontAlgn="ctr"/>
                      <a:r>
                        <a:rPr lang="en-IN" sz="1550" b="0" i="0" u="none" strike="noStrike" dirty="0" err="1">
                          <a:solidFill>
                            <a:srgbClr val="000000"/>
                          </a:solidFill>
                          <a:effectLst/>
                          <a:latin typeface="Calibri" panose="020F0502020204030204" pitchFamily="34" charset="0"/>
                          <a:cs typeface="Calibri" panose="020F0502020204030204" pitchFamily="34" charset="0"/>
                        </a:rPr>
                        <a:t>XGBoost</a:t>
                      </a:r>
                      <a:r>
                        <a:rPr lang="en-IN" sz="1550" b="0" i="0" u="none" strike="noStrike" dirty="0">
                          <a:solidFill>
                            <a:srgbClr val="000000"/>
                          </a:solidFill>
                          <a:effectLst/>
                          <a:latin typeface="Calibri" panose="020F0502020204030204" pitchFamily="34" charset="0"/>
                          <a:cs typeface="Calibri" panose="020F0502020204030204" pitchFamily="34" charset="0"/>
                        </a:rPr>
                        <a:t> Classifier</a:t>
                      </a:r>
                      <a:endParaRPr lang="en-IN" sz="1550" b="0" i="0" u="none" strike="noStrike" dirty="0">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33CC"/>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RFE</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33CC"/>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99.31%</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99.28%</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99.22%</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2DE82"/>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0.9928</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550" b="0" i="0" u="none" strike="noStrike" dirty="0">
                          <a:solidFill>
                            <a:srgbClr val="000000"/>
                          </a:solidFill>
                          <a:effectLst/>
                          <a:latin typeface="Calibri" panose="020F0502020204030204" pitchFamily="34" charset="0"/>
                          <a:cs typeface="Calibri" panose="020F0502020204030204" pitchFamily="34" charset="0"/>
                        </a:rPr>
                        <a:t>99.83%</a:t>
                      </a:r>
                      <a:endParaRPr lang="en-IN" sz="1550" b="0" i="0" u="none" strike="noStrike" dirty="0">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40.86%</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17F"/>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27.02%</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ADB80"/>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0.9984</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rowSpan="10">
                  <a:txBody>
                    <a:bodyPr/>
                    <a:lstStyle/>
                    <a:p>
                      <a:pPr marL="0" marR="0" indent="0" algn="ctr" defTabSz="761970" rtl="0" eaLnBrk="1" fontAlgn="t" latinLnBrk="0" hangingPunct="1">
                        <a:lnSpc>
                          <a:spcPct val="100000"/>
                        </a:lnSpc>
                        <a:spcBef>
                          <a:spcPts val="0"/>
                        </a:spcBef>
                        <a:spcAft>
                          <a:spcPts val="0"/>
                        </a:spcAft>
                        <a:buClrTx/>
                        <a:buSzTx/>
                        <a:buFontTx/>
                        <a:buNone/>
                        <a:tabLst/>
                        <a:defRPr/>
                      </a:pPr>
                      <a:r>
                        <a:rPr lang="en-US" sz="1550" b="0" i="0" u="none" strike="noStrike" dirty="0">
                          <a:solidFill>
                            <a:srgbClr val="000000"/>
                          </a:solidFill>
                          <a:effectLst/>
                          <a:latin typeface="Calibri" panose="020F0502020204030204" pitchFamily="34" charset="0"/>
                        </a:rPr>
                        <a:t>426591</a:t>
                      </a:r>
                    </a:p>
                    <a:p>
                      <a:pPr algn="ctr" fontAlgn="t"/>
                      <a:endParaRPr lang="en-US" sz="1550" b="0" i="0" u="none" strike="noStrike" dirty="0">
                        <a:solidFill>
                          <a:srgbClr val="000000"/>
                        </a:solidFill>
                        <a:effectLst/>
                        <a:latin typeface="Calibri" panose="020F0502020204030204" pitchFamily="34" charset="0"/>
                      </a:endParaRPr>
                    </a:p>
                    <a:p>
                      <a:pPr algn="ctr" fontAlgn="t"/>
                      <a:r>
                        <a:rPr lang="en-US" sz="1550" b="0" i="0" u="none" strike="noStrike" dirty="0">
                          <a:solidFill>
                            <a:srgbClr val="000000"/>
                          </a:solidFill>
                          <a:effectLst/>
                          <a:latin typeface="Calibri" panose="020F0502020204030204" pitchFamily="34" charset="0"/>
                        </a:rPr>
                        <a:t>N : 0</a:t>
                      </a:r>
                      <a:endParaRPr lang="en-US" sz="1550" b="0" i="0" u="none" strike="noStrike" baseline="0" dirty="0">
                        <a:solidFill>
                          <a:srgbClr val="000000"/>
                        </a:solidFill>
                        <a:effectLst/>
                        <a:latin typeface="Calibri" panose="020F0502020204030204" pitchFamily="34" charset="0"/>
                      </a:endParaRPr>
                    </a:p>
                    <a:p>
                      <a:pPr algn="ctr" fontAlgn="t"/>
                      <a:r>
                        <a:rPr lang="en-US" sz="1550" b="0" i="0" u="none" strike="noStrike" dirty="0">
                          <a:solidFill>
                            <a:srgbClr val="000000"/>
                          </a:solidFill>
                          <a:effectLst/>
                          <a:latin typeface="Calibri" panose="020F0502020204030204" pitchFamily="34" charset="0"/>
                        </a:rPr>
                        <a:t>SVEB : 1 </a:t>
                      </a:r>
                    </a:p>
                    <a:p>
                      <a:pPr algn="ctr" fontAlgn="t"/>
                      <a:r>
                        <a:rPr lang="en-US" sz="1550" b="0" i="0" u="none" strike="noStrike" dirty="0">
                          <a:solidFill>
                            <a:srgbClr val="000000"/>
                          </a:solidFill>
                          <a:effectLst/>
                          <a:latin typeface="Calibri" panose="020F0502020204030204" pitchFamily="34" charset="0"/>
                        </a:rPr>
                        <a:t>VEB : 2</a:t>
                      </a:r>
                    </a:p>
                    <a:p>
                      <a:pPr algn="ctr" fontAlgn="t"/>
                      <a:r>
                        <a:rPr lang="en-US" sz="1550" b="0" i="0" u="none" strike="noStrike" dirty="0">
                          <a:solidFill>
                            <a:srgbClr val="000000"/>
                          </a:solidFill>
                          <a:effectLst/>
                          <a:latin typeface="Calibri" panose="020F0502020204030204" pitchFamily="34" charset="0"/>
                        </a:rPr>
                        <a:t>F :3</a:t>
                      </a:r>
                    </a:p>
                    <a:p>
                      <a:pPr algn="ctr" fontAlgn="t"/>
                      <a:r>
                        <a:rPr lang="en-US" sz="1550" b="0" i="0" u="none" strike="noStrike" dirty="0">
                          <a:solidFill>
                            <a:srgbClr val="000000"/>
                          </a:solidFill>
                          <a:effectLst/>
                          <a:latin typeface="Calibri" panose="020F0502020204030204" pitchFamily="34" charset="0"/>
                        </a:rPr>
                        <a:t>Q : 4</a:t>
                      </a:r>
                    </a:p>
                    <a:p>
                      <a:pPr algn="ctr" fontAlgn="t"/>
                      <a:endParaRPr lang="en-US" sz="1550" b="0" i="0" u="none" strike="noStrike" dirty="0">
                        <a:solidFill>
                          <a:srgbClr val="000000"/>
                        </a:solidFill>
                        <a:effectLst/>
                        <a:latin typeface="Calibri" panose="020F0502020204030204" pitchFamily="34" charset="0"/>
                      </a:endParaRPr>
                    </a:p>
                    <a:p>
                      <a:pPr algn="ctr" fontAlgn="t"/>
                      <a:r>
                        <a:rPr lang="en-US" sz="1550" b="0" i="0" u="none" strike="noStrike" dirty="0">
                          <a:solidFill>
                            <a:srgbClr val="000000"/>
                          </a:solidFill>
                          <a:effectLst/>
                          <a:latin typeface="Calibri" panose="020F0502020204030204" pitchFamily="34" charset="0"/>
                        </a:rPr>
                        <a:t>Training set:</a:t>
                      </a:r>
                      <a:br>
                        <a:rPr lang="en-US" sz="1550" b="0" i="0" u="none" strike="noStrike" dirty="0">
                          <a:solidFill>
                            <a:srgbClr val="000000"/>
                          </a:solidFill>
                          <a:effectLst/>
                          <a:latin typeface="Calibri" panose="020F0502020204030204" pitchFamily="34" charset="0"/>
                        </a:rPr>
                      </a:br>
                      <a:r>
                        <a:rPr lang="en-US" sz="1550" b="0" i="0" u="none" strike="noStrike" dirty="0">
                          <a:solidFill>
                            <a:srgbClr val="000000"/>
                          </a:solidFill>
                          <a:effectLst/>
                          <a:latin typeface="Calibri" panose="020F0502020204030204" pitchFamily="34" charset="0"/>
                        </a:rPr>
                        <a:t/>
                      </a:r>
                      <a:br>
                        <a:rPr lang="en-US" sz="1550" b="0" i="0" u="none" strike="noStrike" dirty="0">
                          <a:solidFill>
                            <a:srgbClr val="000000"/>
                          </a:solidFill>
                          <a:effectLst/>
                          <a:latin typeface="Calibri" panose="020F0502020204030204" pitchFamily="34" charset="0"/>
                        </a:rPr>
                      </a:br>
                      <a:r>
                        <a:rPr lang="en-US" sz="1550" b="0" i="0" u="none" strike="noStrike" dirty="0">
                          <a:solidFill>
                            <a:srgbClr val="000000"/>
                          </a:solidFill>
                          <a:effectLst/>
                          <a:latin typeface="Calibri" panose="020F0502020204030204" pitchFamily="34" charset="0"/>
                        </a:rPr>
                        <a:t>0    322822</a:t>
                      </a:r>
                      <a:br>
                        <a:rPr lang="en-US" sz="1550" b="0" i="0" u="none" strike="noStrike" dirty="0">
                          <a:solidFill>
                            <a:srgbClr val="000000"/>
                          </a:solidFill>
                          <a:effectLst/>
                          <a:latin typeface="Calibri" panose="020F0502020204030204" pitchFamily="34" charset="0"/>
                        </a:rPr>
                      </a:br>
                      <a:r>
                        <a:rPr lang="en-US" sz="1550" b="0" i="0" u="none" strike="noStrike" dirty="0">
                          <a:solidFill>
                            <a:srgbClr val="000000"/>
                          </a:solidFill>
                          <a:effectLst/>
                          <a:latin typeface="Calibri" panose="020F0502020204030204" pitchFamily="34" charset="0"/>
                        </a:rPr>
                        <a:t>2     11778</a:t>
                      </a:r>
                      <a:br>
                        <a:rPr lang="en-US" sz="1550" b="0" i="0" u="none" strike="noStrike" dirty="0">
                          <a:solidFill>
                            <a:srgbClr val="000000"/>
                          </a:solidFill>
                          <a:effectLst/>
                          <a:latin typeface="Calibri" panose="020F0502020204030204" pitchFamily="34" charset="0"/>
                        </a:rPr>
                      </a:br>
                      <a:r>
                        <a:rPr lang="en-US" sz="1550" b="0" i="0" u="none" strike="noStrike" dirty="0">
                          <a:solidFill>
                            <a:srgbClr val="000000"/>
                          </a:solidFill>
                          <a:effectLst/>
                          <a:latin typeface="Calibri" panose="020F0502020204030204" pitchFamily="34" charset="0"/>
                        </a:rPr>
                        <a:t>4      5216</a:t>
                      </a:r>
                      <a:br>
                        <a:rPr lang="en-US" sz="1550" b="0" i="0" u="none" strike="noStrike" dirty="0">
                          <a:solidFill>
                            <a:srgbClr val="000000"/>
                          </a:solidFill>
                          <a:effectLst/>
                          <a:latin typeface="Calibri" panose="020F0502020204030204" pitchFamily="34" charset="0"/>
                        </a:rPr>
                      </a:br>
                      <a:r>
                        <a:rPr lang="en-US" sz="1550" b="0" i="0" u="none" strike="noStrike" dirty="0">
                          <a:solidFill>
                            <a:srgbClr val="000000"/>
                          </a:solidFill>
                          <a:effectLst/>
                          <a:latin typeface="Calibri" panose="020F0502020204030204" pitchFamily="34" charset="0"/>
                        </a:rPr>
                        <a:t>1      1287</a:t>
                      </a:r>
                      <a:br>
                        <a:rPr lang="en-US" sz="1550" b="0" i="0" u="none" strike="noStrike" dirty="0">
                          <a:solidFill>
                            <a:srgbClr val="000000"/>
                          </a:solidFill>
                          <a:effectLst/>
                          <a:latin typeface="Calibri" panose="020F0502020204030204" pitchFamily="34" charset="0"/>
                        </a:rPr>
                      </a:br>
                      <a:r>
                        <a:rPr lang="en-US" sz="1550" b="0" i="0" u="none" strike="noStrike" dirty="0">
                          <a:solidFill>
                            <a:srgbClr val="000000"/>
                          </a:solidFill>
                          <a:effectLst/>
                          <a:latin typeface="Calibri" panose="020F0502020204030204" pitchFamily="34" charset="0"/>
                        </a:rPr>
                        <a:t>3       169</a:t>
                      </a:r>
                      <a:br>
                        <a:rPr lang="en-US" sz="1550" b="0" i="0" u="none" strike="noStrike" dirty="0">
                          <a:solidFill>
                            <a:srgbClr val="000000"/>
                          </a:solidFill>
                          <a:effectLst/>
                          <a:latin typeface="Calibri" panose="020F0502020204030204" pitchFamily="34" charset="0"/>
                        </a:rPr>
                      </a:br>
                      <a:r>
                        <a:rPr lang="en-US" sz="1550" b="0" i="0" u="none" strike="noStrike" dirty="0">
                          <a:solidFill>
                            <a:srgbClr val="000000"/>
                          </a:solidFill>
                          <a:effectLst/>
                          <a:latin typeface="Calibri" panose="020F0502020204030204" pitchFamily="34" charset="0"/>
                        </a:rPr>
                        <a:t/>
                      </a:r>
                      <a:br>
                        <a:rPr lang="en-US" sz="1550" b="0" i="0" u="none" strike="noStrike" dirty="0">
                          <a:solidFill>
                            <a:srgbClr val="000000"/>
                          </a:solidFill>
                          <a:effectLst/>
                          <a:latin typeface="Calibri" panose="020F0502020204030204" pitchFamily="34" charset="0"/>
                        </a:rPr>
                      </a:br>
                      <a:r>
                        <a:rPr lang="en-US" sz="1550" b="0" i="0" u="none" strike="noStrike" dirty="0">
                          <a:solidFill>
                            <a:srgbClr val="000000"/>
                          </a:solidFill>
                          <a:effectLst/>
                          <a:latin typeface="Calibri" panose="020F0502020204030204" pitchFamily="34" charset="0"/>
                        </a:rPr>
                        <a:t>Test set:</a:t>
                      </a:r>
                      <a:br>
                        <a:rPr lang="en-US" sz="1550" b="0" i="0" u="none" strike="noStrike" dirty="0">
                          <a:solidFill>
                            <a:srgbClr val="000000"/>
                          </a:solidFill>
                          <a:effectLst/>
                          <a:latin typeface="Calibri" panose="020F0502020204030204" pitchFamily="34" charset="0"/>
                        </a:rPr>
                      </a:br>
                      <a:r>
                        <a:rPr lang="en-US" sz="1550" b="0" i="0" u="none" strike="noStrike" dirty="0">
                          <a:solidFill>
                            <a:srgbClr val="000000"/>
                          </a:solidFill>
                          <a:effectLst/>
                          <a:latin typeface="Calibri" panose="020F0502020204030204" pitchFamily="34" charset="0"/>
                        </a:rPr>
                        <a:t/>
                      </a:r>
                      <a:br>
                        <a:rPr lang="en-US" sz="1550" b="0" i="0" u="none" strike="noStrike" dirty="0">
                          <a:solidFill>
                            <a:srgbClr val="000000"/>
                          </a:solidFill>
                          <a:effectLst/>
                          <a:latin typeface="Calibri" panose="020F0502020204030204" pitchFamily="34" charset="0"/>
                        </a:rPr>
                      </a:br>
                      <a:r>
                        <a:rPr lang="en-US" sz="1550" b="0" i="0" u="none" strike="noStrike" dirty="0">
                          <a:solidFill>
                            <a:srgbClr val="000000"/>
                          </a:solidFill>
                          <a:effectLst/>
                          <a:latin typeface="Calibri" panose="020F0502020204030204" pitchFamily="34" charset="0"/>
                        </a:rPr>
                        <a:t>0    80706</a:t>
                      </a:r>
                      <a:br>
                        <a:rPr lang="en-US" sz="1550" b="0" i="0" u="none" strike="noStrike" dirty="0">
                          <a:solidFill>
                            <a:srgbClr val="000000"/>
                          </a:solidFill>
                          <a:effectLst/>
                          <a:latin typeface="Calibri" panose="020F0502020204030204" pitchFamily="34" charset="0"/>
                        </a:rPr>
                      </a:br>
                      <a:r>
                        <a:rPr lang="en-US" sz="1550" b="0" i="0" u="none" strike="noStrike" dirty="0">
                          <a:solidFill>
                            <a:srgbClr val="000000"/>
                          </a:solidFill>
                          <a:effectLst/>
                          <a:latin typeface="Calibri" panose="020F0502020204030204" pitchFamily="34" charset="0"/>
                        </a:rPr>
                        <a:t>2     2945</a:t>
                      </a:r>
                      <a:br>
                        <a:rPr lang="en-US" sz="1550" b="0" i="0" u="none" strike="noStrike" dirty="0">
                          <a:solidFill>
                            <a:srgbClr val="000000"/>
                          </a:solidFill>
                          <a:effectLst/>
                          <a:latin typeface="Calibri" panose="020F0502020204030204" pitchFamily="34" charset="0"/>
                        </a:rPr>
                      </a:br>
                      <a:r>
                        <a:rPr lang="en-US" sz="1550" b="0" i="0" u="none" strike="noStrike" dirty="0">
                          <a:solidFill>
                            <a:srgbClr val="000000"/>
                          </a:solidFill>
                          <a:effectLst/>
                          <a:latin typeface="Calibri" panose="020F0502020204030204" pitchFamily="34" charset="0"/>
                        </a:rPr>
                        <a:t>4     1304</a:t>
                      </a:r>
                      <a:br>
                        <a:rPr lang="en-US" sz="1550" b="0" i="0" u="none" strike="noStrike" dirty="0">
                          <a:solidFill>
                            <a:srgbClr val="000000"/>
                          </a:solidFill>
                          <a:effectLst/>
                          <a:latin typeface="Calibri" panose="020F0502020204030204" pitchFamily="34" charset="0"/>
                        </a:rPr>
                      </a:br>
                      <a:r>
                        <a:rPr lang="en-US" sz="1550" b="0" i="0" u="none" strike="noStrike" dirty="0">
                          <a:solidFill>
                            <a:srgbClr val="000000"/>
                          </a:solidFill>
                          <a:effectLst/>
                          <a:latin typeface="Calibri" panose="020F0502020204030204" pitchFamily="34" charset="0"/>
                        </a:rPr>
                        <a:t>1      322</a:t>
                      </a:r>
                      <a:br>
                        <a:rPr lang="en-US" sz="1550" b="0" i="0" u="none" strike="noStrike" dirty="0">
                          <a:solidFill>
                            <a:srgbClr val="000000"/>
                          </a:solidFill>
                          <a:effectLst/>
                          <a:latin typeface="Calibri" panose="020F0502020204030204" pitchFamily="34" charset="0"/>
                        </a:rPr>
                      </a:br>
                      <a:r>
                        <a:rPr lang="en-US" sz="1550" b="0" i="0" u="none" strike="noStrike" dirty="0">
                          <a:solidFill>
                            <a:srgbClr val="000000"/>
                          </a:solidFill>
                          <a:effectLst/>
                          <a:latin typeface="Calibri" panose="020F0502020204030204" pitchFamily="34" charset="0"/>
                        </a:rPr>
                        <a:t>3       42</a:t>
                      </a:r>
                      <a:br>
                        <a:rPr lang="en-US" sz="1550" b="0" i="0" u="none" strike="noStrike" dirty="0">
                          <a:solidFill>
                            <a:srgbClr val="000000"/>
                          </a:solidFill>
                          <a:effectLst/>
                          <a:latin typeface="Calibri" panose="020F0502020204030204" pitchFamily="34" charset="0"/>
                        </a:rPr>
                      </a:br>
                      <a:endParaRPr lang="en-US" sz="1550" b="0" i="0" u="none" strike="noStrike" dirty="0">
                        <a:solidFill>
                          <a:srgbClr val="000000"/>
                        </a:solidFill>
                        <a:effectLst/>
                        <a:latin typeface="Calibri" panose="020F0502020204030204" pitchFamily="34" charset="0"/>
                      </a:endParaRPr>
                    </a:p>
                  </a:txBody>
                  <a:tcPr marL="4990" marR="4990" marT="499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33CC"/>
                    </a:solidFill>
                  </a:tcPr>
                </a:tc>
                <a:extLst>
                  <a:ext uri="{0D108BD9-81ED-4DB2-BD59-A6C34878D82A}">
                    <a16:rowId xmlns:a16="http://schemas.microsoft.com/office/drawing/2014/main" xmlns="" val="10001"/>
                  </a:ext>
                </a:extLst>
              </a:tr>
              <a:tr h="480928">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XGBoost Classifier</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33CC"/>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Random Forest</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33CC"/>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99.31%</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99.28%</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99.28%</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0.9928</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99.83%</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41.37%</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57D"/>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26.66%</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D880"/>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0.9984</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vMerge="1">
                  <a:txBody>
                    <a:bodyPr/>
                    <a:lstStyle/>
                    <a:p>
                      <a:endParaRPr lang="en-IN"/>
                    </a:p>
                  </a:txBody>
                  <a:tcPr/>
                </a:tc>
                <a:extLst>
                  <a:ext uri="{0D108BD9-81ED-4DB2-BD59-A6C34878D82A}">
                    <a16:rowId xmlns:a16="http://schemas.microsoft.com/office/drawing/2014/main" xmlns="" val="10002"/>
                  </a:ext>
                </a:extLst>
              </a:tr>
              <a:tr h="480928">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Extra Trees Classifier</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33CC"/>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RFE</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33CC"/>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99.30%</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AC57D"/>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99.26%</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CCF7F"/>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99.24%</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DD480"/>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0.9926</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7CD7E"/>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99.82%</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D580"/>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37.60%</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7CD7E"/>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28.91%</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283"/>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0.9970</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E984"/>
                    </a:solidFill>
                  </a:tcPr>
                </a:tc>
                <a:tc vMerge="1">
                  <a:txBody>
                    <a:bodyPr/>
                    <a:lstStyle/>
                    <a:p>
                      <a:endParaRPr lang="en-IN"/>
                    </a:p>
                  </a:txBody>
                  <a:tcPr/>
                </a:tc>
                <a:extLst>
                  <a:ext uri="{0D108BD9-81ED-4DB2-BD59-A6C34878D82A}">
                    <a16:rowId xmlns:a16="http://schemas.microsoft.com/office/drawing/2014/main" xmlns="" val="10003"/>
                  </a:ext>
                </a:extLst>
              </a:tr>
              <a:tr h="480928">
                <a:tc>
                  <a:txBody>
                    <a:bodyPr/>
                    <a:lstStyle/>
                    <a:p>
                      <a:pPr algn="ctr" fontAlgn="ctr"/>
                      <a:r>
                        <a:rPr lang="en-IN" sz="1550" b="0" i="0" u="none" strike="noStrike" dirty="0" err="1">
                          <a:solidFill>
                            <a:srgbClr val="000000"/>
                          </a:solidFill>
                          <a:effectLst/>
                          <a:latin typeface="Calibri" panose="020F0502020204030204" pitchFamily="34" charset="0"/>
                          <a:cs typeface="Calibri" panose="020F0502020204030204" pitchFamily="34" charset="0"/>
                        </a:rPr>
                        <a:t>XGBoost</a:t>
                      </a:r>
                      <a:r>
                        <a:rPr lang="en-IN" sz="1550" b="0" i="0" u="none" strike="noStrike" dirty="0">
                          <a:solidFill>
                            <a:srgbClr val="000000"/>
                          </a:solidFill>
                          <a:effectLst/>
                          <a:latin typeface="Calibri" panose="020F0502020204030204" pitchFamily="34" charset="0"/>
                          <a:cs typeface="Calibri" panose="020F0502020204030204" pitchFamily="34" charset="0"/>
                        </a:rPr>
                        <a:t> Classifier</a:t>
                      </a:r>
                      <a:endParaRPr lang="en-IN" sz="1550" b="0" i="0" u="none" strike="noStrike" dirty="0">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33CC"/>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Mutual Information</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33CC"/>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99.04%</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98.98%</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99.04%</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0.9899</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99.76%</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40.14%</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383"/>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30.71%</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6B6C"/>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0.9969</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84"/>
                    </a:solidFill>
                  </a:tcPr>
                </a:tc>
                <a:tc vMerge="1">
                  <a:txBody>
                    <a:bodyPr/>
                    <a:lstStyle/>
                    <a:p>
                      <a:endParaRPr lang="en-IN"/>
                    </a:p>
                  </a:txBody>
                  <a:tcPr/>
                </a:tc>
                <a:extLst>
                  <a:ext uri="{0D108BD9-81ED-4DB2-BD59-A6C34878D82A}">
                    <a16:rowId xmlns:a16="http://schemas.microsoft.com/office/drawing/2014/main" xmlns="" val="10004"/>
                  </a:ext>
                </a:extLst>
              </a:tr>
              <a:tr h="480928">
                <a:tc>
                  <a:txBody>
                    <a:bodyPr/>
                    <a:lstStyle/>
                    <a:p>
                      <a:pPr algn="ctr" fontAlgn="ctr"/>
                      <a:r>
                        <a:rPr lang="en-IN" sz="1550" b="0" i="0" u="none" strike="noStrike" dirty="0">
                          <a:solidFill>
                            <a:srgbClr val="000000"/>
                          </a:solidFill>
                          <a:effectLst/>
                          <a:latin typeface="Calibri" panose="020F0502020204030204" pitchFamily="34" charset="0"/>
                          <a:cs typeface="Calibri" panose="020F0502020204030204" pitchFamily="34" charset="0"/>
                        </a:rPr>
                        <a:t>Extra Trees Classifier</a:t>
                      </a:r>
                      <a:endParaRPr lang="en-IN" sz="1550" b="0" i="0" u="none" strike="noStrike" dirty="0">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33CC"/>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Random Forest</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33CC"/>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99.27%</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DD881"/>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99.24%</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DF82"/>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99.27%</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6C47D"/>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0.9923</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E483"/>
                    </a:solidFill>
                  </a:tcPr>
                </a:tc>
                <a:tc>
                  <a:txBody>
                    <a:bodyPr/>
                    <a:lstStyle/>
                    <a:p>
                      <a:pPr algn="ctr" fontAlgn="ctr"/>
                      <a:r>
                        <a:rPr lang="en-IN" sz="1550" b="0" i="0" u="none" strike="noStrike" dirty="0">
                          <a:solidFill>
                            <a:srgbClr val="000000"/>
                          </a:solidFill>
                          <a:effectLst/>
                          <a:latin typeface="Calibri" panose="020F0502020204030204" pitchFamily="34" charset="0"/>
                          <a:cs typeface="Calibri" panose="020F0502020204030204" pitchFamily="34" charset="0"/>
                        </a:rPr>
                        <a:t>99.82%</a:t>
                      </a:r>
                      <a:endParaRPr lang="en-IN" sz="1550" b="0" i="0" u="none" strike="noStrike" dirty="0">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D580"/>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36.62%</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9BF7B"/>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28.63%</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E983"/>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0.9969</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84"/>
                    </a:solidFill>
                  </a:tcPr>
                </a:tc>
                <a:tc vMerge="1">
                  <a:txBody>
                    <a:bodyPr/>
                    <a:lstStyle/>
                    <a:p>
                      <a:endParaRPr lang="en-IN"/>
                    </a:p>
                  </a:txBody>
                  <a:tcPr/>
                </a:tc>
                <a:extLst>
                  <a:ext uri="{0D108BD9-81ED-4DB2-BD59-A6C34878D82A}">
                    <a16:rowId xmlns:a16="http://schemas.microsoft.com/office/drawing/2014/main" xmlns="" val="10005"/>
                  </a:ext>
                </a:extLst>
              </a:tr>
              <a:tr h="456852">
                <a:tc>
                  <a:txBody>
                    <a:bodyPr/>
                    <a:lstStyle/>
                    <a:p>
                      <a:pPr algn="ctr" fontAlgn="ctr"/>
                      <a:r>
                        <a:rPr lang="en-IN" sz="1550" b="0" i="0" u="none" strike="noStrike" dirty="0">
                          <a:solidFill>
                            <a:srgbClr val="000000"/>
                          </a:solidFill>
                          <a:effectLst/>
                          <a:latin typeface="Calibri" panose="020F0502020204030204" pitchFamily="34" charset="0"/>
                          <a:cs typeface="Calibri" panose="020F0502020204030204" pitchFamily="34" charset="0"/>
                        </a:rPr>
                        <a:t>MLP Classifier</a:t>
                      </a:r>
                      <a:endParaRPr lang="en-IN" sz="1550" b="0" i="0" u="none" strike="noStrike" dirty="0">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33CC"/>
                    </a:solidFill>
                  </a:tcPr>
                </a:tc>
                <a:tc>
                  <a:txBody>
                    <a:bodyPr/>
                    <a:lstStyle/>
                    <a:p>
                      <a:pPr algn="ctr" fontAlgn="ctr"/>
                      <a:r>
                        <a:rPr lang="en-IN" sz="1550" b="0" i="0" u="none" strike="noStrike" dirty="0">
                          <a:solidFill>
                            <a:srgbClr val="000000"/>
                          </a:solidFill>
                          <a:effectLst/>
                          <a:latin typeface="Calibri" panose="020F0502020204030204" pitchFamily="34" charset="0"/>
                          <a:cs typeface="Calibri" panose="020F0502020204030204" pitchFamily="34" charset="0"/>
                        </a:rPr>
                        <a:t>Random Forest</a:t>
                      </a:r>
                      <a:endParaRPr lang="en-IN" sz="1550" b="0" i="0" u="none" strike="noStrike" dirty="0">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33CC"/>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99.23%</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482"/>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99.24%</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DF82"/>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99.18%</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E81"/>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0.9923</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E483"/>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99.81%</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84"/>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45.07%</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23.58%</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0.9969</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84"/>
                    </a:solidFill>
                  </a:tcPr>
                </a:tc>
                <a:tc vMerge="1">
                  <a:txBody>
                    <a:bodyPr/>
                    <a:lstStyle/>
                    <a:p>
                      <a:endParaRPr lang="en-IN"/>
                    </a:p>
                  </a:txBody>
                  <a:tcPr/>
                </a:tc>
                <a:extLst>
                  <a:ext uri="{0D108BD9-81ED-4DB2-BD59-A6C34878D82A}">
                    <a16:rowId xmlns:a16="http://schemas.microsoft.com/office/drawing/2014/main" xmlns="" val="10006"/>
                  </a:ext>
                </a:extLst>
              </a:tr>
              <a:tr h="456852">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MLP Classifier</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33CC"/>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RFE</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33CC"/>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99.21%</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D780"/>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99.15%</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C37C"/>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99.14%</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C7B"/>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0.9915</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C37C"/>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99.80%</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D17F"/>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40.04%</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583"/>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29.81%</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777"/>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0.9967</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D17F"/>
                    </a:solidFill>
                  </a:tcPr>
                </a:tc>
                <a:tc vMerge="1">
                  <a:txBody>
                    <a:bodyPr/>
                    <a:lstStyle/>
                    <a:p>
                      <a:endParaRPr lang="en-IN"/>
                    </a:p>
                  </a:txBody>
                  <a:tcPr/>
                </a:tc>
                <a:extLst>
                  <a:ext uri="{0D108BD9-81ED-4DB2-BD59-A6C34878D82A}">
                    <a16:rowId xmlns:a16="http://schemas.microsoft.com/office/drawing/2014/main" xmlns="" val="10007"/>
                  </a:ext>
                </a:extLst>
              </a:tr>
              <a:tr h="480928">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XGBoost Classifier</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33CC"/>
                    </a:solidFill>
                  </a:tcPr>
                </a:tc>
                <a:tc>
                  <a:txBody>
                    <a:bodyPr/>
                    <a:lstStyle/>
                    <a:p>
                      <a:pPr algn="ctr" fontAlgn="ctr"/>
                      <a:r>
                        <a:rPr lang="en-IN" sz="1550" b="0" i="0" u="none" strike="noStrike" dirty="0">
                          <a:solidFill>
                            <a:srgbClr val="000000"/>
                          </a:solidFill>
                          <a:effectLst/>
                          <a:latin typeface="Calibri" panose="020F0502020204030204" pitchFamily="34" charset="0"/>
                          <a:cs typeface="Calibri" panose="020F0502020204030204" pitchFamily="34" charset="0"/>
                        </a:rPr>
                        <a:t>ANOVA F-statistic</a:t>
                      </a:r>
                      <a:endParaRPr lang="en-IN" sz="1550" b="0" i="0" u="none" strike="noStrike" dirty="0">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33CC"/>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99.04%</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99.00%</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736D"/>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99.04%</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0.9901</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746D"/>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99.76%</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39.55%</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E783"/>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28.29%</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E683"/>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0.9966</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C47C"/>
                    </a:solidFill>
                  </a:tcPr>
                </a:tc>
                <a:tc vMerge="1">
                  <a:txBody>
                    <a:bodyPr/>
                    <a:lstStyle/>
                    <a:p>
                      <a:endParaRPr lang="en-IN"/>
                    </a:p>
                  </a:txBody>
                  <a:tcPr/>
                </a:tc>
                <a:extLst>
                  <a:ext uri="{0D108BD9-81ED-4DB2-BD59-A6C34878D82A}">
                    <a16:rowId xmlns:a16="http://schemas.microsoft.com/office/drawing/2014/main" xmlns="" val="10008"/>
                  </a:ext>
                </a:extLst>
              </a:tr>
              <a:tr h="678749">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Random Forest Classifier</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33CC"/>
                    </a:solidFill>
                  </a:tcPr>
                </a:tc>
                <a:tc>
                  <a:txBody>
                    <a:bodyPr/>
                    <a:lstStyle/>
                    <a:p>
                      <a:pPr algn="ctr" fontAlgn="ctr"/>
                      <a:r>
                        <a:rPr lang="en-IN" sz="1550" b="0" i="0" u="none" strike="noStrike" dirty="0">
                          <a:solidFill>
                            <a:srgbClr val="000000"/>
                          </a:solidFill>
                          <a:effectLst/>
                          <a:latin typeface="Calibri" panose="020F0502020204030204" pitchFamily="34" charset="0"/>
                          <a:cs typeface="Calibri" panose="020F0502020204030204" pitchFamily="34" charset="0"/>
                        </a:rPr>
                        <a:t>Random Forest</a:t>
                      </a:r>
                      <a:endParaRPr lang="en-IN" sz="1550" b="0" i="0" u="none" strike="noStrike" dirty="0">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33CC"/>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99.21%</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D780"/>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99.16%</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87D"/>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99.21%</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E483"/>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0.9916</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97D"/>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99.80%</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D17F"/>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36.48%</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30.73%</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0.9964</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977"/>
                    </a:solidFill>
                  </a:tcPr>
                </a:tc>
                <a:tc vMerge="1">
                  <a:txBody>
                    <a:bodyPr/>
                    <a:lstStyle/>
                    <a:p>
                      <a:endParaRPr lang="en-IN"/>
                    </a:p>
                  </a:txBody>
                  <a:tcPr/>
                </a:tc>
                <a:extLst>
                  <a:ext uri="{0D108BD9-81ED-4DB2-BD59-A6C34878D82A}">
                    <a16:rowId xmlns:a16="http://schemas.microsoft.com/office/drawing/2014/main" xmlns="" val="10009"/>
                  </a:ext>
                </a:extLst>
              </a:tr>
              <a:tr h="1239533">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Random Forest Classifier</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33CC"/>
                    </a:solidFill>
                  </a:tcPr>
                </a:tc>
                <a:tc>
                  <a:txBody>
                    <a:bodyPr/>
                    <a:lstStyle/>
                    <a:p>
                      <a:pPr algn="ctr" fontAlgn="ctr"/>
                      <a:r>
                        <a:rPr lang="en-IN" sz="1550" b="0" i="0" u="none" strike="noStrike" dirty="0">
                          <a:solidFill>
                            <a:srgbClr val="000000"/>
                          </a:solidFill>
                          <a:effectLst/>
                          <a:latin typeface="Calibri" panose="020F0502020204030204" pitchFamily="34" charset="0"/>
                          <a:cs typeface="Calibri" panose="020F0502020204030204" pitchFamily="34" charset="0"/>
                        </a:rPr>
                        <a:t>RFE</a:t>
                      </a:r>
                      <a:endParaRPr lang="en-IN" sz="1550" b="0" i="0" u="none" strike="noStrike" dirty="0">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33CC"/>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99.25%</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583"/>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99.21%</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382"/>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99.17%</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D67F"/>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0.9921</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582"/>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99.81%</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84"/>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37.16%</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2C77C"/>
                    </a:solidFill>
                  </a:tcPr>
                </a:tc>
                <a:tc>
                  <a:txBody>
                    <a:bodyPr/>
                    <a:lstStyle/>
                    <a:p>
                      <a:pPr algn="ctr" fontAlgn="ctr"/>
                      <a:r>
                        <a:rPr lang="en-IN" sz="1550" b="0" i="0" u="none" strike="noStrike">
                          <a:solidFill>
                            <a:srgbClr val="000000"/>
                          </a:solidFill>
                          <a:effectLst/>
                          <a:latin typeface="Calibri" panose="020F0502020204030204" pitchFamily="34" charset="0"/>
                          <a:cs typeface="Calibri" panose="020F0502020204030204" pitchFamily="34" charset="0"/>
                        </a:rPr>
                        <a:t>30.58%</a:t>
                      </a:r>
                      <a:endParaRPr lang="en-IN" sz="1550" b="0" i="0" u="none" strike="noStrike">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36D"/>
                    </a:solidFill>
                  </a:tcPr>
                </a:tc>
                <a:tc>
                  <a:txBody>
                    <a:bodyPr/>
                    <a:lstStyle/>
                    <a:p>
                      <a:pPr algn="ctr" fontAlgn="ctr"/>
                      <a:r>
                        <a:rPr lang="en-IN" sz="1550" b="0" i="0" u="none" strike="noStrike" dirty="0">
                          <a:solidFill>
                            <a:srgbClr val="000000"/>
                          </a:solidFill>
                          <a:effectLst/>
                          <a:latin typeface="Calibri" panose="020F0502020204030204" pitchFamily="34" charset="0"/>
                          <a:cs typeface="Calibri" panose="020F0502020204030204" pitchFamily="34" charset="0"/>
                        </a:rPr>
                        <a:t>0.9959</a:t>
                      </a:r>
                      <a:endParaRPr lang="en-IN" sz="1550" b="0" i="0" u="none" strike="noStrike" dirty="0">
                        <a:solidFill>
                          <a:srgbClr val="000000"/>
                        </a:solidFill>
                        <a:effectLst/>
                        <a:latin typeface="Calibri" panose="020F0502020204030204" pitchFamily="34" charset="0"/>
                      </a:endParaRPr>
                    </a:p>
                  </a:txBody>
                  <a:tcPr marL="4990" marR="4990" marT="499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vMerge="1">
                  <a:txBody>
                    <a:bodyPr/>
                    <a:lstStyle/>
                    <a:p>
                      <a:endParaRPr lang="en-IN"/>
                    </a:p>
                  </a:txBody>
                  <a:tcPr/>
                </a:tc>
                <a:extLst>
                  <a:ext uri="{0D108BD9-81ED-4DB2-BD59-A6C34878D82A}">
                    <a16:rowId xmlns:a16="http://schemas.microsoft.com/office/drawing/2014/main" xmlns="" val="10010"/>
                  </a:ext>
                </a:extLst>
              </a:tr>
            </a:tbl>
          </a:graphicData>
        </a:graphic>
      </p:graphicFrame>
    </p:spTree>
    <p:extLst>
      <p:ext uri="{BB962C8B-B14F-4D97-AF65-F5344CB8AC3E}">
        <p14:creationId xmlns:p14="http://schemas.microsoft.com/office/powerpoint/2010/main" val="3977694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479631898"/>
              </p:ext>
            </p:extLst>
          </p:nvPr>
        </p:nvGraphicFramePr>
        <p:xfrm>
          <a:off x="0" y="-1"/>
          <a:ext cx="12192000" cy="6858000"/>
        </p:xfrm>
        <a:graphic>
          <a:graphicData uri="http://schemas.openxmlformats.org/drawingml/2006/table">
            <a:tbl>
              <a:tblPr firstRow="1" firstCol="1" bandRow="1"/>
              <a:tblGrid>
                <a:gridCol w="2749450">
                  <a:extLst>
                    <a:ext uri="{9D8B030D-6E8A-4147-A177-3AD203B41FA5}">
                      <a16:colId xmlns:a16="http://schemas.microsoft.com/office/drawing/2014/main" xmlns="" val="20000"/>
                    </a:ext>
                  </a:extLst>
                </a:gridCol>
                <a:gridCol w="9442550">
                  <a:extLst>
                    <a:ext uri="{9D8B030D-6E8A-4147-A177-3AD203B41FA5}">
                      <a16:colId xmlns:a16="http://schemas.microsoft.com/office/drawing/2014/main" xmlns="" val="20001"/>
                    </a:ext>
                  </a:extLst>
                </a:gridCol>
              </a:tblGrid>
              <a:tr h="225860">
                <a:tc>
                  <a:txBody>
                    <a:bodyPr/>
                    <a:lstStyle/>
                    <a:p>
                      <a:pPr algn="ctr">
                        <a:spcAft>
                          <a:spcPts val="0"/>
                        </a:spcAft>
                      </a:pPr>
                      <a:r>
                        <a:rPr lang="en-IN" sz="1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TITLE </a:t>
                      </a:r>
                    </a:p>
                  </a:txBody>
                  <a:tcPr marL="30374" marR="303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4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Ventricular Fibrillation Characterization for Sudden Cardiac Death Risk Prediction based on Wavelet Analysis</a:t>
                      </a:r>
                      <a:endParaRPr lang="en-IN" sz="1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30374" marR="303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225860">
                <a:tc>
                  <a:txBody>
                    <a:bodyPr/>
                    <a:lstStyle/>
                    <a:p>
                      <a:pPr algn="ctr">
                        <a:spcAft>
                          <a:spcPts val="0"/>
                        </a:spcAft>
                      </a:pPr>
                      <a:r>
                        <a:rPr lang="en-IN" sz="1400">
                          <a:solidFill>
                            <a:schemeClr val="tx1"/>
                          </a:solidFill>
                          <a:effectLst/>
                          <a:latin typeface="Arial" panose="020B0604020202020204" pitchFamily="34" charset="0"/>
                          <a:ea typeface="Times New Roman" panose="02020603050405020304" pitchFamily="18" charset="0"/>
                          <a:cs typeface="Arial" panose="020B0604020202020204" pitchFamily="34" charset="0"/>
                        </a:rPr>
                        <a:t>AUTHORS</a:t>
                      </a:r>
                    </a:p>
                  </a:txBody>
                  <a:tcPr marL="30374" marR="303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Miguel </a:t>
                      </a:r>
                      <a:r>
                        <a:rPr lang="en-IN" sz="14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Loria</a:t>
                      </a:r>
                      <a:r>
                        <a:rPr lang="en-IN" sz="1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-Romero; </a:t>
                      </a:r>
                      <a:r>
                        <a:rPr lang="en-IN" sz="14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Hayde</a:t>
                      </a:r>
                      <a:r>
                        <a:rPr lang="en-IN" sz="1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IN" sz="14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Peregrina-Barreto</a:t>
                      </a:r>
                      <a:r>
                        <a:rPr lang="en-IN" sz="1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Jose Rangel-</a:t>
                      </a:r>
                      <a:r>
                        <a:rPr lang="en-IN" sz="14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Magdaleno</a:t>
                      </a:r>
                      <a:r>
                        <a:rPr lang="en-IN" sz="1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H. Daniel Rico-</a:t>
                      </a:r>
                      <a:r>
                        <a:rPr lang="en-IN" sz="14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Aniles</a:t>
                      </a:r>
                      <a:endParaRPr lang="en-IN" sz="1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30374" marR="303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225860">
                <a:tc>
                  <a:txBody>
                    <a:bodyPr/>
                    <a:lstStyle/>
                    <a:p>
                      <a:pPr algn="ctr">
                        <a:spcAft>
                          <a:spcPts val="0"/>
                        </a:spcAft>
                      </a:pPr>
                      <a:r>
                        <a:rPr lang="en-IN" sz="1400">
                          <a:solidFill>
                            <a:schemeClr val="tx1"/>
                          </a:solidFill>
                          <a:effectLst/>
                          <a:latin typeface="Arial" panose="020B0604020202020204" pitchFamily="34" charset="0"/>
                          <a:ea typeface="Times New Roman" panose="02020603050405020304" pitchFamily="18" charset="0"/>
                          <a:cs typeface="Arial" panose="020B0604020202020204" pitchFamily="34" charset="0"/>
                        </a:rPr>
                        <a:t>JOURNAL </a:t>
                      </a:r>
                    </a:p>
                  </a:txBody>
                  <a:tcPr marL="30374" marR="303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400">
                          <a:solidFill>
                            <a:schemeClr val="tx1"/>
                          </a:solidFill>
                          <a:effectLst/>
                          <a:latin typeface="Arial" panose="020B0604020202020204" pitchFamily="34" charset="0"/>
                          <a:ea typeface="Times New Roman" panose="02020603050405020304" pitchFamily="18" charset="0"/>
                          <a:cs typeface="Arial" panose="020B0604020202020204" pitchFamily="34" charset="0"/>
                        </a:rPr>
                        <a:t>IEEE International Symposium on Medical Measurements and Applications (MeMeA)</a:t>
                      </a:r>
                    </a:p>
                  </a:txBody>
                  <a:tcPr marL="30374" marR="303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435948">
                <a:tc>
                  <a:txBody>
                    <a:bodyPr/>
                    <a:lstStyle/>
                    <a:p>
                      <a:pPr algn="ctr">
                        <a:spcAft>
                          <a:spcPts val="0"/>
                        </a:spcAft>
                      </a:pPr>
                      <a:r>
                        <a:rPr lang="en-IN" sz="1400">
                          <a:solidFill>
                            <a:schemeClr val="tx1"/>
                          </a:solidFill>
                          <a:effectLst/>
                          <a:latin typeface="Arial" panose="020B0604020202020204" pitchFamily="34" charset="0"/>
                          <a:ea typeface="Times New Roman" panose="02020603050405020304" pitchFamily="18" charset="0"/>
                          <a:cs typeface="Arial" panose="020B0604020202020204" pitchFamily="34" charset="0"/>
                        </a:rPr>
                        <a:t>YEAR &amp; MONTH OF PUBLICATION</a:t>
                      </a:r>
                    </a:p>
                  </a:txBody>
                  <a:tcPr marL="30374" marR="303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400">
                          <a:solidFill>
                            <a:schemeClr val="tx1"/>
                          </a:solidFill>
                          <a:effectLst/>
                          <a:latin typeface="Arial" panose="020B0604020202020204" pitchFamily="34" charset="0"/>
                          <a:ea typeface="Times New Roman" panose="02020603050405020304" pitchFamily="18" charset="0"/>
                          <a:cs typeface="Arial" panose="020B0604020202020204" pitchFamily="34" charset="0"/>
                        </a:rPr>
                        <a:t>22 August 2022</a:t>
                      </a:r>
                    </a:p>
                  </a:txBody>
                  <a:tcPr marL="30374" marR="303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1222358">
                <a:tc>
                  <a:txBody>
                    <a:bodyPr/>
                    <a:lstStyle/>
                    <a:p>
                      <a:pPr algn="ctr">
                        <a:spcAft>
                          <a:spcPts val="0"/>
                        </a:spcAft>
                      </a:pPr>
                      <a:r>
                        <a:rPr lang="en-IN" sz="1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PARAMETERS</a:t>
                      </a:r>
                    </a:p>
                  </a:txBody>
                  <a:tcPr marL="30374" marR="303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QT Intervals: The paper extensively discusses the processing of ECG signals to </a:t>
                      </a:r>
                      <a:r>
                        <a:rPr lang="en-IN" sz="14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analyze</a:t>
                      </a:r>
                      <a:r>
                        <a:rPr lang="en-IN" sz="1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QT intervals.</a:t>
                      </a:r>
                    </a:p>
                    <a:p>
                      <a:pPr marL="342900" lvl="0" indent="-342900">
                        <a:spcAft>
                          <a:spcPts val="750"/>
                        </a:spcAft>
                        <a:buSzPts val="1000"/>
                        <a:buFont typeface="Symbol" panose="05050102010706020507" pitchFamily="18" charset="2"/>
                        <a:buChar char=""/>
                        <a:tabLst>
                          <a:tab pos="457200" algn="l"/>
                        </a:tabLst>
                      </a:pPr>
                      <a:r>
                        <a:rPr lang="en-IN" sz="1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Entropy values calculated at terminal nodes of wavelet packet decomposition (WPD) of QT intervals.</a:t>
                      </a:r>
                    </a:p>
                    <a:p>
                      <a:pPr>
                        <a:spcAft>
                          <a:spcPts val="0"/>
                        </a:spcAft>
                      </a:pPr>
                      <a:r>
                        <a:rPr lang="en-IN" sz="1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Heart Rate (HR): The study evaluates the heart rate features, including moments of erratic pulsations.</a:t>
                      </a:r>
                    </a:p>
                    <a:p>
                      <a:pPr>
                        <a:spcAft>
                          <a:spcPts val="0"/>
                        </a:spcAft>
                      </a:pPr>
                      <a:r>
                        <a:rPr lang="en-IN" sz="1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pNN50: The proportion of NN50 (successive heartbeat intervals exceeding 50 </a:t>
                      </a:r>
                      <a:r>
                        <a:rPr lang="en-IN" sz="14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ms</a:t>
                      </a:r>
                      <a:r>
                        <a:rPr lang="en-IN" sz="1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divided by the total number of NN intervals.</a:t>
                      </a:r>
                    </a:p>
                  </a:txBody>
                  <a:tcPr marL="30374" marR="303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1869490">
                <a:tc>
                  <a:txBody>
                    <a:bodyPr/>
                    <a:lstStyle/>
                    <a:p>
                      <a:pPr algn="ctr">
                        <a:spcAft>
                          <a:spcPts val="0"/>
                        </a:spcAft>
                      </a:pPr>
                      <a:r>
                        <a:rPr lang="en-IN" sz="1400">
                          <a:solidFill>
                            <a:schemeClr val="tx1"/>
                          </a:solidFill>
                          <a:effectLst/>
                          <a:latin typeface="Arial" panose="020B0604020202020204" pitchFamily="34" charset="0"/>
                          <a:ea typeface="Times New Roman" panose="02020603050405020304" pitchFamily="18" charset="0"/>
                          <a:cs typeface="Arial" panose="020B0604020202020204" pitchFamily="34" charset="0"/>
                        </a:rPr>
                        <a:t>TECHNIQUE</a:t>
                      </a:r>
                    </a:p>
                  </a:txBody>
                  <a:tcPr marL="30374" marR="303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IN" sz="1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Wavelet Analysis: The primary method for signal processing and feature extraction involves Wavelet Packet Decomposition (WPD).</a:t>
                      </a:r>
                    </a:p>
                    <a:p>
                      <a:pPr marL="342900" lvl="0" indent="-342900">
                        <a:spcAft>
                          <a:spcPts val="750"/>
                        </a:spcAft>
                        <a:buSzPts val="1000"/>
                        <a:buFont typeface="Symbol" panose="05050102010706020507" pitchFamily="18" charset="2"/>
                        <a:buChar char=""/>
                        <a:tabLst>
                          <a:tab pos="457200" algn="l"/>
                        </a:tabLst>
                      </a:pPr>
                      <a:r>
                        <a:rPr lang="en-IN" sz="1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Feature extraction:</a:t>
                      </a:r>
                      <a:r>
                        <a:rPr lang="en-IN" sz="1400" baseline="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IN" sz="1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WPD for time-frequency analysis of QT intervals.</a:t>
                      </a:r>
                    </a:p>
                    <a:p>
                      <a:pPr marL="342900" lvl="0" indent="-342900">
                        <a:spcAft>
                          <a:spcPts val="750"/>
                        </a:spcAft>
                        <a:buSzPts val="1000"/>
                        <a:buFont typeface="Symbol" panose="05050102010706020507" pitchFamily="18" charset="2"/>
                        <a:buChar char=""/>
                        <a:tabLst>
                          <a:tab pos="457200" algn="l"/>
                        </a:tabLst>
                      </a:pPr>
                      <a:r>
                        <a:rPr lang="en-IN" sz="1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Entropy Calculation: Shannon entropy is calculated at the terminal nodes of the WPD, providing a measure of the degree of order/disorder in the QT intervals.</a:t>
                      </a:r>
                    </a:p>
                    <a:p>
                      <a:pPr marL="342900" lvl="0" indent="-342900">
                        <a:spcAft>
                          <a:spcPts val="750"/>
                        </a:spcAft>
                        <a:buSzPts val="1000"/>
                        <a:buFont typeface="Symbol" panose="05050102010706020507" pitchFamily="18" charset="2"/>
                        <a:buChar char=""/>
                        <a:tabLst>
                          <a:tab pos="457200" algn="l"/>
                        </a:tabLst>
                      </a:pPr>
                      <a:r>
                        <a:rPr lang="en-IN" sz="1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Statistical analysis (ANOVA) of HR and pNN50 for group differences.</a:t>
                      </a:r>
                    </a:p>
                    <a:p>
                      <a:pPr marL="342900" lvl="0" indent="-342900">
                        <a:spcAft>
                          <a:spcPts val="750"/>
                        </a:spcAft>
                        <a:buSzPts val="1000"/>
                        <a:buFont typeface="Symbol" panose="05050102010706020507" pitchFamily="18" charset="2"/>
                        <a:buChar char=""/>
                        <a:tabLst>
                          <a:tab pos="457200" algn="l"/>
                        </a:tabLst>
                      </a:pPr>
                      <a:r>
                        <a:rPr lang="en-IN" sz="1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Machine learning: Random Forest (RF) classification with feature selection.</a:t>
                      </a:r>
                    </a:p>
                  </a:txBody>
                  <a:tcPr marL="30374" marR="303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1297463">
                <a:tc>
                  <a:txBody>
                    <a:bodyPr/>
                    <a:lstStyle/>
                    <a:p>
                      <a:pPr algn="ctr">
                        <a:spcAft>
                          <a:spcPts val="0"/>
                        </a:spcAft>
                      </a:pPr>
                      <a:r>
                        <a:rPr lang="en-IN" sz="1400">
                          <a:solidFill>
                            <a:schemeClr val="tx1"/>
                          </a:solidFill>
                          <a:effectLst/>
                          <a:latin typeface="Arial" panose="020B0604020202020204" pitchFamily="34" charset="0"/>
                          <a:ea typeface="Times New Roman" panose="02020603050405020304" pitchFamily="18" charset="0"/>
                          <a:cs typeface="Arial" panose="020B0604020202020204" pitchFamily="34" charset="0"/>
                        </a:rPr>
                        <a:t>RESULT</a:t>
                      </a:r>
                    </a:p>
                  </a:txBody>
                  <a:tcPr marL="30374" marR="303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spcAft>
                          <a:spcPts val="750"/>
                        </a:spcAft>
                        <a:buSzPts val="1000"/>
                        <a:buFont typeface="Symbol" panose="05050102010706020507" pitchFamily="18" charset="2"/>
                        <a:buChar char=""/>
                        <a:tabLst>
                          <a:tab pos="457200" algn="l"/>
                        </a:tabLst>
                      </a:pPr>
                      <a:r>
                        <a:rPr lang="en-IN" sz="1400">
                          <a:solidFill>
                            <a:schemeClr val="tx1"/>
                          </a:solidFill>
                          <a:effectLst/>
                          <a:latin typeface="Arial" panose="020B0604020202020204" pitchFamily="34" charset="0"/>
                          <a:ea typeface="Times New Roman" panose="02020603050405020304" pitchFamily="18" charset="0"/>
                          <a:cs typeface="Arial" panose="020B0604020202020204" pitchFamily="34" charset="0"/>
                        </a:rPr>
                        <a:t>RF classifier achieved accuracy of 92.78%, precision of 92.31%, sensitivity of 93.75%, specificity of 91.67%, and F1 score of 92.99% with all features.</a:t>
                      </a:r>
                    </a:p>
                    <a:p>
                      <a:pPr marL="342900" lvl="0" indent="-342900">
                        <a:spcAft>
                          <a:spcPts val="750"/>
                        </a:spcAft>
                        <a:buSzPts val="1000"/>
                        <a:buFont typeface="Symbol" panose="05050102010706020507" pitchFamily="18" charset="2"/>
                        <a:buChar char=""/>
                        <a:tabLst>
                          <a:tab pos="457200" algn="l"/>
                        </a:tabLst>
                      </a:pPr>
                      <a:r>
                        <a:rPr lang="en-IN" sz="1400">
                          <a:solidFill>
                            <a:schemeClr val="tx1"/>
                          </a:solidFill>
                          <a:effectLst/>
                          <a:latin typeface="Arial" panose="020B0604020202020204" pitchFamily="34" charset="0"/>
                          <a:ea typeface="Times New Roman" panose="02020603050405020304" pitchFamily="18" charset="0"/>
                          <a:cs typeface="Arial" panose="020B0604020202020204" pitchFamily="34" charset="0"/>
                        </a:rPr>
                        <a:t>Reduced feature set (4 features including HR, entropy in specific nodes) maintained good performance with accuracy of 90.24%.</a:t>
                      </a:r>
                    </a:p>
                    <a:p>
                      <a:pPr marL="342900" lvl="0" indent="-342900">
                        <a:spcAft>
                          <a:spcPts val="750"/>
                        </a:spcAft>
                        <a:buSzPts val="1000"/>
                        <a:buFont typeface="Symbol" panose="05050102010706020507" pitchFamily="18" charset="2"/>
                        <a:buChar char=""/>
                        <a:tabLst>
                          <a:tab pos="457200" algn="l"/>
                        </a:tabLst>
                      </a:pPr>
                      <a:r>
                        <a:rPr lang="en-IN" sz="1400">
                          <a:solidFill>
                            <a:schemeClr val="tx1"/>
                          </a:solidFill>
                          <a:effectLst/>
                          <a:latin typeface="Arial" panose="020B0604020202020204" pitchFamily="34" charset="0"/>
                          <a:ea typeface="Times New Roman" panose="02020603050405020304" pitchFamily="18" charset="0"/>
                          <a:cs typeface="Arial" panose="020B0604020202020204" pitchFamily="34" charset="0"/>
                        </a:rPr>
                        <a:t>Predictions of VF onset 30 minutes before event with probability exceeding 60%.</a:t>
                      </a:r>
                    </a:p>
                  </a:txBody>
                  <a:tcPr marL="30374" marR="303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903441">
                <a:tc>
                  <a:txBody>
                    <a:bodyPr/>
                    <a:lstStyle/>
                    <a:p>
                      <a:pPr algn="ctr">
                        <a:spcAft>
                          <a:spcPts val="0"/>
                        </a:spcAft>
                      </a:pPr>
                      <a:r>
                        <a:rPr lang="en-IN" sz="1400">
                          <a:solidFill>
                            <a:schemeClr val="tx1"/>
                          </a:solidFill>
                          <a:effectLst/>
                          <a:latin typeface="Arial" panose="020B0604020202020204" pitchFamily="34" charset="0"/>
                          <a:ea typeface="Times New Roman" panose="02020603050405020304" pitchFamily="18" charset="0"/>
                          <a:cs typeface="Arial" panose="020B0604020202020204" pitchFamily="34" charset="0"/>
                        </a:rPr>
                        <a:t>FUTURE WORK</a:t>
                      </a:r>
                    </a:p>
                  </a:txBody>
                  <a:tcPr marL="30374" marR="303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28600">
                        <a:spcAft>
                          <a:spcPts val="0"/>
                        </a:spcAft>
                      </a:pPr>
                      <a:r>
                        <a:rPr lang="en-IN" sz="1400" b="1">
                          <a:solidFill>
                            <a:schemeClr val="tx1"/>
                          </a:solidFill>
                          <a:effectLst/>
                          <a:latin typeface="Arial" panose="020B0604020202020204" pitchFamily="34" charset="0"/>
                          <a:ea typeface="Times New Roman" panose="02020603050405020304" pitchFamily="18" charset="0"/>
                          <a:cs typeface="Arial" panose="020B0604020202020204" pitchFamily="34" charset="0"/>
                        </a:rPr>
                        <a:t>Frequency Ranges Investigation:</a:t>
                      </a:r>
                      <a:r>
                        <a:rPr lang="en-IN" sz="1400">
                          <a:solidFill>
                            <a:schemeClr val="tx1"/>
                          </a:solidFill>
                          <a:effectLst/>
                          <a:latin typeface="Arial" panose="020B0604020202020204" pitchFamily="34" charset="0"/>
                          <a:ea typeface="Times New Roman" panose="02020603050405020304" pitchFamily="18" charset="0"/>
                          <a:cs typeface="Arial" panose="020B0604020202020204" pitchFamily="34" charset="0"/>
                        </a:rPr>
                        <a:t> Further exploration of frequency ranges (8 to 12 Hz, 48 to 52 Hz, and 88 to 92 Hz) is proposed, as they constitute essential predictor features along with HR.</a:t>
                      </a:r>
                    </a:p>
                    <a:p>
                      <a:pPr marL="228600">
                        <a:spcAft>
                          <a:spcPts val="0"/>
                        </a:spcAft>
                      </a:pPr>
                      <a:r>
                        <a:rPr lang="en-IN" sz="1400" b="1">
                          <a:solidFill>
                            <a:schemeClr val="tx1"/>
                          </a:solidFill>
                          <a:effectLst/>
                          <a:latin typeface="Arial" panose="020B0604020202020204" pitchFamily="34" charset="0"/>
                          <a:ea typeface="Times New Roman" panose="02020603050405020304" pitchFamily="18" charset="0"/>
                          <a:cs typeface="Arial" panose="020B0604020202020204" pitchFamily="34" charset="0"/>
                        </a:rPr>
                        <a:t>Implementation in FPGA:</a:t>
                      </a:r>
                      <a:r>
                        <a:rPr lang="en-IN" sz="1400">
                          <a:solidFill>
                            <a:schemeClr val="tx1"/>
                          </a:solidFill>
                          <a:effectLst/>
                          <a:latin typeface="Arial" panose="020B0604020202020204" pitchFamily="34" charset="0"/>
                          <a:ea typeface="Times New Roman" panose="02020603050405020304" pitchFamily="18" charset="0"/>
                          <a:cs typeface="Arial" panose="020B0604020202020204" pitchFamily="34" charset="0"/>
                        </a:rPr>
                        <a:t> Future work involves implementing the method in a Field-Programmable Gate Array (FPGA) to create a device capable of predicting and detecting heart disease without human supervision.</a:t>
                      </a:r>
                    </a:p>
                  </a:txBody>
                  <a:tcPr marL="30374" marR="303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451720">
                <a:tc>
                  <a:txBody>
                    <a:bodyPr/>
                    <a:lstStyle/>
                    <a:p>
                      <a:pPr algn="ctr">
                        <a:spcAft>
                          <a:spcPts val="0"/>
                        </a:spcAft>
                      </a:pPr>
                      <a:r>
                        <a:rPr lang="en-IN" sz="1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SENSORS</a:t>
                      </a:r>
                    </a:p>
                  </a:txBody>
                  <a:tcPr marL="30374" marR="303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750"/>
                        </a:spcAft>
                      </a:pPr>
                      <a:r>
                        <a:rPr lang="en-IN" sz="1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ECG signals obtained from two international open-access databases (MIT/BIH NSR and SCDH). The datasets include signals from healthy subjects and patients who experienced VF minutes before dying.</a:t>
                      </a:r>
                    </a:p>
                  </a:txBody>
                  <a:tcPr marL="30374" marR="3037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14761315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graphicFrame>
        <p:nvGraphicFramePr>
          <p:cNvPr id="6" name="Chart 5"/>
          <p:cNvGraphicFramePr>
            <a:graphicFrameLocks/>
          </p:cNvGraphicFramePr>
          <p:nvPr>
            <p:extLst>
              <p:ext uri="{D42A27DB-BD31-4B8C-83A1-F6EECF244321}">
                <p14:modId xmlns:p14="http://schemas.microsoft.com/office/powerpoint/2010/main" val="1809967821"/>
              </p:ext>
            </p:extLst>
          </p:nvPr>
        </p:nvGraphicFramePr>
        <p:xfrm>
          <a:off x="0" y="0"/>
          <a:ext cx="12192000" cy="6858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5825408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sp>
        <p:nvSpPr>
          <p:cNvPr id="5" name="TextBox 4"/>
          <p:cNvSpPr txBox="1"/>
          <p:nvPr/>
        </p:nvSpPr>
        <p:spPr>
          <a:xfrm>
            <a:off x="129268" y="231190"/>
            <a:ext cx="4691269" cy="400110"/>
          </a:xfrm>
          <a:prstGeom prst="rect">
            <a:avLst/>
          </a:prstGeom>
          <a:noFill/>
        </p:spPr>
        <p:txBody>
          <a:bodyPr wrap="square" rtlCol="0">
            <a:spAutoFit/>
          </a:bodyPr>
          <a:lstStyle/>
          <a:p>
            <a:r>
              <a:rPr lang="en-US" sz="2000" b="1" dirty="0"/>
              <a:t>DISCUSSION</a:t>
            </a:r>
            <a:endParaRPr lang="en-IN" sz="2000" b="1" dirty="0"/>
          </a:p>
        </p:txBody>
      </p:sp>
      <p:sp>
        <p:nvSpPr>
          <p:cNvPr id="6" name="TextBox 5"/>
          <p:cNvSpPr txBox="1"/>
          <p:nvPr/>
        </p:nvSpPr>
        <p:spPr>
          <a:xfrm>
            <a:off x="344129" y="1040667"/>
            <a:ext cx="11847871" cy="5355312"/>
          </a:xfrm>
          <a:prstGeom prst="rect">
            <a:avLst/>
          </a:prstGeom>
          <a:noFill/>
        </p:spPr>
        <p:txBody>
          <a:bodyPr wrap="square" rtlCol="0">
            <a:spAutoFit/>
          </a:bodyPr>
          <a:lstStyle/>
          <a:p>
            <a:r>
              <a:rPr lang="en-IN" dirty="0"/>
              <a:t> Treadmill Maximal Exercise Dataset:</a:t>
            </a:r>
          </a:p>
          <a:p>
            <a:r>
              <a:rPr lang="en-IN" dirty="0"/>
              <a:t> </a:t>
            </a:r>
          </a:p>
          <a:p>
            <a:r>
              <a:rPr lang="en-IN" dirty="0"/>
              <a:t>1. The Random Forest model with Random Forest feature selection achieved an accuracy of 99.34%, a precision of 99.67%, a recall of 98.38%, an F1 score of 0.9902, a specificity of 99.83%, an FPR of 0.17%, an FNR of 1.62%, and an ROC AUC of 0.9911.</a:t>
            </a:r>
          </a:p>
          <a:p>
            <a:r>
              <a:rPr lang="en-IN" dirty="0"/>
              <a:t> </a:t>
            </a:r>
          </a:p>
          <a:p>
            <a:r>
              <a:rPr lang="en-IN" dirty="0"/>
              <a:t>Despite high accuracy, specificity and precision, there's a slight trade-off with recall, indicating potential room for improvement in capturing true positives. The model demonstrates a well-balanced performance, making it a reliable choice for identifying at-risk individuals during treadmill maximal exercise testing.</a:t>
            </a:r>
          </a:p>
          <a:p>
            <a:r>
              <a:rPr lang="en-IN" dirty="0"/>
              <a:t> </a:t>
            </a:r>
          </a:p>
          <a:p>
            <a:r>
              <a:rPr lang="en-IN" dirty="0"/>
              <a:t>2. The Bagging Classifier with Random Forest feature selection attained an accuracy of 99.31%, a precision of 99.49%, a recall of 98.49%, an F1 score of 0.9899, a specificity of 74.97%, an FPR of 25.03%, an FNR of 33.84%, and an ROC AUC of 0.9911.</a:t>
            </a:r>
          </a:p>
          <a:p>
            <a:r>
              <a:rPr lang="en-IN" dirty="0"/>
              <a:t> </a:t>
            </a:r>
          </a:p>
          <a:p>
            <a:r>
              <a:rPr lang="en-IN" dirty="0"/>
              <a:t>3. Despite the dominance of Random Forest, other models like Bagging Classifier and Extra Trees Classifier also performed admirably, suggesting the dataset's compatibility with various ensemble methods and the stability of these algorithms in handling exercise-related features.</a:t>
            </a:r>
          </a:p>
          <a:p>
            <a:r>
              <a:rPr lang="en-IN" dirty="0"/>
              <a:t> </a:t>
            </a:r>
          </a:p>
          <a:p>
            <a:r>
              <a:rPr lang="en-IN" dirty="0"/>
              <a:t>4. XGBoost with Random Forest Feature Selection: Despite slightly lower accuracy compared to the best-performing model, demonstrated high precision and specificity, making it a viable alternative.</a:t>
            </a:r>
          </a:p>
          <a:p>
            <a:endParaRPr lang="en-IN" dirty="0"/>
          </a:p>
        </p:txBody>
      </p:sp>
    </p:spTree>
    <p:extLst>
      <p:ext uri="{BB962C8B-B14F-4D97-AF65-F5344CB8AC3E}">
        <p14:creationId xmlns:p14="http://schemas.microsoft.com/office/powerpoint/2010/main" val="24106404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33688"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sp>
        <p:nvSpPr>
          <p:cNvPr id="5" name="TextBox 4"/>
          <p:cNvSpPr txBox="1"/>
          <p:nvPr/>
        </p:nvSpPr>
        <p:spPr>
          <a:xfrm>
            <a:off x="108879" y="143019"/>
            <a:ext cx="4691269" cy="400110"/>
          </a:xfrm>
          <a:prstGeom prst="rect">
            <a:avLst/>
          </a:prstGeom>
          <a:noFill/>
        </p:spPr>
        <p:txBody>
          <a:bodyPr wrap="square" rtlCol="0">
            <a:spAutoFit/>
          </a:bodyPr>
          <a:lstStyle/>
          <a:p>
            <a:r>
              <a:rPr lang="en-US" sz="2000" b="1" dirty="0"/>
              <a:t>DISCUSSION</a:t>
            </a:r>
            <a:endParaRPr lang="en-IN" sz="2000" b="1" dirty="0"/>
          </a:p>
        </p:txBody>
      </p:sp>
      <p:sp>
        <p:nvSpPr>
          <p:cNvPr id="6" name="TextBox 5"/>
          <p:cNvSpPr txBox="1"/>
          <p:nvPr/>
        </p:nvSpPr>
        <p:spPr>
          <a:xfrm>
            <a:off x="108879" y="1209368"/>
            <a:ext cx="11906865" cy="4247317"/>
          </a:xfrm>
          <a:prstGeom prst="rect">
            <a:avLst/>
          </a:prstGeom>
          <a:noFill/>
        </p:spPr>
        <p:txBody>
          <a:bodyPr wrap="square" rtlCol="0">
            <a:spAutoFit/>
          </a:bodyPr>
          <a:lstStyle/>
          <a:p>
            <a:r>
              <a:rPr lang="en-IN" dirty="0"/>
              <a:t> MIT-BIH Arrhythmia Database:</a:t>
            </a:r>
          </a:p>
          <a:p>
            <a:r>
              <a:rPr lang="en-IN" dirty="0"/>
              <a:t> </a:t>
            </a:r>
          </a:p>
          <a:p>
            <a:r>
              <a:rPr lang="en-IN" dirty="0"/>
              <a:t>1. The XGBoost Classifier with Random Forest feature selection demonstrated an accuracy of 99.20%, a precision of 99.17%, a recall of 99.15%, an F1 score of 0.9917, a specificity of 99.79%, an FPR of 33.82%, an FNR of 27.14%, and an ROC AUC of 0.9990.</a:t>
            </a:r>
          </a:p>
          <a:p>
            <a:pPr marL="342900" indent="-342900">
              <a:buAutoNum type="arabicPeriod"/>
            </a:pPr>
            <a:endParaRPr lang="en-IN" dirty="0"/>
          </a:p>
          <a:p>
            <a:r>
              <a:rPr lang="en-IN" dirty="0"/>
              <a:t>XGBoost Classifier with Random Forest feature selection showcased superior performance in detecting arrhythmias  and balanced precision-recall trade-off, making it highly reliable in diagnosing arrhythmias.</a:t>
            </a:r>
          </a:p>
          <a:p>
            <a:r>
              <a:rPr lang="en-IN" dirty="0"/>
              <a:t> </a:t>
            </a:r>
          </a:p>
          <a:p>
            <a:r>
              <a:rPr lang="en-IN" dirty="0"/>
              <a:t>2. The XGBoost Classifier with RFE feature selection achieved an accuracy of 99.22%, a precision of 99.19%, a recall of 99.16%, an F1 score of 0.9919, a specificity of 99.80%, an FPR of 34.43%, an FNR of 26.95%, and an ROC AUC of 0.9987.</a:t>
            </a:r>
          </a:p>
          <a:p>
            <a:r>
              <a:rPr lang="en-IN" dirty="0"/>
              <a:t> </a:t>
            </a:r>
          </a:p>
          <a:p>
            <a:r>
              <a:rPr lang="en-IN" dirty="0"/>
              <a:t>3. Extra Trees Classifier with Recursive Feature Elimination (RFE): Demonstrated competitive performance with high accuracy, precision, and specificity, providing an alternative model with slightly different feature selection.</a:t>
            </a:r>
          </a:p>
          <a:p>
            <a:endParaRPr lang="en-IN" dirty="0"/>
          </a:p>
        </p:txBody>
      </p:sp>
    </p:spTree>
    <p:extLst>
      <p:ext uri="{BB962C8B-B14F-4D97-AF65-F5344CB8AC3E}">
        <p14:creationId xmlns:p14="http://schemas.microsoft.com/office/powerpoint/2010/main" val="20070407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33688"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sp>
        <p:nvSpPr>
          <p:cNvPr id="5" name="TextBox 4"/>
          <p:cNvSpPr txBox="1"/>
          <p:nvPr/>
        </p:nvSpPr>
        <p:spPr>
          <a:xfrm>
            <a:off x="168597" y="187490"/>
            <a:ext cx="4691269" cy="400110"/>
          </a:xfrm>
          <a:prstGeom prst="rect">
            <a:avLst/>
          </a:prstGeom>
          <a:noFill/>
        </p:spPr>
        <p:txBody>
          <a:bodyPr wrap="square" rtlCol="0">
            <a:spAutoFit/>
          </a:bodyPr>
          <a:lstStyle/>
          <a:p>
            <a:r>
              <a:rPr lang="en-US" sz="2000" b="1" dirty="0"/>
              <a:t>DISCUSSION</a:t>
            </a:r>
            <a:endParaRPr lang="en-IN" sz="2000" b="1" dirty="0"/>
          </a:p>
        </p:txBody>
      </p:sp>
      <p:sp>
        <p:nvSpPr>
          <p:cNvPr id="6" name="TextBox 5"/>
          <p:cNvSpPr txBox="1"/>
          <p:nvPr/>
        </p:nvSpPr>
        <p:spPr>
          <a:xfrm>
            <a:off x="261279" y="1759974"/>
            <a:ext cx="11897033" cy="3139321"/>
          </a:xfrm>
          <a:prstGeom prst="rect">
            <a:avLst/>
          </a:prstGeom>
          <a:noFill/>
        </p:spPr>
        <p:txBody>
          <a:bodyPr wrap="square" rtlCol="0">
            <a:spAutoFit/>
          </a:bodyPr>
          <a:lstStyle/>
          <a:p>
            <a:r>
              <a:rPr lang="en-IN" dirty="0"/>
              <a:t> MIT-BIH </a:t>
            </a:r>
            <a:r>
              <a:rPr lang="en-IN" dirty="0" err="1"/>
              <a:t>Superventricular</a:t>
            </a:r>
            <a:r>
              <a:rPr lang="en-IN" dirty="0"/>
              <a:t> Arrhythmia Database:</a:t>
            </a:r>
          </a:p>
          <a:p>
            <a:r>
              <a:rPr lang="en-IN" dirty="0"/>
              <a:t> </a:t>
            </a:r>
          </a:p>
          <a:p>
            <a:r>
              <a:rPr lang="en-IN" dirty="0"/>
              <a:t>1. The XGBoost Classifier with RFE feature selection yielded an accuracy of 98.07%, a precision of 98.03%, a recall of 97.70%, an F1 score of 0.9803, a specificity of 99.52%, an FPR of 46.01%, an FNR of 25.69%, and an ROC AUC of 0.9963.</a:t>
            </a:r>
          </a:p>
          <a:p>
            <a:r>
              <a:rPr lang="en-IN" dirty="0"/>
              <a:t> </a:t>
            </a:r>
          </a:p>
          <a:p>
            <a:r>
              <a:rPr lang="en-IN" dirty="0"/>
              <a:t>While maintaining good precision (98.03%) and specificity (99.52%), the model exhibited slightly lower recall (97.70%), suggesting room for improvement in capturing true positives.</a:t>
            </a:r>
          </a:p>
          <a:p>
            <a:r>
              <a:rPr lang="en-IN" dirty="0"/>
              <a:t> </a:t>
            </a:r>
          </a:p>
          <a:p>
            <a:r>
              <a:rPr lang="en-IN" dirty="0"/>
              <a:t>2. The XGBoost Classifier with Random Forest feature selection achieved an accuracy of 98.02%, a precision of 97.96%, a recall of 98.05%, an F1 score of 0.9798, a specificity of 99.51%, an FPR of 45.52%, an FNR of 25.79%, and an ROC AUC of 0.9963.</a:t>
            </a:r>
          </a:p>
          <a:p>
            <a:endParaRPr lang="en-IN" dirty="0"/>
          </a:p>
        </p:txBody>
      </p:sp>
    </p:spTree>
    <p:extLst>
      <p:ext uri="{BB962C8B-B14F-4D97-AF65-F5344CB8AC3E}">
        <p14:creationId xmlns:p14="http://schemas.microsoft.com/office/powerpoint/2010/main" val="10694891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33688"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sp>
        <p:nvSpPr>
          <p:cNvPr id="5" name="TextBox 4"/>
          <p:cNvSpPr txBox="1"/>
          <p:nvPr/>
        </p:nvSpPr>
        <p:spPr>
          <a:xfrm>
            <a:off x="80107" y="223283"/>
            <a:ext cx="4691269" cy="400110"/>
          </a:xfrm>
          <a:prstGeom prst="rect">
            <a:avLst/>
          </a:prstGeom>
          <a:noFill/>
        </p:spPr>
        <p:txBody>
          <a:bodyPr wrap="square" rtlCol="0">
            <a:spAutoFit/>
          </a:bodyPr>
          <a:lstStyle/>
          <a:p>
            <a:r>
              <a:rPr lang="en-US" sz="2000" b="1" dirty="0"/>
              <a:t>DISCUSSION</a:t>
            </a:r>
            <a:endParaRPr lang="en-IN" sz="2000" b="1" dirty="0"/>
          </a:p>
        </p:txBody>
      </p:sp>
      <p:sp>
        <p:nvSpPr>
          <p:cNvPr id="6" name="TextBox 5"/>
          <p:cNvSpPr txBox="1"/>
          <p:nvPr/>
        </p:nvSpPr>
        <p:spPr>
          <a:xfrm>
            <a:off x="152400" y="1369896"/>
            <a:ext cx="11887200" cy="3970318"/>
          </a:xfrm>
          <a:prstGeom prst="rect">
            <a:avLst/>
          </a:prstGeom>
          <a:noFill/>
        </p:spPr>
        <p:txBody>
          <a:bodyPr wrap="square" rtlCol="0">
            <a:spAutoFit/>
          </a:bodyPr>
          <a:lstStyle/>
          <a:p>
            <a:r>
              <a:rPr lang="en-IN" dirty="0"/>
              <a:t>INCART 12-Lead Database:</a:t>
            </a:r>
          </a:p>
          <a:p>
            <a:r>
              <a:rPr lang="en-IN" dirty="0"/>
              <a:t> </a:t>
            </a:r>
          </a:p>
          <a:p>
            <a:r>
              <a:rPr lang="en-IN" dirty="0"/>
              <a:t>1. The Extra Trees Classifier with RFE feature selection attained an accuracy of 99.66%, a precision of 99.64%, a recall of 99.57%, an F1 score of 0.9964, a specificity of 99.92%, an FPR of 30.84%, an FNR of 34.85%, and an ROC AUC of 0.9999. </a:t>
            </a:r>
          </a:p>
          <a:p>
            <a:r>
              <a:rPr lang="en-IN" dirty="0"/>
              <a:t> </a:t>
            </a:r>
          </a:p>
          <a:p>
            <a:r>
              <a:rPr lang="en-IN" dirty="0"/>
              <a:t>While specific model-feature selection pairs excelled in individual datasets, Extra Trees Classifier with RFE emerged as a standout performer, achieving the highest accuracy in the INCART 12-Lead Database, showcasing its potential for comprehensive cardiac diagnostics.</a:t>
            </a:r>
          </a:p>
          <a:p>
            <a:r>
              <a:rPr lang="en-IN" dirty="0"/>
              <a:t> </a:t>
            </a:r>
          </a:p>
          <a:p>
            <a:r>
              <a:rPr lang="en-IN" dirty="0"/>
              <a:t>2. The XGBoost Classifier with Random Forest feature selection achieved an accuracy of 99.74%, a precision of 99.73%, a recall of 99.62%, an F1 score of 0.9973, a specificity of 99.94%, an FPR of 34.08%, an FNR of 32.54%, and an ROC AUC of 0.9999. It provided a competitive alternative with high accuracy and precision, demonstrating the effectiveness of the feature selection method.</a:t>
            </a:r>
          </a:p>
          <a:p>
            <a:endParaRPr lang="en-IN" dirty="0"/>
          </a:p>
        </p:txBody>
      </p:sp>
    </p:spTree>
    <p:extLst>
      <p:ext uri="{BB962C8B-B14F-4D97-AF65-F5344CB8AC3E}">
        <p14:creationId xmlns:p14="http://schemas.microsoft.com/office/powerpoint/2010/main" val="19723263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33688"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sp>
        <p:nvSpPr>
          <p:cNvPr id="5" name="TextBox 4"/>
          <p:cNvSpPr txBox="1"/>
          <p:nvPr/>
        </p:nvSpPr>
        <p:spPr>
          <a:xfrm>
            <a:off x="119436" y="200309"/>
            <a:ext cx="4691269" cy="461665"/>
          </a:xfrm>
          <a:prstGeom prst="rect">
            <a:avLst/>
          </a:prstGeom>
          <a:noFill/>
        </p:spPr>
        <p:txBody>
          <a:bodyPr wrap="square" rtlCol="0">
            <a:spAutoFit/>
          </a:bodyPr>
          <a:lstStyle/>
          <a:p>
            <a:r>
              <a:rPr lang="en-US" sz="2400" b="1" dirty="0"/>
              <a:t>DISCUSSION</a:t>
            </a:r>
            <a:endParaRPr lang="en-IN" sz="2400" b="1" dirty="0"/>
          </a:p>
        </p:txBody>
      </p:sp>
      <p:sp>
        <p:nvSpPr>
          <p:cNvPr id="6" name="TextBox 5"/>
          <p:cNvSpPr txBox="1"/>
          <p:nvPr/>
        </p:nvSpPr>
        <p:spPr>
          <a:xfrm>
            <a:off x="202286" y="1154520"/>
            <a:ext cx="11956026" cy="3970318"/>
          </a:xfrm>
          <a:prstGeom prst="rect">
            <a:avLst/>
          </a:prstGeom>
          <a:noFill/>
        </p:spPr>
        <p:txBody>
          <a:bodyPr wrap="square" rtlCol="0">
            <a:spAutoFit/>
          </a:bodyPr>
          <a:lstStyle/>
          <a:p>
            <a:r>
              <a:rPr lang="en-IN" dirty="0"/>
              <a:t> </a:t>
            </a:r>
          </a:p>
          <a:p>
            <a:r>
              <a:rPr lang="en-IN" dirty="0"/>
              <a:t> Sudden Cardiac Death </a:t>
            </a:r>
            <a:r>
              <a:rPr lang="en-IN" dirty="0" err="1"/>
              <a:t>Holter</a:t>
            </a:r>
            <a:r>
              <a:rPr lang="en-IN" dirty="0"/>
              <a:t> Database:</a:t>
            </a:r>
          </a:p>
          <a:p>
            <a:r>
              <a:rPr lang="en-IN" dirty="0"/>
              <a:t> </a:t>
            </a:r>
          </a:p>
          <a:p>
            <a:r>
              <a:rPr lang="en-IN" dirty="0"/>
              <a:t>1. The XGBoost Classifier with RFE feature selection achieved an accuracy of 99.31%, a precision of 99.28%, a recall of 99.22%, an F1 score of 0.9928, a specificity of 99.83%, an FPR of 40.86%, an FNR of 27.02%, and an ROC AUC of 0.9984.</a:t>
            </a:r>
          </a:p>
          <a:p>
            <a:r>
              <a:rPr lang="en-IN" dirty="0"/>
              <a:t> </a:t>
            </a:r>
          </a:p>
          <a:p>
            <a:r>
              <a:rPr lang="en-IN" dirty="0"/>
              <a:t>2. The XGBoost Classifier with Random Forest feature selection demonstrated an accuracy of 99.31%, a precision of 99.28%, a recall of 99.28%, an F1 score of 0.9928, a specificity of 99.83%, an FPR of 41.37%, an FNR of 26.66%, and an ROC AUC of 0.9984. It showcased comparable performance to the best model, offering an alternative approach with similar effectiveness in feature selection.</a:t>
            </a:r>
          </a:p>
          <a:p>
            <a:r>
              <a:rPr lang="en-IN" dirty="0"/>
              <a:t> </a:t>
            </a:r>
          </a:p>
          <a:p>
            <a:r>
              <a:rPr lang="en-IN" dirty="0"/>
              <a:t>3. The high specificity and low false positive rate underscores the model's ability to correctly identify individuals at risk, which is crucial for implementing preventive measures and interventions to reduce the incidence of sudden cardiac death.</a:t>
            </a:r>
          </a:p>
          <a:p>
            <a:endParaRPr lang="en-IN" dirty="0"/>
          </a:p>
        </p:txBody>
      </p:sp>
    </p:spTree>
    <p:extLst>
      <p:ext uri="{BB962C8B-B14F-4D97-AF65-F5344CB8AC3E}">
        <p14:creationId xmlns:p14="http://schemas.microsoft.com/office/powerpoint/2010/main" val="16259052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33688"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sp>
        <p:nvSpPr>
          <p:cNvPr id="5" name="TextBox 4"/>
          <p:cNvSpPr txBox="1"/>
          <p:nvPr/>
        </p:nvSpPr>
        <p:spPr>
          <a:xfrm>
            <a:off x="-33688" y="-94659"/>
            <a:ext cx="4691269" cy="400110"/>
          </a:xfrm>
          <a:prstGeom prst="rect">
            <a:avLst/>
          </a:prstGeom>
          <a:noFill/>
        </p:spPr>
        <p:txBody>
          <a:bodyPr wrap="square" rtlCol="0">
            <a:spAutoFit/>
          </a:bodyPr>
          <a:lstStyle/>
          <a:p>
            <a:r>
              <a:rPr lang="en-US" sz="2000" b="1" dirty="0"/>
              <a:t>OVERALL RESULT ANALYSIS</a:t>
            </a:r>
            <a:endParaRPr lang="en-IN" sz="2000" b="1" dirty="0"/>
          </a:p>
        </p:txBody>
      </p:sp>
      <p:sp>
        <p:nvSpPr>
          <p:cNvPr id="6" name="TextBox 5"/>
          <p:cNvSpPr txBox="1"/>
          <p:nvPr/>
        </p:nvSpPr>
        <p:spPr>
          <a:xfrm>
            <a:off x="78658" y="367006"/>
            <a:ext cx="11995355" cy="6463308"/>
          </a:xfrm>
          <a:prstGeom prst="rect">
            <a:avLst/>
          </a:prstGeom>
          <a:noFill/>
        </p:spPr>
        <p:txBody>
          <a:bodyPr wrap="square" rtlCol="0">
            <a:spAutoFit/>
          </a:bodyPr>
          <a:lstStyle/>
          <a:p>
            <a:r>
              <a:rPr lang="en-IN" dirty="0"/>
              <a:t>- Ensemble methods, particularly Random Forest and XGBoost, consistently demonstrated strong performance across datasets, leveraging their ability to handle complex, high-dimensional data and mitigate </a:t>
            </a:r>
            <a:r>
              <a:rPr lang="en-IN" dirty="0" err="1"/>
              <a:t>overfitting</a:t>
            </a:r>
            <a:r>
              <a:rPr lang="en-IN" dirty="0"/>
              <a:t>.</a:t>
            </a:r>
          </a:p>
          <a:p>
            <a:r>
              <a:rPr lang="en-IN" dirty="0"/>
              <a:t> </a:t>
            </a:r>
          </a:p>
          <a:p>
            <a:r>
              <a:rPr lang="en-IN" dirty="0"/>
              <a:t>- Feature selection methods such as Random Forest and Recursive Feature Elimination (RFE) often led to improved model performance, underscoring the importance of feature engineering in cardiac data analysis.</a:t>
            </a:r>
          </a:p>
          <a:p>
            <a:r>
              <a:rPr lang="en-IN" dirty="0"/>
              <a:t> </a:t>
            </a:r>
          </a:p>
          <a:p>
            <a:r>
              <a:rPr lang="en-IN" dirty="0"/>
              <a:t>- High specificity and low false positive rates across datasets indicate the models' ability to minimize misclassifications, crucial for medical diagnosis applications.</a:t>
            </a:r>
          </a:p>
          <a:p>
            <a:r>
              <a:rPr lang="en-IN" dirty="0"/>
              <a:t> </a:t>
            </a:r>
          </a:p>
          <a:p>
            <a:r>
              <a:rPr lang="en-IN" dirty="0"/>
              <a:t>- While accuracy serves as a primary metric, the consideration of additional metrics like precision, recall, and specificity provides a more nuanced evaluation of model performance, especially in clinical contexts where false positives and false negatives can have significant consequences.</a:t>
            </a:r>
          </a:p>
          <a:p>
            <a:r>
              <a:rPr lang="en-IN" dirty="0"/>
              <a:t> </a:t>
            </a:r>
          </a:p>
          <a:p>
            <a:r>
              <a:rPr lang="en-IN" dirty="0"/>
              <a:t>- High ROC AUC values across all datasets signify the models' strong discriminative abilities, essential for accurate classification in medical diagnosis scenarios.</a:t>
            </a:r>
          </a:p>
          <a:p>
            <a:r>
              <a:rPr lang="en-IN" dirty="0"/>
              <a:t> </a:t>
            </a:r>
          </a:p>
          <a:p>
            <a:r>
              <a:rPr lang="en-IN" dirty="0"/>
              <a:t>- The results highlight the potential of machine learning models in aiding cardiac diagnosis and risk assessment, emphasizing the need for further research and integration of these techniques into clinical practice to enhance patient care and outcomes.</a:t>
            </a:r>
          </a:p>
          <a:p>
            <a:r>
              <a:rPr lang="en-IN" dirty="0"/>
              <a:t> </a:t>
            </a:r>
          </a:p>
          <a:p>
            <a:r>
              <a:rPr lang="en-IN" dirty="0"/>
              <a:t>- In medical datasets like those related to cardiac conditions, class imbalances are prevalent. Utilizing ROC AUC as the primary metric for evaluation ensures that model performance is robustly assessed as ROC AUC is insensitive to class imbalance.</a:t>
            </a:r>
          </a:p>
          <a:p>
            <a:r>
              <a:rPr lang="en-IN" dirty="0"/>
              <a:t> </a:t>
            </a:r>
          </a:p>
          <a:p>
            <a:endParaRPr lang="en-IN" dirty="0"/>
          </a:p>
        </p:txBody>
      </p:sp>
    </p:spTree>
    <p:extLst>
      <p:ext uri="{BB962C8B-B14F-4D97-AF65-F5344CB8AC3E}">
        <p14:creationId xmlns:p14="http://schemas.microsoft.com/office/powerpoint/2010/main" val="2385579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33688"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sp>
        <p:nvSpPr>
          <p:cNvPr id="5" name="TextBox 4"/>
          <p:cNvSpPr txBox="1"/>
          <p:nvPr/>
        </p:nvSpPr>
        <p:spPr>
          <a:xfrm>
            <a:off x="-33688" y="-94659"/>
            <a:ext cx="4691269" cy="400110"/>
          </a:xfrm>
          <a:prstGeom prst="rect">
            <a:avLst/>
          </a:prstGeom>
          <a:noFill/>
        </p:spPr>
        <p:txBody>
          <a:bodyPr wrap="square" rtlCol="0">
            <a:spAutoFit/>
          </a:bodyPr>
          <a:lstStyle/>
          <a:p>
            <a:r>
              <a:rPr lang="en-US" sz="2000" b="1" dirty="0"/>
              <a:t>OVERALL RESULT ANALYSIS</a:t>
            </a:r>
            <a:endParaRPr lang="en-IN" sz="2000" b="1" dirty="0"/>
          </a:p>
        </p:txBody>
      </p:sp>
      <p:sp>
        <p:nvSpPr>
          <p:cNvPr id="6" name="TextBox 5"/>
          <p:cNvSpPr txBox="1"/>
          <p:nvPr/>
        </p:nvSpPr>
        <p:spPr>
          <a:xfrm>
            <a:off x="78658" y="367006"/>
            <a:ext cx="11995355" cy="6186309"/>
          </a:xfrm>
          <a:prstGeom prst="rect">
            <a:avLst/>
          </a:prstGeom>
          <a:noFill/>
        </p:spPr>
        <p:txBody>
          <a:bodyPr wrap="square" rtlCol="0">
            <a:spAutoFit/>
          </a:bodyPr>
          <a:lstStyle/>
          <a:p>
            <a:pPr marL="285750" indent="-285750">
              <a:buFontTx/>
              <a:buChar char="-"/>
            </a:pPr>
            <a:r>
              <a:rPr lang="en-IN" dirty="0"/>
              <a:t>Consolidated all four ECG databases into one comprehensive dataset. </a:t>
            </a:r>
          </a:p>
          <a:p>
            <a:pPr marL="285750" indent="-285750">
              <a:buFontTx/>
              <a:buChar char="-"/>
            </a:pPr>
            <a:endParaRPr lang="en-IN" dirty="0"/>
          </a:p>
          <a:p>
            <a:pPr marL="285750" indent="-285750">
              <a:buFontTx/>
              <a:buChar char="-"/>
            </a:pPr>
            <a:r>
              <a:rPr lang="en-IN" dirty="0"/>
              <a:t>To address class imbalance, the distribution of classes were calculate and those with fewer than 50,000 instances were identified. Employing the Synthetic Minority Over-sampling Technique (SMOTE), the minority classes were up-sampled to achieve a balanced dataset. </a:t>
            </a:r>
          </a:p>
          <a:p>
            <a:pPr marL="285750" indent="-285750">
              <a:buFontTx/>
              <a:buChar char="-"/>
            </a:pPr>
            <a:endParaRPr lang="en-IN" dirty="0"/>
          </a:p>
          <a:p>
            <a:pPr marL="285750" indent="-285750">
              <a:buFontTx/>
              <a:buChar char="-"/>
            </a:pPr>
            <a:r>
              <a:rPr lang="en-IN" dirty="0"/>
              <a:t>Extra Trees, Random Forest, and </a:t>
            </a:r>
            <a:r>
              <a:rPr lang="en-IN" dirty="0" err="1"/>
              <a:t>XGBoost</a:t>
            </a:r>
            <a:r>
              <a:rPr lang="en-IN" dirty="0"/>
              <a:t> classifiers were used to compute various classification metrics. Feature selection was conducted using three methods—Extra Trees, Random Forest, and </a:t>
            </a:r>
            <a:r>
              <a:rPr lang="en-IN" dirty="0" err="1"/>
              <a:t>XGBoost</a:t>
            </a:r>
            <a:r>
              <a:rPr lang="en-IN" dirty="0"/>
              <a:t>. </a:t>
            </a:r>
          </a:p>
          <a:p>
            <a:pPr marL="285750" indent="-285750">
              <a:buFontTx/>
              <a:buChar char="-"/>
            </a:pPr>
            <a:endParaRPr lang="en-IN" dirty="0"/>
          </a:p>
          <a:p>
            <a:pPr marL="285750" indent="-285750">
              <a:buFontTx/>
              <a:buChar char="-"/>
            </a:pPr>
            <a:r>
              <a:rPr lang="en-IN" dirty="0"/>
              <a:t>For each feature selection approach, I iterated over the classifiers, fitting them on the selected features, predicting the target variable on the test set, and storing the resulting metrics. The best model was determined based on the least false positive rate (FPR) and false negative rate (FNR). </a:t>
            </a:r>
          </a:p>
          <a:p>
            <a:pPr marL="285750" indent="-285750">
              <a:buFontTx/>
              <a:buChar char="-"/>
            </a:pPr>
            <a:endParaRPr lang="en-IN" dirty="0"/>
          </a:p>
          <a:p>
            <a:pPr marL="285750" indent="-285750">
              <a:buFontTx/>
              <a:buChar char="-"/>
            </a:pPr>
            <a:r>
              <a:rPr lang="en-IN" dirty="0"/>
              <a:t>Subsequently, the best model using </a:t>
            </a:r>
            <a:r>
              <a:rPr lang="en-IN" dirty="0" err="1"/>
              <a:t>joblib</a:t>
            </a:r>
            <a:r>
              <a:rPr lang="en-IN" dirty="0"/>
              <a:t> and pickle were downloaded. Performance metrics such as accuracy, precision, recall, F1 score, specificity, FPR, FNR, and ROC AUC score are considered. It has been placed in the app</a:t>
            </a:r>
          </a:p>
          <a:p>
            <a:pPr marL="285750" indent="-285750">
              <a:buFontTx/>
              <a:buChar char="-"/>
            </a:pPr>
            <a:endParaRPr lang="en-IN" dirty="0"/>
          </a:p>
          <a:p>
            <a:pPr marL="285750" indent="-285750">
              <a:buFontTx/>
              <a:buChar char="-"/>
            </a:pPr>
            <a:r>
              <a:rPr lang="en-IN" dirty="0"/>
              <a:t>The optimal feature selection-model pair was identified as Extra Trees with the </a:t>
            </a:r>
            <a:r>
              <a:rPr lang="en-IN" dirty="0" err="1"/>
              <a:t>XGBoost</a:t>
            </a:r>
            <a:r>
              <a:rPr lang="en-IN" dirty="0"/>
              <a:t> classifier with accuracy 99.14%, precision 99.13%, TPR/Sensitivity/Recall 99.48%, F1 Score 0.9913, TNR/Specificity 99.71%, FPR 0.29%, FNR 0.86% and ROC AUC 0.9998.</a:t>
            </a:r>
          </a:p>
          <a:p>
            <a:endParaRPr lang="en-IN" dirty="0"/>
          </a:p>
          <a:p>
            <a:r>
              <a:rPr lang="en-IN" dirty="0"/>
              <a:t> </a:t>
            </a:r>
          </a:p>
          <a:p>
            <a:endParaRPr lang="en-IN" dirty="0"/>
          </a:p>
        </p:txBody>
      </p:sp>
    </p:spTree>
    <p:extLst>
      <p:ext uri="{BB962C8B-B14F-4D97-AF65-F5344CB8AC3E}">
        <p14:creationId xmlns:p14="http://schemas.microsoft.com/office/powerpoint/2010/main" val="42076612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33688"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sp>
        <p:nvSpPr>
          <p:cNvPr id="5" name="TextBox 4"/>
          <p:cNvSpPr txBox="1"/>
          <p:nvPr/>
        </p:nvSpPr>
        <p:spPr>
          <a:xfrm>
            <a:off x="2640687" y="5558408"/>
            <a:ext cx="7545532" cy="707886"/>
          </a:xfrm>
          <a:prstGeom prst="rect">
            <a:avLst/>
          </a:prstGeom>
          <a:noFill/>
        </p:spPr>
        <p:txBody>
          <a:bodyPr wrap="square" rtlCol="0">
            <a:spAutoFit/>
          </a:bodyPr>
          <a:lstStyle/>
          <a:p>
            <a:r>
              <a:rPr lang="en-IN" sz="2000" dirty="0"/>
              <a:t>Fig 3.2.1 T-shirt outfitted with 10 ECG electrodes and SpO2 device</a:t>
            </a:r>
          </a:p>
          <a:p>
            <a:r>
              <a:rPr lang="en-US" sz="2000" b="1" dirty="0"/>
              <a:t> </a:t>
            </a:r>
            <a:endParaRPr lang="en-IN" sz="2000" b="1" dirty="0"/>
          </a:p>
        </p:txBody>
      </p:sp>
      <p:sp>
        <p:nvSpPr>
          <p:cNvPr id="6" name="TextBox 5"/>
          <p:cNvSpPr txBox="1"/>
          <p:nvPr/>
        </p:nvSpPr>
        <p:spPr>
          <a:xfrm>
            <a:off x="78658" y="367006"/>
            <a:ext cx="11995355" cy="923330"/>
          </a:xfrm>
          <a:prstGeom prst="rect">
            <a:avLst/>
          </a:prstGeom>
          <a:noFill/>
        </p:spPr>
        <p:txBody>
          <a:bodyPr wrap="square" rtlCol="0">
            <a:spAutoFit/>
          </a:bodyPr>
          <a:lstStyle/>
          <a:p>
            <a:endParaRPr lang="en-IN" dirty="0"/>
          </a:p>
          <a:p>
            <a:r>
              <a:rPr lang="en-IN" dirty="0"/>
              <a:t> </a:t>
            </a:r>
          </a:p>
          <a:p>
            <a:endParaRPr lang="en-IN" dirty="0"/>
          </a:p>
        </p:txBody>
      </p:sp>
      <p:pic>
        <p:nvPicPr>
          <p:cNvPr id="7" name="Picture 6"/>
          <p:cNvPicPr/>
          <p:nvPr/>
        </p:nvPicPr>
        <p:blipFill>
          <a:blip r:embed="rId4"/>
          <a:stretch>
            <a:fillRect/>
          </a:stretch>
        </p:blipFill>
        <p:spPr>
          <a:xfrm>
            <a:off x="4156268" y="1170189"/>
            <a:ext cx="3460955" cy="3938979"/>
          </a:xfrm>
          <a:prstGeom prst="rect">
            <a:avLst/>
          </a:prstGeom>
        </p:spPr>
      </p:pic>
      <p:sp>
        <p:nvSpPr>
          <p:cNvPr id="9" name="TextBox 8"/>
          <p:cNvSpPr txBox="1"/>
          <p:nvPr/>
        </p:nvSpPr>
        <p:spPr>
          <a:xfrm>
            <a:off x="157316" y="167148"/>
            <a:ext cx="4788310" cy="400110"/>
          </a:xfrm>
          <a:prstGeom prst="rect">
            <a:avLst/>
          </a:prstGeom>
          <a:noFill/>
        </p:spPr>
        <p:txBody>
          <a:bodyPr wrap="square" rtlCol="0">
            <a:spAutoFit/>
          </a:bodyPr>
          <a:lstStyle/>
          <a:p>
            <a:r>
              <a:rPr lang="en-US" sz="2000" b="1" dirty="0"/>
              <a:t>IMPLEMENTATION</a:t>
            </a:r>
            <a:endParaRPr lang="en-IN" sz="2000" b="1" dirty="0"/>
          </a:p>
        </p:txBody>
      </p:sp>
    </p:spTree>
    <p:extLst>
      <p:ext uri="{BB962C8B-B14F-4D97-AF65-F5344CB8AC3E}">
        <p14:creationId xmlns:p14="http://schemas.microsoft.com/office/powerpoint/2010/main" val="12744760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33688"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sp>
        <p:nvSpPr>
          <p:cNvPr id="5" name="TextBox 4"/>
          <p:cNvSpPr txBox="1"/>
          <p:nvPr/>
        </p:nvSpPr>
        <p:spPr>
          <a:xfrm>
            <a:off x="-67377" y="-94659"/>
            <a:ext cx="6518977" cy="461665"/>
          </a:xfrm>
          <a:prstGeom prst="rect">
            <a:avLst/>
          </a:prstGeom>
          <a:noFill/>
        </p:spPr>
        <p:txBody>
          <a:bodyPr wrap="square" rtlCol="0">
            <a:spAutoFit/>
          </a:bodyPr>
          <a:lstStyle/>
          <a:p>
            <a:r>
              <a:rPr lang="en-US" sz="2400" b="1" dirty="0"/>
              <a:t>GUIDE APPROVAL MAIL SCREENSHOT</a:t>
            </a:r>
            <a:endParaRPr lang="en-IN" sz="2400" b="1" dirty="0"/>
          </a:p>
        </p:txBody>
      </p:sp>
      <p:pic>
        <p:nvPicPr>
          <p:cNvPr id="6" name="Picture 5"/>
          <p:cNvPicPr/>
          <p:nvPr/>
        </p:nvPicPr>
        <p:blipFill>
          <a:blip r:embed="rId4">
            <a:extLst>
              <a:ext uri="{BEBA8EAE-BF5A-486C-A8C5-ECC9F3942E4B}">
                <a14:imgProps xmlns:a14="http://schemas.microsoft.com/office/drawing/2010/main">
                  <a14:imgLayer r:embed="rId5">
                    <a14:imgEffect>
                      <a14:sharpenSoften amount="31000"/>
                    </a14:imgEffect>
                  </a14:imgLayer>
                </a14:imgProps>
              </a:ext>
            </a:extLst>
          </a:blip>
          <a:stretch>
            <a:fillRect/>
          </a:stretch>
        </p:blipFill>
        <p:spPr>
          <a:xfrm>
            <a:off x="255639" y="461665"/>
            <a:ext cx="11739716" cy="6184941"/>
          </a:xfrm>
          <a:prstGeom prst="rect">
            <a:avLst/>
          </a:prstGeom>
        </p:spPr>
      </p:pic>
    </p:spTree>
    <p:extLst>
      <p:ext uri="{BB962C8B-B14F-4D97-AF65-F5344CB8AC3E}">
        <p14:creationId xmlns:p14="http://schemas.microsoft.com/office/powerpoint/2010/main" val="2071900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3791051551"/>
              </p:ext>
            </p:extLst>
          </p:nvPr>
        </p:nvGraphicFramePr>
        <p:xfrm>
          <a:off x="14806" y="0"/>
          <a:ext cx="12192000" cy="6869070"/>
        </p:xfrm>
        <a:graphic>
          <a:graphicData uri="http://schemas.openxmlformats.org/drawingml/2006/table">
            <a:tbl>
              <a:tblPr firstRow="1" firstCol="1" bandRow="1"/>
              <a:tblGrid>
                <a:gridCol w="2749449">
                  <a:extLst>
                    <a:ext uri="{9D8B030D-6E8A-4147-A177-3AD203B41FA5}">
                      <a16:colId xmlns:a16="http://schemas.microsoft.com/office/drawing/2014/main" xmlns="" val="20000"/>
                    </a:ext>
                  </a:extLst>
                </a:gridCol>
                <a:gridCol w="9442551">
                  <a:extLst>
                    <a:ext uri="{9D8B030D-6E8A-4147-A177-3AD203B41FA5}">
                      <a16:colId xmlns:a16="http://schemas.microsoft.com/office/drawing/2014/main" xmlns="" val="20001"/>
                    </a:ext>
                  </a:extLst>
                </a:gridCol>
              </a:tblGrid>
              <a:tr h="279133">
                <a:tc>
                  <a:txBody>
                    <a:bodyPr/>
                    <a:lstStyle/>
                    <a:p>
                      <a:pPr algn="ctr">
                        <a:spcAft>
                          <a:spcPts val="0"/>
                        </a:spcAft>
                      </a:pPr>
                      <a:r>
                        <a:rPr lang="en-IN" sz="1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TITLE </a:t>
                      </a:r>
                    </a:p>
                  </a:txBody>
                  <a:tcPr marL="23018" marR="230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3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ECG Signal Processing Using Fuzzy Classification for Sudden Cardiac Death Prediction</a:t>
                      </a:r>
                      <a:endParaRPr lang="en-IN" sz="1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23018" marR="230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288758">
                <a:tc>
                  <a:txBody>
                    <a:bodyPr/>
                    <a:lstStyle/>
                    <a:p>
                      <a:pPr algn="ctr">
                        <a:spcAft>
                          <a:spcPts val="0"/>
                        </a:spcAft>
                      </a:pPr>
                      <a:r>
                        <a:rPr lang="en-IN" sz="1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AUTHORS</a:t>
                      </a:r>
                    </a:p>
                  </a:txBody>
                  <a:tcPr marL="23018" marR="230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3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Zainul</a:t>
                      </a:r>
                      <a:r>
                        <a:rPr lang="en-IN" sz="1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IN" sz="13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Abidin</a:t>
                      </a:r>
                      <a:r>
                        <a:rPr lang="en-IN" sz="1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IN" sz="13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Lalu</a:t>
                      </a:r>
                      <a:r>
                        <a:rPr lang="en-IN" sz="1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Arya </a:t>
                      </a:r>
                      <a:r>
                        <a:rPr lang="en-IN" sz="13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Taruna</a:t>
                      </a:r>
                      <a:r>
                        <a:rPr lang="en-IN" sz="1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Jaya; </a:t>
                      </a:r>
                      <a:r>
                        <a:rPr lang="en-IN" sz="13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Ponco</a:t>
                      </a:r>
                      <a:r>
                        <a:rPr lang="en-IN" sz="1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IN" sz="13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Siwindarto</a:t>
                      </a:r>
                      <a:r>
                        <a:rPr lang="en-IN" sz="1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Koichi </a:t>
                      </a:r>
                      <a:r>
                        <a:rPr lang="en-IN" sz="13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Tanno</a:t>
                      </a:r>
                      <a:endParaRPr lang="en-IN" sz="1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23018" marR="230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294042">
                <a:tc>
                  <a:txBody>
                    <a:bodyPr/>
                    <a:lstStyle/>
                    <a:p>
                      <a:pPr algn="ctr">
                        <a:spcAft>
                          <a:spcPts val="0"/>
                        </a:spcAft>
                      </a:pPr>
                      <a:r>
                        <a:rPr lang="en-IN" sz="1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JOURNAL </a:t>
                      </a:r>
                    </a:p>
                  </a:txBody>
                  <a:tcPr marL="23018" marR="230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IEEE 50th International Symposium on Multiple-Valued Logic (ISMVL)</a:t>
                      </a:r>
                    </a:p>
                  </a:txBody>
                  <a:tcPr marL="23018" marR="230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289701">
                <a:tc>
                  <a:txBody>
                    <a:bodyPr/>
                    <a:lstStyle/>
                    <a:p>
                      <a:pPr algn="ctr">
                        <a:spcAft>
                          <a:spcPts val="0"/>
                        </a:spcAft>
                      </a:pPr>
                      <a:r>
                        <a:rPr lang="en-IN" sz="1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YEAR &amp; MONTH OF PUBLICATION</a:t>
                      </a:r>
                    </a:p>
                  </a:txBody>
                  <a:tcPr marL="23018" marR="230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300">
                          <a:solidFill>
                            <a:schemeClr val="tx1"/>
                          </a:solidFill>
                          <a:effectLst/>
                          <a:latin typeface="Arial" panose="020B0604020202020204" pitchFamily="34" charset="0"/>
                          <a:ea typeface="Times New Roman" panose="02020603050405020304" pitchFamily="18" charset="0"/>
                          <a:cs typeface="Arial" panose="020B0604020202020204" pitchFamily="34" charset="0"/>
                        </a:rPr>
                        <a:t>07 January 2021</a:t>
                      </a:r>
                    </a:p>
                  </a:txBody>
                  <a:tcPr marL="23018" marR="230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1411698">
                <a:tc>
                  <a:txBody>
                    <a:bodyPr/>
                    <a:lstStyle/>
                    <a:p>
                      <a:pPr algn="ctr">
                        <a:spcAft>
                          <a:spcPts val="0"/>
                        </a:spcAft>
                      </a:pPr>
                      <a:r>
                        <a:rPr lang="en-IN" sz="1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PARAMETERS</a:t>
                      </a:r>
                    </a:p>
                  </a:txBody>
                  <a:tcPr marL="23018" marR="230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spcAft>
                          <a:spcPts val="750"/>
                        </a:spcAft>
                        <a:buSzPts val="1000"/>
                        <a:buFont typeface="Symbol" panose="05050102010706020507" pitchFamily="18" charset="2"/>
                        <a:buChar char=""/>
                        <a:tabLst>
                          <a:tab pos="457200" algn="l"/>
                        </a:tabLst>
                      </a:pPr>
                      <a:r>
                        <a:rPr lang="en-IN" sz="1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ECG signal (lead 1 configuration)</a:t>
                      </a:r>
                    </a:p>
                    <a:p>
                      <a:pPr marL="342900" lvl="0" indent="-342900">
                        <a:spcAft>
                          <a:spcPts val="750"/>
                        </a:spcAft>
                        <a:buSzPts val="1000"/>
                        <a:buFont typeface="Symbol" panose="05050102010706020507" pitchFamily="18" charset="2"/>
                        <a:buChar char=""/>
                        <a:tabLst>
                          <a:tab pos="457200" algn="l"/>
                        </a:tabLst>
                      </a:pPr>
                      <a:r>
                        <a:rPr lang="en-IN" sz="1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R-R interval data (800 points)</a:t>
                      </a:r>
                    </a:p>
                    <a:p>
                      <a:pPr marL="342900" lvl="0" indent="-342900">
                        <a:spcAft>
                          <a:spcPts val="750"/>
                        </a:spcAft>
                        <a:buSzPts val="1000"/>
                        <a:buFont typeface="Symbol" panose="05050102010706020507" pitchFamily="18" charset="2"/>
                        <a:buChar char=""/>
                        <a:tabLst>
                          <a:tab pos="457200" algn="l"/>
                        </a:tabLst>
                      </a:pPr>
                      <a:r>
                        <a:rPr lang="en-IN" sz="1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Descriptors calculated from R-R interval data:</a:t>
                      </a:r>
                    </a:p>
                    <a:p>
                      <a:pPr marL="342900" lvl="0" indent="-342900">
                        <a:spcAft>
                          <a:spcPts val="750"/>
                        </a:spcAft>
                        <a:buSzPts val="1000"/>
                        <a:buFont typeface="Symbol" panose="05050102010706020507" pitchFamily="18" charset="2"/>
                        <a:buChar char=""/>
                        <a:tabLst>
                          <a:tab pos="457200" algn="l"/>
                        </a:tabLst>
                      </a:pPr>
                      <a:r>
                        <a:rPr lang="en-IN" sz="1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S13, S24, Sax (long-term absolute variability in different quadrants and axis)</a:t>
                      </a:r>
                    </a:p>
                    <a:p>
                      <a:pPr marL="342900" lvl="0" indent="-342900">
                        <a:spcAft>
                          <a:spcPts val="750"/>
                        </a:spcAft>
                        <a:buSzPts val="1000"/>
                        <a:buFont typeface="Symbol" panose="05050102010706020507" pitchFamily="18" charset="2"/>
                        <a:buChar char=""/>
                        <a:tabLst>
                          <a:tab pos="457200" algn="l"/>
                        </a:tabLst>
                      </a:pPr>
                      <a:r>
                        <a:rPr lang="en-IN" sz="1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R24/13, R24/</a:t>
                      </a:r>
                      <a:r>
                        <a:rPr lang="en-IN" sz="13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ax</a:t>
                      </a:r>
                      <a:r>
                        <a:rPr lang="en-IN" sz="1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(ratios of S24 to S13 and S24 to Sax)</a:t>
                      </a:r>
                    </a:p>
                  </a:txBody>
                  <a:tcPr marL="23018" marR="230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1645920">
                <a:tc>
                  <a:txBody>
                    <a:bodyPr/>
                    <a:lstStyle/>
                    <a:p>
                      <a:pPr algn="ctr">
                        <a:spcAft>
                          <a:spcPts val="0"/>
                        </a:spcAft>
                      </a:pPr>
                      <a:r>
                        <a:rPr lang="en-IN" sz="1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TECHNIQUE</a:t>
                      </a:r>
                    </a:p>
                  </a:txBody>
                  <a:tcPr marL="23018" marR="230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spcAft>
                          <a:spcPts val="750"/>
                        </a:spcAft>
                        <a:buSzPts val="1000"/>
                        <a:buFont typeface="Symbol" panose="05050102010706020507" pitchFamily="18" charset="2"/>
                        <a:buChar char=""/>
                        <a:tabLst>
                          <a:tab pos="457200" algn="l"/>
                        </a:tabLst>
                      </a:pPr>
                      <a:r>
                        <a:rPr lang="en-IN" sz="1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Signal Processing Techniques:</a:t>
                      </a:r>
                    </a:p>
                    <a:p>
                      <a:pPr marL="342900" lvl="0" indent="-342900">
                        <a:spcAft>
                          <a:spcPts val="750"/>
                        </a:spcAft>
                        <a:buSzPts val="1000"/>
                        <a:buFont typeface="Symbol" panose="05050102010706020507" pitchFamily="18" charset="2"/>
                        <a:buChar char=""/>
                        <a:tabLst>
                          <a:tab pos="457200" algn="l"/>
                        </a:tabLst>
                      </a:pPr>
                      <a:r>
                        <a:rPr lang="en-IN" sz="1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Electrocardiogram (ECG) signal processing.</a:t>
                      </a:r>
                    </a:p>
                    <a:p>
                      <a:pPr marL="342900" lvl="0" indent="-342900">
                        <a:spcAft>
                          <a:spcPts val="750"/>
                        </a:spcAft>
                        <a:buSzPts val="1000"/>
                        <a:buFont typeface="Symbol" panose="05050102010706020507" pitchFamily="18" charset="2"/>
                        <a:buChar char=""/>
                        <a:tabLst>
                          <a:tab pos="457200" algn="l"/>
                        </a:tabLst>
                      </a:pPr>
                      <a:r>
                        <a:rPr lang="en-IN" sz="1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Mini computer Raspberry Pi 3 Model B (</a:t>
                      </a:r>
                      <a:r>
                        <a:rPr lang="en-IN" sz="13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RasPi</a:t>
                      </a:r>
                      <a:r>
                        <a:rPr lang="en-IN" sz="1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used for Sudden Cardiac Death (SCD) prediction.</a:t>
                      </a:r>
                    </a:p>
                    <a:p>
                      <a:pPr marL="342900" lvl="0" indent="-342900">
                        <a:spcAft>
                          <a:spcPts val="750"/>
                        </a:spcAft>
                        <a:buSzPts val="1000"/>
                        <a:buFont typeface="Symbol" panose="05050102010706020507" pitchFamily="18" charset="2"/>
                        <a:buChar char=""/>
                        <a:tabLst>
                          <a:tab pos="457200" algn="l"/>
                        </a:tabLst>
                      </a:pPr>
                      <a:r>
                        <a:rPr lang="en-IN" sz="1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ICs AD8232 and TL084 utilized for ECG signal processing until R peak detection.</a:t>
                      </a:r>
                    </a:p>
                    <a:p>
                      <a:pPr marL="342900" lvl="0" indent="-342900">
                        <a:spcAft>
                          <a:spcPts val="750"/>
                        </a:spcAft>
                        <a:buSzPts val="1000"/>
                        <a:buFont typeface="Symbol" panose="05050102010706020507" pitchFamily="18" charset="2"/>
                        <a:buChar char=""/>
                        <a:tabLst>
                          <a:tab pos="457200" algn="l"/>
                        </a:tabLst>
                      </a:pPr>
                      <a:r>
                        <a:rPr lang="en-IN" sz="13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Poincaré</a:t>
                      </a:r>
                      <a:r>
                        <a:rPr lang="en-IN" sz="1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Plot of RR Interval Differences (PORRID) employed by </a:t>
                      </a:r>
                      <a:r>
                        <a:rPr lang="en-IN" sz="13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RasPi</a:t>
                      </a:r>
                      <a:r>
                        <a:rPr lang="en-IN" sz="1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for processing R peaks.</a:t>
                      </a:r>
                    </a:p>
                    <a:p>
                      <a:pPr marL="342900" lvl="0" indent="-342900">
                        <a:spcAft>
                          <a:spcPts val="750"/>
                        </a:spcAft>
                        <a:buSzPts val="1000"/>
                        <a:buFont typeface="Symbol" panose="05050102010706020507" pitchFamily="18" charset="2"/>
                        <a:buChar char=""/>
                        <a:tabLst>
                          <a:tab pos="457200" algn="l"/>
                        </a:tabLst>
                      </a:pPr>
                      <a:r>
                        <a:rPr lang="en-IN" sz="1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Fuzzy classification using membership functions and 218 fuzzy rules for decision-making on SCD probability.</a:t>
                      </a:r>
                    </a:p>
                  </a:txBody>
                  <a:tcPr marL="23018" marR="230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848830">
                <a:tc>
                  <a:txBody>
                    <a:bodyPr/>
                    <a:lstStyle/>
                    <a:p>
                      <a:pPr algn="ctr">
                        <a:spcAft>
                          <a:spcPts val="0"/>
                        </a:spcAft>
                      </a:pPr>
                      <a:r>
                        <a:rPr lang="en-IN" sz="1300">
                          <a:solidFill>
                            <a:schemeClr val="tx1"/>
                          </a:solidFill>
                          <a:effectLst/>
                          <a:latin typeface="Arial" panose="020B0604020202020204" pitchFamily="34" charset="0"/>
                          <a:ea typeface="Times New Roman" panose="02020603050405020304" pitchFamily="18" charset="0"/>
                          <a:cs typeface="Arial" panose="020B0604020202020204" pitchFamily="34" charset="0"/>
                        </a:rPr>
                        <a:t>RESULT</a:t>
                      </a:r>
                    </a:p>
                  </a:txBody>
                  <a:tcPr marL="23018" marR="230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spcAft>
                          <a:spcPts val="750"/>
                        </a:spcAft>
                        <a:buSzPts val="1000"/>
                        <a:buFont typeface="Symbol" panose="05050102010706020507" pitchFamily="18" charset="2"/>
                        <a:buChar char=""/>
                        <a:tabLst>
                          <a:tab pos="457200" algn="l"/>
                        </a:tabLst>
                      </a:pPr>
                      <a:r>
                        <a:rPr lang="en-IN" sz="1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System successfully identified NSR and SCD categories on datasets from </a:t>
                      </a:r>
                      <a:r>
                        <a:rPr lang="en-IN" sz="13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Physionet</a:t>
                      </a:r>
                      <a:r>
                        <a:rPr lang="en-IN" sz="1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database.</a:t>
                      </a:r>
                    </a:p>
                    <a:p>
                      <a:pPr>
                        <a:spcAft>
                          <a:spcPts val="750"/>
                        </a:spcAft>
                      </a:pPr>
                      <a:r>
                        <a:rPr lang="en-IN" sz="1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Successfully categorized 12 datasets (6 Normal Sinus Rhythm (NSR) and 6 SCD) based on the information in the database.</a:t>
                      </a:r>
                    </a:p>
                    <a:p>
                      <a:pPr>
                        <a:spcAft>
                          <a:spcPts val="750"/>
                        </a:spcAft>
                      </a:pPr>
                      <a:r>
                        <a:rPr lang="en-IN" sz="1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Tested on 10 persons, and the highest percentage of SCD probability achieved was 36.82%.</a:t>
                      </a:r>
                    </a:p>
                  </a:txBody>
                  <a:tcPr marL="23018" marR="230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1127425">
                <a:tc>
                  <a:txBody>
                    <a:bodyPr/>
                    <a:lstStyle/>
                    <a:p>
                      <a:pPr algn="ctr">
                        <a:spcAft>
                          <a:spcPts val="0"/>
                        </a:spcAft>
                      </a:pPr>
                      <a:r>
                        <a:rPr lang="en-IN" sz="1300">
                          <a:solidFill>
                            <a:schemeClr val="tx1"/>
                          </a:solidFill>
                          <a:effectLst/>
                          <a:latin typeface="Arial" panose="020B0604020202020204" pitchFamily="34" charset="0"/>
                          <a:ea typeface="Times New Roman" panose="02020603050405020304" pitchFamily="18" charset="0"/>
                          <a:cs typeface="Arial" panose="020B0604020202020204" pitchFamily="34" charset="0"/>
                        </a:rPr>
                        <a:t>FUTURE WORK</a:t>
                      </a:r>
                    </a:p>
                  </a:txBody>
                  <a:tcPr marL="23018" marR="230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spcAft>
                          <a:spcPts val="750"/>
                        </a:spcAft>
                        <a:buSzPts val="1000"/>
                        <a:buFont typeface="Symbol" panose="05050102010706020507" pitchFamily="18" charset="2"/>
                        <a:buChar char=""/>
                        <a:tabLst>
                          <a:tab pos="457200" algn="l"/>
                        </a:tabLst>
                      </a:pPr>
                      <a:r>
                        <a:rPr lang="en-IN" sz="1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Collaboration with medical professionals for patient testing and validation.</a:t>
                      </a:r>
                    </a:p>
                    <a:p>
                      <a:pPr marL="342900" lvl="0" indent="-342900">
                        <a:spcAft>
                          <a:spcPts val="750"/>
                        </a:spcAft>
                        <a:buSzPts val="1000"/>
                        <a:buFont typeface="Symbol" panose="05050102010706020507" pitchFamily="18" charset="2"/>
                        <a:buChar char=""/>
                        <a:tabLst>
                          <a:tab pos="457200" algn="l"/>
                        </a:tabLst>
                      </a:pPr>
                      <a:r>
                        <a:rPr lang="en-IN" sz="1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Implement DC power supply (rechargeable battery) for portability and noise reduction.</a:t>
                      </a:r>
                    </a:p>
                    <a:p>
                      <a:pPr marL="342900" lvl="0" indent="-342900">
                        <a:spcAft>
                          <a:spcPts val="750"/>
                        </a:spcAft>
                        <a:buSzPts val="1000"/>
                        <a:buFont typeface="Symbol" panose="05050102010706020507" pitchFamily="18" charset="2"/>
                        <a:buChar char=""/>
                        <a:tabLst>
                          <a:tab pos="457200" algn="l"/>
                        </a:tabLst>
                      </a:pPr>
                      <a:r>
                        <a:rPr lang="en-IN" sz="1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Investigate potential for early stage SCD prediction.</a:t>
                      </a:r>
                    </a:p>
                  </a:txBody>
                  <a:tcPr marL="23018" marR="230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632763">
                <a:tc>
                  <a:txBody>
                    <a:bodyPr/>
                    <a:lstStyle/>
                    <a:p>
                      <a:pPr algn="ctr">
                        <a:spcAft>
                          <a:spcPts val="0"/>
                        </a:spcAft>
                      </a:pPr>
                      <a:r>
                        <a:rPr lang="en-IN" sz="1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SENSORS</a:t>
                      </a:r>
                    </a:p>
                  </a:txBody>
                  <a:tcPr marL="23018" marR="230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spcAft>
                          <a:spcPts val="750"/>
                        </a:spcAft>
                        <a:buSzPts val="1000"/>
                        <a:buFont typeface="Symbol" panose="05050102010706020507" pitchFamily="18" charset="2"/>
                        <a:buChar char=""/>
                        <a:tabLst>
                          <a:tab pos="457200" algn="l"/>
                        </a:tabLst>
                      </a:pPr>
                      <a:r>
                        <a:rPr lang="en-IN" sz="1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AD8232 for ECG signal conditioning, amplification, and noise reduction.</a:t>
                      </a:r>
                    </a:p>
                    <a:p>
                      <a:pPr marL="342900" lvl="0" indent="-342900">
                        <a:spcAft>
                          <a:spcPts val="750"/>
                        </a:spcAft>
                        <a:buSzPts val="1000"/>
                        <a:buFont typeface="Symbol" panose="05050102010706020507" pitchFamily="18" charset="2"/>
                        <a:buChar char=""/>
                        <a:tabLst>
                          <a:tab pos="457200" algn="l"/>
                        </a:tabLst>
                      </a:pPr>
                      <a:r>
                        <a:rPr lang="en-IN" sz="1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TL084 for Band Pass Filter (BPF) design and R peak detection.</a:t>
                      </a:r>
                    </a:p>
                  </a:txBody>
                  <a:tcPr marL="23018" marR="230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10395467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sp>
        <p:nvSpPr>
          <p:cNvPr id="5" name="TextBox 4"/>
          <p:cNvSpPr txBox="1"/>
          <p:nvPr/>
        </p:nvSpPr>
        <p:spPr>
          <a:xfrm>
            <a:off x="144379" y="154004"/>
            <a:ext cx="5351646" cy="369332"/>
          </a:xfrm>
          <a:prstGeom prst="rect">
            <a:avLst/>
          </a:prstGeom>
          <a:noFill/>
        </p:spPr>
        <p:txBody>
          <a:bodyPr wrap="square" rtlCol="0">
            <a:spAutoFit/>
          </a:bodyPr>
          <a:lstStyle/>
          <a:p>
            <a:r>
              <a:rPr lang="en-US" dirty="0"/>
              <a:t>REFERENCES</a:t>
            </a:r>
            <a:endParaRPr lang="en-IN" dirty="0"/>
          </a:p>
        </p:txBody>
      </p:sp>
      <p:sp>
        <p:nvSpPr>
          <p:cNvPr id="6" name="TextBox 5"/>
          <p:cNvSpPr txBox="1"/>
          <p:nvPr/>
        </p:nvSpPr>
        <p:spPr>
          <a:xfrm>
            <a:off x="163629" y="683394"/>
            <a:ext cx="12028371" cy="6186309"/>
          </a:xfrm>
          <a:prstGeom prst="rect">
            <a:avLst/>
          </a:prstGeom>
          <a:noFill/>
        </p:spPr>
        <p:txBody>
          <a:bodyPr wrap="square" rtlCol="0">
            <a:spAutoFit/>
          </a:bodyPr>
          <a:lstStyle/>
          <a:p>
            <a:pPr marL="342900" indent="-342900">
              <a:buFont typeface="+mj-lt"/>
              <a:buAutoNum type="arabicPeriod"/>
            </a:pPr>
            <a:r>
              <a:rPr lang="en-IN" dirty="0" err="1"/>
              <a:t>Mazumder</a:t>
            </a:r>
            <a:r>
              <a:rPr lang="en-IN" dirty="0"/>
              <a:t>, O., &amp; Sinha, A. (2021, August). In </a:t>
            </a:r>
            <a:r>
              <a:rPr lang="en-IN" dirty="0" err="1"/>
              <a:t>silico</a:t>
            </a:r>
            <a:r>
              <a:rPr lang="en-IN" dirty="0"/>
              <a:t> evaluation of wearable cardiac defibrillator: personalized therapy planning to prevent sudden cardiac death. In </a:t>
            </a:r>
            <a:r>
              <a:rPr lang="en-IN" i="1" dirty="0"/>
              <a:t>2021 29th European Signal Processing Conference (EUSIPCO)</a:t>
            </a:r>
            <a:r>
              <a:rPr lang="en-IN" dirty="0"/>
              <a:t> (pp. 1201-1205). IEEE.</a:t>
            </a:r>
          </a:p>
          <a:p>
            <a:pPr marL="342900" indent="-342900">
              <a:buFont typeface="+mj-lt"/>
              <a:buAutoNum type="arabicPeriod"/>
            </a:pPr>
            <a:endParaRPr lang="en-US" dirty="0"/>
          </a:p>
          <a:p>
            <a:pPr marL="342900" indent="-342900">
              <a:buFont typeface="+mj-lt"/>
              <a:buAutoNum type="arabicPeriod"/>
            </a:pPr>
            <a:r>
              <a:rPr lang="en-US" dirty="0"/>
              <a:t>Zhang, Y., Cha, X., Cui, B., &amp; Lai, D. (2023, August). Early Recognition of Sudden Cardiac Death Combined with Deep Transfer Learning and Superficial ECG Features. In </a:t>
            </a:r>
            <a:r>
              <a:rPr lang="en-US" i="1" dirty="0"/>
              <a:t>2023 IEEE 4th International Conference on Pattern Recognition and Machine Learning (PRML)</a:t>
            </a:r>
            <a:r>
              <a:rPr lang="en-US" dirty="0"/>
              <a:t> (pp. 294-298). IEEE.</a:t>
            </a:r>
          </a:p>
          <a:p>
            <a:pPr marL="342900" indent="-342900">
              <a:buFont typeface="+mj-lt"/>
              <a:buAutoNum type="arabicPeriod"/>
            </a:pPr>
            <a:endParaRPr lang="en-US" dirty="0"/>
          </a:p>
          <a:p>
            <a:pPr marL="342900" indent="-342900">
              <a:buFont typeface="+mj-lt"/>
              <a:buAutoNum type="arabicPeriod"/>
            </a:pPr>
            <a:r>
              <a:rPr lang="en-IN" dirty="0" err="1"/>
              <a:t>Loria</a:t>
            </a:r>
            <a:r>
              <a:rPr lang="en-IN" dirty="0"/>
              <a:t>-Romero, M., </a:t>
            </a:r>
            <a:r>
              <a:rPr lang="en-IN" dirty="0" err="1"/>
              <a:t>Peregrina-Barreto</a:t>
            </a:r>
            <a:r>
              <a:rPr lang="en-IN" dirty="0"/>
              <a:t>, H., Rangel-</a:t>
            </a:r>
            <a:r>
              <a:rPr lang="en-IN" dirty="0" err="1"/>
              <a:t>Magdaleno</a:t>
            </a:r>
            <a:r>
              <a:rPr lang="en-IN" dirty="0"/>
              <a:t>, J., &amp; Rico-</a:t>
            </a:r>
            <a:r>
              <a:rPr lang="en-IN" dirty="0" err="1"/>
              <a:t>Aniles</a:t>
            </a:r>
            <a:r>
              <a:rPr lang="en-IN" dirty="0"/>
              <a:t>, H. D. (2022, June). Ventricular Fibrillation Characterization for Sudden Cardiac Death Risk Prediction based on Wavelet Analysis. In </a:t>
            </a:r>
            <a:r>
              <a:rPr lang="en-IN" i="1" dirty="0"/>
              <a:t>2022 IEEE International Symposium on Medical Measurements and Applications (</a:t>
            </a:r>
            <a:r>
              <a:rPr lang="en-IN" i="1" dirty="0" err="1"/>
              <a:t>MeMeA</a:t>
            </a:r>
            <a:r>
              <a:rPr lang="en-IN" i="1" dirty="0"/>
              <a:t>)</a:t>
            </a:r>
            <a:r>
              <a:rPr lang="en-IN" dirty="0"/>
              <a:t> (pp. 1-6). IEEE.</a:t>
            </a:r>
          </a:p>
          <a:p>
            <a:pPr marL="342900" indent="-342900">
              <a:buFont typeface="+mj-lt"/>
              <a:buAutoNum type="arabicPeriod"/>
            </a:pPr>
            <a:endParaRPr lang="en-US" dirty="0"/>
          </a:p>
          <a:p>
            <a:pPr marL="342900" indent="-342900">
              <a:buFont typeface="+mj-lt"/>
              <a:buAutoNum type="arabicPeriod"/>
            </a:pPr>
            <a:r>
              <a:rPr lang="en-IN" dirty="0" err="1"/>
              <a:t>Abidin</a:t>
            </a:r>
            <a:r>
              <a:rPr lang="en-IN" dirty="0"/>
              <a:t>, Z., Jaya, L. A. T., </a:t>
            </a:r>
            <a:r>
              <a:rPr lang="en-IN" dirty="0" err="1"/>
              <a:t>Siwindarto</a:t>
            </a:r>
            <a:r>
              <a:rPr lang="en-IN" dirty="0"/>
              <a:t>, P., &amp; </a:t>
            </a:r>
            <a:r>
              <a:rPr lang="en-IN" dirty="0" err="1"/>
              <a:t>Tanno</a:t>
            </a:r>
            <a:r>
              <a:rPr lang="en-IN" dirty="0"/>
              <a:t>, K. (2020, November). ECG Signal Processing Using Fuzzy Classification for Sudden Cardiac Death Prediction. In </a:t>
            </a:r>
            <a:r>
              <a:rPr lang="en-IN" i="1" dirty="0"/>
              <a:t>2020 IEEE 50th International Symposium on Multiple-Valued Logic (ISMVL)</a:t>
            </a:r>
            <a:r>
              <a:rPr lang="en-IN" dirty="0"/>
              <a:t> (pp. 111-116). IEEE.</a:t>
            </a:r>
          </a:p>
          <a:p>
            <a:pPr marL="342900" indent="-342900">
              <a:buFont typeface="+mj-lt"/>
              <a:buAutoNum type="arabicPeriod"/>
            </a:pPr>
            <a:endParaRPr lang="en-US" dirty="0"/>
          </a:p>
          <a:p>
            <a:pPr marL="342900" indent="-342900">
              <a:buFont typeface="+mj-lt"/>
              <a:buAutoNum type="arabicPeriod"/>
            </a:pPr>
            <a:r>
              <a:rPr lang="en-IN" dirty="0"/>
              <a:t>Hosokawa, Y., Murata, Y., Stearns, R. L., Suzuki-Yamanaka, M., </a:t>
            </a:r>
            <a:r>
              <a:rPr lang="en-IN" dirty="0" err="1"/>
              <a:t>Kucera</a:t>
            </a:r>
            <a:r>
              <a:rPr lang="en-IN" dirty="0"/>
              <a:t>, K. L., &amp; Casa, D. J. (2021). Epidemiology of sudden death in organized school sports in Japan. </a:t>
            </a:r>
            <a:r>
              <a:rPr lang="en-IN" i="1" dirty="0"/>
              <a:t>Injury epidemiology</a:t>
            </a:r>
            <a:r>
              <a:rPr lang="en-IN" dirty="0"/>
              <a:t>, </a:t>
            </a:r>
            <a:r>
              <a:rPr lang="en-IN" i="1" dirty="0"/>
              <a:t>8</a:t>
            </a:r>
            <a:r>
              <a:rPr lang="en-IN" dirty="0"/>
              <a:t>, 1-7.</a:t>
            </a:r>
          </a:p>
          <a:p>
            <a:pPr marL="342900" indent="-342900">
              <a:buFont typeface="+mj-lt"/>
              <a:buAutoNum type="arabicPeriod"/>
            </a:pPr>
            <a:endParaRPr lang="en-US" dirty="0"/>
          </a:p>
          <a:p>
            <a:pPr marL="342900" indent="-342900">
              <a:buFont typeface="+mj-lt"/>
              <a:buAutoNum type="arabicPeriod"/>
            </a:pPr>
            <a:r>
              <a:rPr lang="en-US" dirty="0"/>
              <a:t>Khan, Z., </a:t>
            </a:r>
            <a:r>
              <a:rPr lang="en-US" dirty="0" err="1"/>
              <a:t>Besis</a:t>
            </a:r>
            <a:r>
              <a:rPr lang="en-US" dirty="0"/>
              <a:t>, G., &amp; </a:t>
            </a:r>
            <a:r>
              <a:rPr lang="en-US" dirty="0" err="1"/>
              <a:t>Tomson</a:t>
            </a:r>
            <a:r>
              <a:rPr lang="en-US" dirty="0"/>
              <a:t>, J. (2022). Tachycardia-Induced Cardiomyopathy in a Young Healthy Patient: A Case Report. </a:t>
            </a:r>
            <a:r>
              <a:rPr lang="en-US" i="1" dirty="0" err="1"/>
              <a:t>Cureus</a:t>
            </a:r>
            <a:r>
              <a:rPr lang="en-US" dirty="0"/>
              <a:t>, </a:t>
            </a:r>
            <a:r>
              <a:rPr lang="en-US" i="1" dirty="0"/>
              <a:t>14</a:t>
            </a:r>
            <a:r>
              <a:rPr lang="en-US" dirty="0"/>
              <a:t>(9).</a:t>
            </a:r>
          </a:p>
          <a:p>
            <a:endParaRPr lang="en-IN" dirty="0"/>
          </a:p>
        </p:txBody>
      </p:sp>
    </p:spTree>
    <p:extLst>
      <p:ext uri="{BB962C8B-B14F-4D97-AF65-F5344CB8AC3E}">
        <p14:creationId xmlns:p14="http://schemas.microsoft.com/office/powerpoint/2010/main" val="4955725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sp>
        <p:nvSpPr>
          <p:cNvPr id="5" name="TextBox 4"/>
          <p:cNvSpPr txBox="1"/>
          <p:nvPr/>
        </p:nvSpPr>
        <p:spPr>
          <a:xfrm>
            <a:off x="144379" y="154004"/>
            <a:ext cx="5351646" cy="369332"/>
          </a:xfrm>
          <a:prstGeom prst="rect">
            <a:avLst/>
          </a:prstGeom>
          <a:noFill/>
        </p:spPr>
        <p:txBody>
          <a:bodyPr wrap="square" rtlCol="0">
            <a:spAutoFit/>
          </a:bodyPr>
          <a:lstStyle/>
          <a:p>
            <a:r>
              <a:rPr lang="en-US" dirty="0"/>
              <a:t>REFERENCES</a:t>
            </a:r>
            <a:endParaRPr lang="en-IN" dirty="0"/>
          </a:p>
        </p:txBody>
      </p:sp>
      <p:sp>
        <p:nvSpPr>
          <p:cNvPr id="6" name="TextBox 5"/>
          <p:cNvSpPr txBox="1"/>
          <p:nvPr/>
        </p:nvSpPr>
        <p:spPr>
          <a:xfrm>
            <a:off x="163629" y="683394"/>
            <a:ext cx="12028371" cy="6463308"/>
          </a:xfrm>
          <a:prstGeom prst="rect">
            <a:avLst/>
          </a:prstGeom>
          <a:noFill/>
        </p:spPr>
        <p:txBody>
          <a:bodyPr wrap="square" rtlCol="0">
            <a:spAutoFit/>
          </a:bodyPr>
          <a:lstStyle/>
          <a:p>
            <a:pPr marL="342900" indent="-342900">
              <a:buFont typeface="+mj-lt"/>
              <a:buAutoNum type="arabicPeriod" startAt="7"/>
            </a:pPr>
            <a:r>
              <a:rPr lang="en-US" dirty="0" err="1"/>
              <a:t>Hardeland</a:t>
            </a:r>
            <a:r>
              <a:rPr lang="en-US" dirty="0"/>
              <a:t>, C., </a:t>
            </a:r>
            <a:r>
              <a:rPr lang="en-US" dirty="0" err="1"/>
              <a:t>Leonardsen</a:t>
            </a:r>
            <a:r>
              <a:rPr lang="en-US" dirty="0"/>
              <a:t>, A. C. L., </a:t>
            </a:r>
            <a:r>
              <a:rPr lang="en-US" dirty="0" err="1"/>
              <a:t>Isern</a:t>
            </a:r>
            <a:r>
              <a:rPr lang="en-US" dirty="0"/>
              <a:t>, C. B., &amp; Berge, H. M. (2022). Experiences of cardiac arrest survivors among young exercisers in Norway: A qualitative study. </a:t>
            </a:r>
            <a:r>
              <a:rPr lang="en-US" i="1" dirty="0"/>
              <a:t>Resuscitation Plus</a:t>
            </a:r>
            <a:r>
              <a:rPr lang="en-US" dirty="0"/>
              <a:t>, </a:t>
            </a:r>
            <a:r>
              <a:rPr lang="en-US" i="1" dirty="0"/>
              <a:t>11</a:t>
            </a:r>
            <a:r>
              <a:rPr lang="en-US" dirty="0"/>
              <a:t>, 100293.</a:t>
            </a:r>
          </a:p>
          <a:p>
            <a:pPr marL="342900" indent="-342900">
              <a:buFont typeface="+mj-lt"/>
              <a:buAutoNum type="arabicPeriod" startAt="7"/>
            </a:pPr>
            <a:endParaRPr lang="en-US" dirty="0"/>
          </a:p>
          <a:p>
            <a:pPr marL="342900" indent="-342900">
              <a:buFont typeface="+mj-lt"/>
              <a:buAutoNum type="arabicPeriod" startAt="7"/>
            </a:pPr>
            <a:r>
              <a:rPr lang="en-US" dirty="0" err="1"/>
              <a:t>Karam</a:t>
            </a:r>
            <a:r>
              <a:rPr lang="en-US" dirty="0"/>
              <a:t>, N., </a:t>
            </a:r>
            <a:r>
              <a:rPr lang="en-US" dirty="0" err="1"/>
              <a:t>Pechmajou</a:t>
            </a:r>
            <a:r>
              <a:rPr lang="en-US" dirty="0"/>
              <a:t>, L., Narayanan, K., </a:t>
            </a:r>
            <a:r>
              <a:rPr lang="en-US" dirty="0" err="1"/>
              <a:t>Bougouin</a:t>
            </a:r>
            <a:r>
              <a:rPr lang="en-US" dirty="0"/>
              <a:t>, W., </a:t>
            </a:r>
            <a:r>
              <a:rPr lang="en-US" dirty="0" err="1"/>
              <a:t>Sharifzadehgan</a:t>
            </a:r>
            <a:r>
              <a:rPr lang="en-US" dirty="0"/>
              <a:t>, A., </a:t>
            </a:r>
            <a:r>
              <a:rPr lang="en-US" dirty="0" err="1"/>
              <a:t>Anys</a:t>
            </a:r>
            <a:r>
              <a:rPr lang="en-US" dirty="0"/>
              <a:t>, S., ... &amp; </a:t>
            </a:r>
            <a:r>
              <a:rPr lang="en-US" dirty="0" err="1"/>
              <a:t>Marijon</a:t>
            </a:r>
            <a:r>
              <a:rPr lang="en-US" dirty="0"/>
              <a:t>, E. (2022). Evolution of incidence, management, and outcomes over time in sports-related sudden cardiac arrest. </a:t>
            </a:r>
            <a:r>
              <a:rPr lang="en-US" i="1" dirty="0"/>
              <a:t>Journal of the American College of Cardiology</a:t>
            </a:r>
            <a:r>
              <a:rPr lang="en-US" dirty="0"/>
              <a:t>, </a:t>
            </a:r>
            <a:r>
              <a:rPr lang="en-US" i="1" dirty="0"/>
              <a:t>79</a:t>
            </a:r>
            <a:r>
              <a:rPr lang="en-US" dirty="0"/>
              <a:t>(3), 238-246.</a:t>
            </a:r>
          </a:p>
          <a:p>
            <a:pPr marL="342900" indent="-342900">
              <a:buFont typeface="+mj-lt"/>
              <a:buAutoNum type="arabicPeriod" startAt="7"/>
            </a:pPr>
            <a:endParaRPr lang="en-US" dirty="0"/>
          </a:p>
          <a:p>
            <a:pPr marL="342900" indent="-342900">
              <a:buFont typeface="+mj-lt"/>
              <a:buAutoNum type="arabicPeriod" startAt="7"/>
            </a:pPr>
            <a:r>
              <a:rPr lang="en-US" dirty="0"/>
              <a:t>Basso, C., Rizzo, S., </a:t>
            </a:r>
            <a:r>
              <a:rPr lang="en-US" dirty="0" err="1"/>
              <a:t>Carturan</a:t>
            </a:r>
            <a:r>
              <a:rPr lang="en-US" dirty="0"/>
              <a:t>, E., </a:t>
            </a:r>
            <a:r>
              <a:rPr lang="en-US" dirty="0" err="1"/>
              <a:t>Pilichou</a:t>
            </a:r>
            <a:r>
              <a:rPr lang="en-US" dirty="0"/>
              <a:t>, K., &amp; </a:t>
            </a:r>
            <a:r>
              <a:rPr lang="en-US" dirty="0" err="1"/>
              <a:t>Thiene</a:t>
            </a:r>
            <a:r>
              <a:rPr lang="en-US" dirty="0"/>
              <a:t>, G. (2020). Cardiac arrest at rest and during sport activity: Causes and prevention. </a:t>
            </a:r>
            <a:r>
              <a:rPr lang="en-US" i="1" dirty="0"/>
              <a:t>European Heart Journal Supplements</a:t>
            </a:r>
            <a:r>
              <a:rPr lang="en-US" dirty="0"/>
              <a:t>, </a:t>
            </a:r>
            <a:r>
              <a:rPr lang="en-US" i="1" dirty="0"/>
              <a:t>22</a:t>
            </a:r>
            <a:r>
              <a:rPr lang="en-US" dirty="0"/>
              <a:t>(</a:t>
            </a:r>
            <a:r>
              <a:rPr lang="en-US" dirty="0" err="1"/>
              <a:t>Supplement_E</a:t>
            </a:r>
            <a:r>
              <a:rPr lang="en-US" dirty="0"/>
              <a:t>), E20-E24.</a:t>
            </a:r>
          </a:p>
          <a:p>
            <a:pPr marL="342900" indent="-342900">
              <a:buFont typeface="+mj-lt"/>
              <a:buAutoNum type="arabicPeriod" startAt="7"/>
            </a:pPr>
            <a:endParaRPr lang="en-US" dirty="0"/>
          </a:p>
          <a:p>
            <a:pPr marL="342900" indent="-342900">
              <a:buFont typeface="+mj-lt"/>
              <a:buAutoNum type="arabicPeriod" startAt="7"/>
            </a:pPr>
            <a:r>
              <a:rPr lang="en-US" dirty="0" err="1"/>
              <a:t>Riebe</a:t>
            </a:r>
            <a:r>
              <a:rPr lang="en-US" dirty="0"/>
              <a:t>, D., </a:t>
            </a:r>
            <a:r>
              <a:rPr lang="en-US" dirty="0" err="1"/>
              <a:t>Baggish</a:t>
            </a:r>
            <a:r>
              <a:rPr lang="en-US" dirty="0"/>
              <a:t>, A. L., Franklin, B. A., </a:t>
            </a:r>
            <a:r>
              <a:rPr lang="en-US" dirty="0" err="1"/>
              <a:t>Jaworski</a:t>
            </a:r>
            <a:r>
              <a:rPr lang="en-US" dirty="0"/>
              <a:t>, C. A., &amp; Thompson, P. D. (2020). The new ACSM recommendations for preventing cardiovascular events at fitness facilities. </a:t>
            </a:r>
            <a:r>
              <a:rPr lang="en-US" i="1" dirty="0"/>
              <a:t>ACSM's Health &amp; Fitness Journal</a:t>
            </a:r>
            <a:r>
              <a:rPr lang="en-US" dirty="0"/>
              <a:t>, </a:t>
            </a:r>
            <a:r>
              <a:rPr lang="en-US" i="1" dirty="0"/>
              <a:t>24</a:t>
            </a:r>
            <a:r>
              <a:rPr lang="en-US" dirty="0"/>
              <a:t>(6), 10-17.</a:t>
            </a:r>
          </a:p>
          <a:p>
            <a:pPr marL="342900" indent="-342900">
              <a:buFont typeface="+mj-lt"/>
              <a:buAutoNum type="arabicPeriod" startAt="7"/>
            </a:pPr>
            <a:endParaRPr lang="en-US" dirty="0"/>
          </a:p>
          <a:p>
            <a:pPr marL="342900" indent="-342900">
              <a:buFont typeface="+mj-lt"/>
              <a:buAutoNum type="arabicPeriod" startAt="7"/>
            </a:pPr>
            <a:r>
              <a:rPr lang="en-IN" dirty="0" err="1"/>
              <a:t>Szydłowska</a:t>
            </a:r>
            <a:r>
              <a:rPr lang="en-IN" dirty="0"/>
              <a:t>, A., </a:t>
            </a:r>
            <a:r>
              <a:rPr lang="en-IN" dirty="0" err="1"/>
              <a:t>Gruszczyńska</a:t>
            </a:r>
            <a:r>
              <a:rPr lang="en-IN" dirty="0"/>
              <a:t>, K., </a:t>
            </a:r>
            <a:r>
              <a:rPr lang="en-IN" dirty="0" err="1"/>
              <a:t>Moric-Janiszewska</a:t>
            </a:r>
            <a:r>
              <a:rPr lang="en-IN" dirty="0"/>
              <a:t>, E., &amp; </a:t>
            </a:r>
            <a:r>
              <a:rPr lang="en-IN" dirty="0" err="1"/>
              <a:t>Szydłowski</a:t>
            </a:r>
            <a:r>
              <a:rPr lang="en-IN" dirty="0"/>
              <a:t>, A. (2022). A rare case of complex ventricular arrhythmia and heart failure in a 15.5-year-old athlete. </a:t>
            </a:r>
            <a:r>
              <a:rPr lang="en-IN" i="1" dirty="0"/>
              <a:t>Paediatrics and Family Medicine</a:t>
            </a:r>
            <a:r>
              <a:rPr lang="en-IN" dirty="0"/>
              <a:t>, </a:t>
            </a:r>
            <a:r>
              <a:rPr lang="en-IN" i="1" dirty="0"/>
              <a:t>18</a:t>
            </a:r>
            <a:r>
              <a:rPr lang="en-IN" dirty="0"/>
              <a:t>(2), 182.</a:t>
            </a:r>
          </a:p>
          <a:p>
            <a:pPr marL="342900" indent="-342900">
              <a:buFont typeface="+mj-lt"/>
              <a:buAutoNum type="arabicPeriod" startAt="7"/>
            </a:pPr>
            <a:endParaRPr lang="en-US" dirty="0"/>
          </a:p>
          <a:p>
            <a:pPr marL="342900" indent="-342900">
              <a:buFont typeface="+mj-lt"/>
              <a:buAutoNum type="arabicPeriod" startAt="7"/>
            </a:pPr>
            <a:r>
              <a:rPr lang="en-US" dirty="0"/>
              <a:t>Abbas, R., Abbas, A., Khan, T. K., </a:t>
            </a:r>
            <a:r>
              <a:rPr lang="en-US" dirty="0" err="1"/>
              <a:t>Sharjeel</a:t>
            </a:r>
            <a:r>
              <a:rPr lang="en-US" dirty="0"/>
              <a:t>, S., </a:t>
            </a:r>
            <a:r>
              <a:rPr lang="en-US" dirty="0" err="1"/>
              <a:t>Amanullah</a:t>
            </a:r>
            <a:r>
              <a:rPr lang="en-US" dirty="0"/>
              <a:t>, K., &amp; </a:t>
            </a:r>
            <a:r>
              <a:rPr lang="en-US" dirty="0" err="1"/>
              <a:t>Irshad</a:t>
            </a:r>
            <a:r>
              <a:rPr lang="en-US" dirty="0"/>
              <a:t>, Y. (2023). Sudden Cardiac Death in Young Individuals: A Current Review of Evaluation, Screening and Prevention. </a:t>
            </a:r>
            <a:r>
              <a:rPr lang="en-US" i="1" dirty="0"/>
              <a:t>Journal of Clinical Medicine Research</a:t>
            </a:r>
            <a:r>
              <a:rPr lang="en-US" dirty="0"/>
              <a:t>, </a:t>
            </a:r>
            <a:r>
              <a:rPr lang="en-US" i="1" dirty="0"/>
              <a:t>15</a:t>
            </a:r>
            <a:r>
              <a:rPr lang="en-US" dirty="0"/>
              <a:t>(1), 1.</a:t>
            </a:r>
          </a:p>
          <a:p>
            <a:pPr marL="342900" indent="-342900">
              <a:buFont typeface="+mj-lt"/>
              <a:buAutoNum type="arabicPeriod" startAt="7"/>
            </a:pPr>
            <a:endParaRPr lang="en-US" dirty="0"/>
          </a:p>
          <a:p>
            <a:pPr marL="342900" indent="-342900">
              <a:buFont typeface="+mj-lt"/>
              <a:buAutoNum type="arabicPeriod" startAt="7"/>
            </a:pPr>
            <a:r>
              <a:rPr lang="en-IN" dirty="0"/>
              <a:t>Pérez-</a:t>
            </a:r>
            <a:r>
              <a:rPr lang="en-IN" dirty="0" err="1"/>
              <a:t>Villacastín</a:t>
            </a:r>
            <a:r>
              <a:rPr lang="en-IN" dirty="0"/>
              <a:t>, J. (2021). Sudden cardiac death during sports practice. Is one man's meat another man's poison?. </a:t>
            </a:r>
            <a:r>
              <a:rPr lang="en-IN" i="1" dirty="0" err="1"/>
              <a:t>Revista</a:t>
            </a:r>
            <a:r>
              <a:rPr lang="en-IN" i="1" dirty="0"/>
              <a:t> </a:t>
            </a:r>
            <a:r>
              <a:rPr lang="en-IN" i="1" dirty="0" err="1"/>
              <a:t>espanola</a:t>
            </a:r>
            <a:r>
              <a:rPr lang="en-IN" i="1" dirty="0"/>
              <a:t> de </a:t>
            </a:r>
            <a:r>
              <a:rPr lang="en-IN" i="1" dirty="0" err="1"/>
              <a:t>cardiologia</a:t>
            </a:r>
            <a:r>
              <a:rPr lang="en-IN" i="1" dirty="0"/>
              <a:t> (English ed.)</a:t>
            </a:r>
            <a:r>
              <a:rPr lang="en-IN" dirty="0"/>
              <a:t>, </a:t>
            </a:r>
            <a:r>
              <a:rPr lang="en-IN" i="1" dirty="0"/>
              <a:t>74</a:t>
            </a:r>
            <a:r>
              <a:rPr lang="en-IN" dirty="0"/>
              <a:t>(3), 210-212.</a:t>
            </a:r>
          </a:p>
          <a:p>
            <a:pPr marL="342900" indent="-342900">
              <a:buFont typeface="+mj-lt"/>
              <a:buAutoNum type="arabicPeriod" startAt="7"/>
            </a:pPr>
            <a:endParaRPr lang="en-US" dirty="0"/>
          </a:p>
          <a:p>
            <a:endParaRPr lang="en-IN" dirty="0"/>
          </a:p>
        </p:txBody>
      </p:sp>
    </p:spTree>
    <p:extLst>
      <p:ext uri="{BB962C8B-B14F-4D97-AF65-F5344CB8AC3E}">
        <p14:creationId xmlns:p14="http://schemas.microsoft.com/office/powerpoint/2010/main" val="8002480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sp>
        <p:nvSpPr>
          <p:cNvPr id="5" name="TextBox 4"/>
          <p:cNvSpPr txBox="1"/>
          <p:nvPr/>
        </p:nvSpPr>
        <p:spPr>
          <a:xfrm>
            <a:off x="144379" y="154004"/>
            <a:ext cx="5351646" cy="369332"/>
          </a:xfrm>
          <a:prstGeom prst="rect">
            <a:avLst/>
          </a:prstGeom>
          <a:noFill/>
        </p:spPr>
        <p:txBody>
          <a:bodyPr wrap="square" rtlCol="0">
            <a:spAutoFit/>
          </a:bodyPr>
          <a:lstStyle/>
          <a:p>
            <a:r>
              <a:rPr lang="en-US" dirty="0"/>
              <a:t>REFERENCES</a:t>
            </a:r>
            <a:endParaRPr lang="en-IN" dirty="0"/>
          </a:p>
        </p:txBody>
      </p:sp>
      <p:sp>
        <p:nvSpPr>
          <p:cNvPr id="6" name="TextBox 5"/>
          <p:cNvSpPr txBox="1"/>
          <p:nvPr/>
        </p:nvSpPr>
        <p:spPr>
          <a:xfrm>
            <a:off x="163629" y="683394"/>
            <a:ext cx="12028371" cy="6740307"/>
          </a:xfrm>
          <a:prstGeom prst="rect">
            <a:avLst/>
          </a:prstGeom>
          <a:noFill/>
        </p:spPr>
        <p:txBody>
          <a:bodyPr wrap="square" rtlCol="0">
            <a:spAutoFit/>
          </a:bodyPr>
          <a:lstStyle/>
          <a:p>
            <a:pPr marL="342900" indent="-342900">
              <a:buFont typeface="+mj-lt"/>
              <a:buAutoNum type="arabicPeriod" startAt="14"/>
            </a:pPr>
            <a:r>
              <a:rPr lang="en-IN" dirty="0"/>
              <a:t>Zhang, Y., Zheng, Y., Wang, M., &amp; </a:t>
            </a:r>
            <a:r>
              <a:rPr lang="en-IN" dirty="0" err="1"/>
              <a:t>Guo</a:t>
            </a:r>
            <a:r>
              <a:rPr lang="en-IN" dirty="0"/>
              <a:t>, X. (2021). Prediction of exercise sudden death in rabbit exhaustive swimming using deep neural network. </a:t>
            </a:r>
            <a:r>
              <a:rPr lang="en-IN" i="1" dirty="0" err="1"/>
              <a:t>BioMedical</a:t>
            </a:r>
            <a:r>
              <a:rPr lang="en-IN" i="1" dirty="0"/>
              <a:t> Engineering </a:t>
            </a:r>
            <a:r>
              <a:rPr lang="en-IN" i="1" dirty="0" err="1"/>
              <a:t>OnLine</a:t>
            </a:r>
            <a:r>
              <a:rPr lang="en-IN" dirty="0"/>
              <a:t>, </a:t>
            </a:r>
            <a:r>
              <a:rPr lang="en-IN" i="1" dirty="0"/>
              <a:t>20</a:t>
            </a:r>
            <a:r>
              <a:rPr lang="en-IN" dirty="0"/>
              <a:t>(1), 1-17.</a:t>
            </a:r>
          </a:p>
          <a:p>
            <a:pPr marL="342900" indent="-342900">
              <a:buFont typeface="+mj-lt"/>
              <a:buAutoNum type="arabicPeriod" startAt="14"/>
            </a:pPr>
            <a:endParaRPr lang="en-US" dirty="0"/>
          </a:p>
          <a:p>
            <a:pPr marL="342900" indent="-342900">
              <a:buFont typeface="+mj-lt"/>
              <a:buAutoNum type="arabicPeriod" startAt="14"/>
            </a:pPr>
            <a:r>
              <a:rPr lang="en-IN" dirty="0" err="1"/>
              <a:t>Bajpai</a:t>
            </a:r>
            <a:r>
              <a:rPr lang="en-IN" dirty="0"/>
              <a:t>, A., Sinha, S., Yadav, A., &amp; Srivastava, V. (2023, June). Early Prediction of Cardiac Arrest Using Hybrid Machine Learning Models. In </a:t>
            </a:r>
            <a:r>
              <a:rPr lang="en-IN" i="1" dirty="0"/>
              <a:t>2023 17th International Conference on Electronics Computer and Computation (ICECCO)</a:t>
            </a:r>
            <a:r>
              <a:rPr lang="en-IN" dirty="0"/>
              <a:t> (pp. 1-7). IEEE.</a:t>
            </a:r>
          </a:p>
          <a:p>
            <a:pPr marL="342900" indent="-342900">
              <a:buFont typeface="+mj-lt"/>
              <a:buAutoNum type="arabicPeriod" startAt="14"/>
            </a:pPr>
            <a:endParaRPr lang="en-US" dirty="0"/>
          </a:p>
          <a:p>
            <a:pPr marL="342900" indent="-342900">
              <a:buFont typeface="+mj-lt"/>
              <a:buAutoNum type="arabicPeriod" startAt="14"/>
            </a:pPr>
            <a:r>
              <a:rPr lang="en-IN" dirty="0" err="1"/>
              <a:t>Shivappriya</a:t>
            </a:r>
            <a:r>
              <a:rPr lang="en-IN" dirty="0"/>
              <a:t>, S. N., </a:t>
            </a:r>
            <a:r>
              <a:rPr lang="en-IN" dirty="0" err="1"/>
              <a:t>Navaneethakrishnan</a:t>
            </a:r>
            <a:r>
              <a:rPr lang="en-IN" dirty="0"/>
              <a:t>, R., Raj, K. S., </a:t>
            </a:r>
            <a:r>
              <a:rPr lang="en-IN" dirty="0" err="1"/>
              <a:t>Abirami</a:t>
            </a:r>
            <a:r>
              <a:rPr lang="en-IN" dirty="0"/>
              <a:t>, M., &amp; </a:t>
            </a:r>
            <a:r>
              <a:rPr lang="en-IN" dirty="0" err="1"/>
              <a:t>Chidhambaram</a:t>
            </a:r>
            <a:r>
              <a:rPr lang="en-IN" dirty="0"/>
              <a:t>, S. (2021, October). Neural network based heart disease prediction. In </a:t>
            </a:r>
            <a:r>
              <a:rPr lang="en-IN" i="1" dirty="0"/>
              <a:t>2021 International Conference on Advancements in Electrical, Electronics, Communication, Computing and Automation (ICAECA)</a:t>
            </a:r>
            <a:r>
              <a:rPr lang="en-IN" dirty="0"/>
              <a:t> (pp. 1-6). IEEE.</a:t>
            </a:r>
          </a:p>
          <a:p>
            <a:pPr marL="342900" indent="-342900">
              <a:buFont typeface="+mj-lt"/>
              <a:buAutoNum type="arabicPeriod" startAt="14"/>
            </a:pPr>
            <a:endParaRPr lang="en-US" dirty="0"/>
          </a:p>
          <a:p>
            <a:pPr marL="342900" indent="-342900">
              <a:buFont typeface="+mj-lt"/>
              <a:buAutoNum type="arabicPeriod" startAt="14"/>
            </a:pPr>
            <a:r>
              <a:rPr lang="en-IN" dirty="0"/>
              <a:t>Lee, C. N., Chen, W. D., Chu, Y. T., &amp; Cheng, L. (2021, December). Wearable Headphone System for Physiological Monitoring. In </a:t>
            </a:r>
            <a:r>
              <a:rPr lang="en-IN" i="1" dirty="0"/>
              <a:t>2021 International Conference on Machine Learning and Cybernetics (ICMLC)</a:t>
            </a:r>
            <a:r>
              <a:rPr lang="en-IN" dirty="0"/>
              <a:t> (pp. 1-5). IEEE.</a:t>
            </a:r>
          </a:p>
          <a:p>
            <a:pPr marL="342900" indent="-342900">
              <a:buFont typeface="+mj-lt"/>
              <a:buAutoNum type="arabicPeriod" startAt="14"/>
            </a:pPr>
            <a:endParaRPr lang="en-US" dirty="0"/>
          </a:p>
          <a:p>
            <a:pPr marL="342900" indent="-342900">
              <a:buFont typeface="+mj-lt"/>
              <a:buAutoNum type="arabicPeriod" startAt="14"/>
            </a:pPr>
            <a:r>
              <a:rPr lang="en-IN" dirty="0"/>
              <a:t>Raman, R., </a:t>
            </a:r>
            <a:r>
              <a:rPr lang="en-IN" dirty="0" err="1"/>
              <a:t>Shintre</a:t>
            </a:r>
            <a:r>
              <a:rPr lang="en-IN" dirty="0"/>
              <a:t>, V., Joshi, K., </a:t>
            </a:r>
            <a:r>
              <a:rPr lang="en-IN" dirty="0" err="1"/>
              <a:t>Prasanthi</a:t>
            </a:r>
            <a:r>
              <a:rPr lang="en-IN" dirty="0"/>
              <a:t>, G. S. L. B. V., </a:t>
            </a:r>
            <a:r>
              <a:rPr lang="en-IN" dirty="0" err="1"/>
              <a:t>Kaleem</a:t>
            </a:r>
            <a:r>
              <a:rPr lang="en-IN" dirty="0"/>
              <a:t>, A., &amp; Rajput, K. (2023, May). Smart Use of Machine Learning in Heart Disease Identification. In </a:t>
            </a:r>
            <a:r>
              <a:rPr lang="en-IN" i="1" dirty="0"/>
              <a:t>2023 3rd International Conference on Advance Computing and Innovative Technologies in Engineering (ICACITE)</a:t>
            </a:r>
            <a:r>
              <a:rPr lang="en-IN" dirty="0"/>
              <a:t> (pp. 1169-1174). IEEE.</a:t>
            </a:r>
          </a:p>
          <a:p>
            <a:pPr marL="342900" indent="-342900">
              <a:buFont typeface="+mj-lt"/>
              <a:buAutoNum type="arabicPeriod" startAt="14"/>
            </a:pPr>
            <a:endParaRPr lang="en-US" dirty="0"/>
          </a:p>
          <a:p>
            <a:pPr marL="342900" indent="-342900">
              <a:buFont typeface="+mj-lt"/>
              <a:buAutoNum type="arabicPeriod" startAt="14"/>
            </a:pPr>
            <a:r>
              <a:rPr lang="en-IN" dirty="0" err="1"/>
              <a:t>Supriya</a:t>
            </a:r>
            <a:r>
              <a:rPr lang="en-IN" dirty="0"/>
              <a:t>, M. S., Shankar, S. P., Reddy, S. S. M., </a:t>
            </a:r>
            <a:r>
              <a:rPr lang="en-IN" dirty="0" err="1"/>
              <a:t>Geethanjali</a:t>
            </a:r>
            <a:r>
              <a:rPr lang="en-IN" dirty="0"/>
              <a:t>, R., </a:t>
            </a:r>
            <a:r>
              <a:rPr lang="en-IN" dirty="0" err="1"/>
              <a:t>Sathvika</a:t>
            </a:r>
            <a:r>
              <a:rPr lang="en-IN" dirty="0"/>
              <a:t>, S., &amp; Shetty, S. (2022, December). Classification of Ventricular Arrhythmia using Machine Learning and Deep Learning Techniques. In </a:t>
            </a:r>
            <a:r>
              <a:rPr lang="en-IN" i="1" dirty="0"/>
              <a:t>2022 4th International Conference on Circuits, Control, Communication and Computing (I4C)</a:t>
            </a:r>
            <a:r>
              <a:rPr lang="en-IN" dirty="0"/>
              <a:t> (pp. 36-41). IEEE.</a:t>
            </a:r>
          </a:p>
          <a:p>
            <a:endParaRPr lang="en-US" dirty="0"/>
          </a:p>
          <a:p>
            <a:endParaRPr lang="en-US" dirty="0"/>
          </a:p>
          <a:p>
            <a:pPr marL="342900" indent="-342900">
              <a:buFont typeface="+mj-lt"/>
              <a:buAutoNum type="arabicPeriod"/>
            </a:pPr>
            <a:endParaRPr lang="en-US" dirty="0"/>
          </a:p>
          <a:p>
            <a:endParaRPr lang="en-IN" dirty="0"/>
          </a:p>
        </p:txBody>
      </p:sp>
    </p:spTree>
    <p:extLst>
      <p:ext uri="{BB962C8B-B14F-4D97-AF65-F5344CB8AC3E}">
        <p14:creationId xmlns:p14="http://schemas.microsoft.com/office/powerpoint/2010/main" val="1095016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sp>
      <p:sp>
        <p:nvSpPr>
          <p:cNvPr id="4" name="Text 1"/>
          <p:cNvSpPr/>
          <p:nvPr/>
        </p:nvSpPr>
        <p:spPr>
          <a:xfrm>
            <a:off x="1956991" y="3139679"/>
            <a:ext cx="3703241" cy="578644"/>
          </a:xfrm>
          <a:prstGeom prst="rect">
            <a:avLst/>
          </a:prstGeom>
          <a:noFill/>
          <a:ln/>
        </p:spPr>
        <p:txBody>
          <a:bodyPr wrap="none" rtlCol="0" anchor="t"/>
          <a:lstStyle/>
          <a:p>
            <a:pPr>
              <a:lnSpc>
                <a:spcPts val="4556"/>
              </a:lnSpc>
            </a:pPr>
            <a:endParaRPr lang="en-US" sz="3645" dirty="0">
              <a:solidFill>
                <a:prstClr val="black"/>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198588053"/>
              </p:ext>
            </p:extLst>
          </p:nvPr>
        </p:nvGraphicFramePr>
        <p:xfrm>
          <a:off x="0" y="1"/>
          <a:ext cx="12191999" cy="6857998"/>
        </p:xfrm>
        <a:graphic>
          <a:graphicData uri="http://schemas.openxmlformats.org/drawingml/2006/table">
            <a:tbl>
              <a:tblPr firstRow="1" firstCol="1" bandRow="1"/>
              <a:tblGrid>
                <a:gridCol w="2749448">
                  <a:extLst>
                    <a:ext uri="{9D8B030D-6E8A-4147-A177-3AD203B41FA5}">
                      <a16:colId xmlns:a16="http://schemas.microsoft.com/office/drawing/2014/main" xmlns="" val="20000"/>
                    </a:ext>
                  </a:extLst>
                </a:gridCol>
                <a:gridCol w="9442551">
                  <a:extLst>
                    <a:ext uri="{9D8B030D-6E8A-4147-A177-3AD203B41FA5}">
                      <a16:colId xmlns:a16="http://schemas.microsoft.com/office/drawing/2014/main" xmlns="" val="20001"/>
                    </a:ext>
                  </a:extLst>
                </a:gridCol>
              </a:tblGrid>
              <a:tr h="253840">
                <a:tc>
                  <a:txBody>
                    <a:bodyPr/>
                    <a:lstStyle/>
                    <a:p>
                      <a:pPr algn="ctr">
                        <a:spcAft>
                          <a:spcPts val="0"/>
                        </a:spcAft>
                      </a:pPr>
                      <a:r>
                        <a:rPr lang="en-IN" sz="1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TITLE </a:t>
                      </a:r>
                    </a:p>
                  </a:txBody>
                  <a:tcPr marL="39584" marR="39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3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Epidemiology of sudden death in organized school sports in Japan</a:t>
                      </a:r>
                    </a:p>
                  </a:txBody>
                  <a:tcPr marL="39584" marR="39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395556">
                <a:tc>
                  <a:txBody>
                    <a:bodyPr/>
                    <a:lstStyle/>
                    <a:p>
                      <a:pPr algn="ctr">
                        <a:spcAft>
                          <a:spcPts val="0"/>
                        </a:spcAft>
                      </a:pPr>
                      <a:r>
                        <a:rPr lang="en-IN" sz="1300">
                          <a:solidFill>
                            <a:schemeClr val="tx1"/>
                          </a:solidFill>
                          <a:effectLst/>
                          <a:latin typeface="Arial" panose="020B0604020202020204" pitchFamily="34" charset="0"/>
                          <a:ea typeface="Times New Roman" panose="02020603050405020304" pitchFamily="18" charset="0"/>
                          <a:cs typeface="Arial" panose="020B0604020202020204" pitchFamily="34" charset="0"/>
                        </a:rPr>
                        <a:t>AUTHORS</a:t>
                      </a:r>
                    </a:p>
                  </a:txBody>
                  <a:tcPr marL="39584" marR="39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Yuri Hosokawa1, Douglas J. Casa , Yuki Murata, Rebecca L. Stearns, </a:t>
                      </a:r>
                      <a:r>
                        <a:rPr lang="en-IN" sz="13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Miwako</a:t>
                      </a:r>
                      <a:r>
                        <a:rPr lang="en-IN" sz="1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Suzuki-Yamanaka, Kristen L. </a:t>
                      </a:r>
                      <a:r>
                        <a:rPr lang="en-IN" sz="13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Kucera</a:t>
                      </a:r>
                      <a:r>
                        <a:rPr lang="en-IN" sz="1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p>
                  </a:txBody>
                  <a:tcPr marL="39584" marR="39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253840">
                <a:tc>
                  <a:txBody>
                    <a:bodyPr/>
                    <a:lstStyle/>
                    <a:p>
                      <a:pPr algn="ctr">
                        <a:spcAft>
                          <a:spcPts val="0"/>
                        </a:spcAft>
                      </a:pPr>
                      <a:r>
                        <a:rPr lang="en-IN" sz="1300">
                          <a:solidFill>
                            <a:schemeClr val="tx1"/>
                          </a:solidFill>
                          <a:effectLst/>
                          <a:latin typeface="Arial" panose="020B0604020202020204" pitchFamily="34" charset="0"/>
                          <a:ea typeface="Times New Roman" panose="02020603050405020304" pitchFamily="18" charset="0"/>
                          <a:cs typeface="Arial" panose="020B0604020202020204" pitchFamily="34" charset="0"/>
                        </a:rPr>
                        <a:t>JOURNAL </a:t>
                      </a:r>
                    </a:p>
                  </a:txBody>
                  <a:tcPr marL="39584" marR="39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300">
                          <a:solidFill>
                            <a:schemeClr val="tx1"/>
                          </a:solidFill>
                          <a:effectLst/>
                          <a:latin typeface="Arial" panose="020B0604020202020204" pitchFamily="34" charset="0"/>
                          <a:ea typeface="Times New Roman" panose="02020603050405020304" pitchFamily="18" charset="0"/>
                          <a:cs typeface="Arial" panose="020B0604020202020204" pitchFamily="34" charset="0"/>
                        </a:rPr>
                        <a:t>SpringerOpen Injury Epidemiology</a:t>
                      </a:r>
                    </a:p>
                  </a:txBody>
                  <a:tcPr marL="39584" marR="39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593332">
                <a:tc>
                  <a:txBody>
                    <a:bodyPr/>
                    <a:lstStyle/>
                    <a:p>
                      <a:pPr algn="ctr">
                        <a:spcAft>
                          <a:spcPts val="0"/>
                        </a:spcAft>
                      </a:pPr>
                      <a:r>
                        <a:rPr lang="en-IN" sz="1300">
                          <a:solidFill>
                            <a:schemeClr val="tx1"/>
                          </a:solidFill>
                          <a:effectLst/>
                          <a:latin typeface="Arial" panose="020B0604020202020204" pitchFamily="34" charset="0"/>
                          <a:ea typeface="Times New Roman" panose="02020603050405020304" pitchFamily="18" charset="0"/>
                          <a:cs typeface="Arial" panose="020B0604020202020204" pitchFamily="34" charset="0"/>
                        </a:rPr>
                        <a:t>YEAR &amp; MONTH OF PUBLICATION</a:t>
                      </a:r>
                    </a:p>
                  </a:txBody>
                  <a:tcPr marL="39584" marR="39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300">
                          <a:solidFill>
                            <a:schemeClr val="tx1"/>
                          </a:solidFill>
                          <a:effectLst/>
                          <a:latin typeface="Arial" panose="020B0604020202020204" pitchFamily="34" charset="0"/>
                          <a:ea typeface="Times New Roman" panose="02020603050405020304" pitchFamily="18" charset="0"/>
                          <a:cs typeface="Arial" panose="020B0604020202020204" pitchFamily="34" charset="0"/>
                        </a:rPr>
                        <a:t>12 July 2021</a:t>
                      </a:r>
                    </a:p>
                  </a:txBody>
                  <a:tcPr marL="39584" marR="39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1305562">
                <a:tc>
                  <a:txBody>
                    <a:bodyPr/>
                    <a:lstStyle/>
                    <a:p>
                      <a:pPr algn="ctr">
                        <a:spcAft>
                          <a:spcPts val="0"/>
                        </a:spcAft>
                      </a:pPr>
                      <a:r>
                        <a:rPr lang="en-IN" sz="1300">
                          <a:solidFill>
                            <a:schemeClr val="tx1"/>
                          </a:solidFill>
                          <a:effectLst/>
                          <a:latin typeface="Arial" panose="020B0604020202020204" pitchFamily="34" charset="0"/>
                          <a:ea typeface="Times New Roman" panose="02020603050405020304" pitchFamily="18" charset="0"/>
                          <a:cs typeface="Arial" panose="020B0604020202020204" pitchFamily="34" charset="0"/>
                        </a:rPr>
                        <a:t>PARAMETERS</a:t>
                      </a:r>
                    </a:p>
                  </a:txBody>
                  <a:tcPr marL="39584" marR="39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Data submitted to Japan Sport Council (JSC) Injury and Accident Mutual Aid Benefit System between 2005 and 2016 were retrieved from JSC website for analysis (n = 1137). Case information on fatal incidents that occurred during organized school sports in middle and high school students were extracted for analysis (n = 198). Descriptive statistics about activity type, sex, sport, cause of death, and presence of on-site trained medical personnel were calculated using frequencies and proportions. Sudden death incidence rates were expressed per 100,000 athlete-years with 95% confidence intervals (CI).</a:t>
                      </a:r>
                    </a:p>
                  </a:txBody>
                  <a:tcPr marL="39584" marR="39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725185">
                <a:tc>
                  <a:txBody>
                    <a:bodyPr/>
                    <a:lstStyle/>
                    <a:p>
                      <a:pPr algn="ctr">
                        <a:spcAft>
                          <a:spcPts val="0"/>
                        </a:spcAft>
                      </a:pPr>
                      <a:r>
                        <a:rPr lang="en-IN" sz="1300">
                          <a:solidFill>
                            <a:schemeClr val="tx1"/>
                          </a:solidFill>
                          <a:effectLst/>
                          <a:latin typeface="Arial" panose="020B0604020202020204" pitchFamily="34" charset="0"/>
                          <a:ea typeface="Times New Roman" panose="02020603050405020304" pitchFamily="18" charset="0"/>
                          <a:cs typeface="Arial" panose="020B0604020202020204" pitchFamily="34" charset="0"/>
                        </a:rPr>
                        <a:t>TECHNIQUE</a:t>
                      </a:r>
                    </a:p>
                  </a:txBody>
                  <a:tcPr marL="39584" marR="39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Bef>
                          <a:spcPts val="1800"/>
                        </a:spcBef>
                        <a:spcAft>
                          <a:spcPts val="1800"/>
                        </a:spcAft>
                      </a:pPr>
                      <a:r>
                        <a:rPr lang="en-IN" sz="1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The study primarily employed retrospective epidemiology to </a:t>
                      </a:r>
                      <a:r>
                        <a:rPr lang="en-IN" sz="130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analyze</a:t>
                      </a:r>
                      <a:r>
                        <a:rPr lang="en-IN" sz="1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data from the Japan Sport Council Injury and Accident Mutual Aid Benefit System. Descriptive statistics, incidence rates, and Fisher's exact test with Monte Carlo simulation were utilized for data analysis.</a:t>
                      </a:r>
                    </a:p>
                  </a:txBody>
                  <a:tcPr marL="39584" marR="39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2285732">
                <a:tc>
                  <a:txBody>
                    <a:bodyPr/>
                    <a:lstStyle/>
                    <a:p>
                      <a:pPr algn="ctr">
                        <a:spcAft>
                          <a:spcPts val="0"/>
                        </a:spcAft>
                      </a:pPr>
                      <a:r>
                        <a:rPr lang="en-IN" sz="1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RESULT</a:t>
                      </a:r>
                    </a:p>
                  </a:txBody>
                  <a:tcPr marL="39584" marR="39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IN" sz="1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Overall incidence rate of sports-related death: 0.38 deaths per 100,000 athlete-years.</a:t>
                      </a:r>
                    </a:p>
                    <a:p>
                      <a:pPr>
                        <a:spcAft>
                          <a:spcPts val="0"/>
                        </a:spcAft>
                      </a:pPr>
                      <a:r>
                        <a:rPr lang="en-IN" sz="1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Most deaths occurred during practice (60.6%).</a:t>
                      </a:r>
                    </a:p>
                    <a:p>
                      <a:pPr>
                        <a:spcAft>
                          <a:spcPts val="0"/>
                        </a:spcAft>
                      </a:pPr>
                      <a:r>
                        <a:rPr lang="en-IN" sz="1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Male student athletes had a 7.5 times greater fatality rate than females.</a:t>
                      </a:r>
                    </a:p>
                    <a:p>
                      <a:pPr>
                        <a:spcAft>
                          <a:spcPts val="0"/>
                        </a:spcAft>
                      </a:pPr>
                      <a:r>
                        <a:rPr lang="en-IN" sz="1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Baseball, judo, soccer/futsal, and basketball accounted for 53.7% of deaths.</a:t>
                      </a:r>
                    </a:p>
                    <a:p>
                      <a:pPr marL="342900" lvl="0" indent="-342900">
                        <a:spcAft>
                          <a:spcPts val="750"/>
                        </a:spcAft>
                        <a:buSzPts val="1000"/>
                        <a:buFont typeface="Symbol" panose="05050102010706020507" pitchFamily="18" charset="2"/>
                        <a:buChar char=""/>
                        <a:tabLst>
                          <a:tab pos="457200" algn="l"/>
                        </a:tabLst>
                      </a:pPr>
                      <a:r>
                        <a:rPr lang="en-IN" sz="1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The three sports with the highest average incident rates of death were rugby (4.59 deaths per 100,000 athlete-years), judo (3.76 deaths per 100,000 athlete-years), and baseball (0.59 deaths per 100,000 athlete-years).</a:t>
                      </a:r>
                    </a:p>
                    <a:p>
                      <a:pPr>
                        <a:spcAft>
                          <a:spcPts val="0"/>
                        </a:spcAft>
                      </a:pPr>
                      <a:r>
                        <a:rPr lang="en-IN" sz="1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p>
                    <a:p>
                      <a:pPr>
                        <a:spcAft>
                          <a:spcPts val="0"/>
                        </a:spcAft>
                      </a:pPr>
                      <a:r>
                        <a:rPr lang="en-IN" sz="1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Top three causes of death: Sudden cardiac arrest (42.0%), head trauma (19.8%), and heat-related injury (15.4%).</a:t>
                      </a:r>
                    </a:p>
                  </a:txBody>
                  <a:tcPr marL="39584" marR="39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791111">
                <a:tc>
                  <a:txBody>
                    <a:bodyPr/>
                    <a:lstStyle/>
                    <a:p>
                      <a:pPr algn="ctr">
                        <a:spcAft>
                          <a:spcPts val="0"/>
                        </a:spcAft>
                      </a:pPr>
                      <a:r>
                        <a:rPr lang="en-IN" sz="1300">
                          <a:solidFill>
                            <a:schemeClr val="tx1"/>
                          </a:solidFill>
                          <a:effectLst/>
                          <a:latin typeface="Arial" panose="020B0604020202020204" pitchFamily="34" charset="0"/>
                          <a:ea typeface="Times New Roman" panose="02020603050405020304" pitchFamily="18" charset="0"/>
                          <a:cs typeface="Arial" panose="020B0604020202020204" pitchFamily="34" charset="0"/>
                        </a:rPr>
                        <a:t>FUTURE WORK</a:t>
                      </a:r>
                    </a:p>
                  </a:txBody>
                  <a:tcPr marL="39584" marR="39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spcAft>
                          <a:spcPts val="750"/>
                        </a:spcAft>
                        <a:buSzPts val="1000"/>
                        <a:buFont typeface="Symbol" panose="05050102010706020507" pitchFamily="18" charset="2"/>
                        <a:buChar char=""/>
                        <a:tabLst>
                          <a:tab pos="457200" algn="l"/>
                        </a:tabLst>
                      </a:pPr>
                      <a:r>
                        <a:rPr lang="en-IN" sz="1300">
                          <a:solidFill>
                            <a:schemeClr val="tx1"/>
                          </a:solidFill>
                          <a:effectLst/>
                          <a:latin typeface="Arial" panose="020B0604020202020204" pitchFamily="34" charset="0"/>
                          <a:ea typeface="Times New Roman" panose="02020603050405020304" pitchFamily="18" charset="0"/>
                          <a:cs typeface="Arial" panose="020B0604020202020204" pitchFamily="34" charset="0"/>
                        </a:rPr>
                        <a:t>The authors suggest studying the effectiveness of interventions such as cardiac screening, heat stress mitigation strategies, and improved coach education in reducing the risk of sports-related death.</a:t>
                      </a:r>
                    </a:p>
                  </a:txBody>
                  <a:tcPr marL="39584" marR="39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253840">
                <a:tc>
                  <a:txBody>
                    <a:bodyPr/>
                    <a:lstStyle/>
                    <a:p>
                      <a:pPr algn="ctr">
                        <a:spcAft>
                          <a:spcPts val="0"/>
                        </a:spcAft>
                      </a:pPr>
                      <a:r>
                        <a:rPr lang="en-IN" sz="1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SENSORS</a:t>
                      </a:r>
                    </a:p>
                  </a:txBody>
                  <a:tcPr marL="39584" marR="39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750"/>
                        </a:spcAft>
                      </a:pPr>
                      <a:r>
                        <a:rPr lang="en-IN" sz="13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p>
                  </a:txBody>
                  <a:tcPr marL="39584" marR="39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818037504"/>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79391</TotalTime>
  <Words>10305</Words>
  <Application>Microsoft Office PowerPoint</Application>
  <PresentationFormat>Widescreen</PresentationFormat>
  <Paragraphs>1826</Paragraphs>
  <Slides>82</Slides>
  <Notes>82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82</vt:i4>
      </vt:variant>
    </vt:vector>
  </HeadingPairs>
  <TitlesOfParts>
    <vt:vector size="91" baseType="lpstr">
      <vt:lpstr>adonis-web</vt:lpstr>
      <vt:lpstr>Arial</vt:lpstr>
      <vt:lpstr>Arial Rounded MT Bold</vt:lpstr>
      <vt:lpstr>Calibri</vt:lpstr>
      <vt:lpstr>Courier New</vt:lpstr>
      <vt:lpstr>Söhne</vt:lpstr>
      <vt:lpstr>Symbol</vt:lpstr>
      <vt:lpstr>Times New Roman</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HP</cp:lastModifiedBy>
  <cp:revision>227</cp:revision>
  <dcterms:created xsi:type="dcterms:W3CDTF">2024-01-14T07:42:31Z</dcterms:created>
  <dcterms:modified xsi:type="dcterms:W3CDTF">2025-06-26T18:08:11Z</dcterms:modified>
</cp:coreProperties>
</file>